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82" r:id="rId4"/>
    <p:sldId id="278" r:id="rId5"/>
    <p:sldId id="279" r:id="rId6"/>
    <p:sldId id="297" r:id="rId7"/>
    <p:sldId id="281" r:id="rId8"/>
    <p:sldId id="283" r:id="rId9"/>
    <p:sldId id="286" r:id="rId10"/>
    <p:sldId id="284" r:id="rId11"/>
    <p:sldId id="285" r:id="rId12"/>
    <p:sldId id="288" r:id="rId13"/>
    <p:sldId id="287" r:id="rId14"/>
    <p:sldId id="261" r:id="rId15"/>
    <p:sldId id="289" r:id="rId16"/>
    <p:sldId id="290" r:id="rId17"/>
    <p:sldId id="298" r:id="rId18"/>
    <p:sldId id="299" r:id="rId19"/>
    <p:sldId id="262" r:id="rId20"/>
    <p:sldId id="301" r:id="rId21"/>
    <p:sldId id="303" r:id="rId22"/>
    <p:sldId id="305" r:id="rId23"/>
    <p:sldId id="304" r:id="rId24"/>
    <p:sldId id="306" r:id="rId25"/>
    <p:sldId id="307" r:id="rId26"/>
    <p:sldId id="308" r:id="rId27"/>
    <p:sldId id="277" r:id="rId28"/>
    <p:sldId id="302" r:id="rId29"/>
    <p:sldId id="309" r:id="rId30"/>
    <p:sldId id="292" r:id="rId31"/>
    <p:sldId id="291" r:id="rId32"/>
    <p:sldId id="293" r:id="rId33"/>
    <p:sldId id="294" r:id="rId34"/>
    <p:sldId id="310" r:id="rId35"/>
    <p:sldId id="263" r:id="rId36"/>
    <p:sldId id="295" r:id="rId37"/>
    <p:sldId id="258"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dy Nathaly Sanchez Ricon" initials="LNSR" lastIdx="11" clrIdx="0">
    <p:extLst>
      <p:ext uri="{19B8F6BF-5375-455C-9EA6-DF929625EA0E}">
        <p15:presenceInfo xmlns:p15="http://schemas.microsoft.com/office/powerpoint/2012/main" userId="Leidy Nathaly Sanchez Ric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53" autoAdjust="0"/>
    <p:restoredTop sz="94751"/>
  </p:normalViewPr>
  <p:slideViewPr>
    <p:cSldViewPr snapToGrid="0" snapToObjects="1">
      <p:cViewPr varScale="1">
        <p:scale>
          <a:sx n="68" d="100"/>
          <a:sy n="68" d="100"/>
        </p:scale>
        <p:origin x="4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8FF9-A828-1E48-AE2F-E40848A211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BCE6F26F-1F03-3F4C-8E88-A739D7C7B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_tradnl"/>
          </a:p>
        </p:txBody>
      </p:sp>
      <p:sp>
        <p:nvSpPr>
          <p:cNvPr id="4" name="Marcador de posición de fecha 3">
            <a:extLst>
              <a:ext uri="{FF2B5EF4-FFF2-40B4-BE49-F238E27FC236}">
                <a16:creationId xmlns:a16="http://schemas.microsoft.com/office/drawing/2014/main" id="{A744640E-601D-5140-822B-1559597EFBC8}"/>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A0074B74-656D-704A-AA1A-A9055A2BDD77}"/>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913CCB16-79C9-0048-A9ED-B832224B68DD}"/>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2128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404F3-A222-A947-B41F-F8DAF439DA6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83229F20-DA7A-004F-8A6E-793717A739CF}"/>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DDC0E78-C28D-CE4F-8049-04C0683BF4CF}"/>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AFB96825-0442-0C4F-A501-E2C7D5F37C05}"/>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CA7DAE1C-67F5-AE45-AB65-D17AE3BAE4D1}"/>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419574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B2CD0D-9951-684C-9D99-6E14FC31D6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20659C9E-4C08-E943-8D44-56B9B75967A1}"/>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AA26D4A-659A-2F40-9B43-9635C5C4A78B}"/>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F428DE11-FFA5-C940-9F66-71538554F83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6134FA66-7ECC-EC44-996F-85D42C7A8E70}"/>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505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91E6D-14D6-BC4A-BBA0-5591B8509B8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ACA0B823-4243-974D-85F9-2FBCDA2AFFF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C90C75A-17B5-4E4C-9351-EB0888EFDA55}"/>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E13AD375-ECE9-3241-AFFD-449F640A51D4}"/>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D7B96AF3-3FEB-174D-8F73-F13694C9B014}"/>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8120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66FCF-1361-0548-AF81-A9062B9020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105B6497-4A04-5E44-B081-BC2790C55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id="{DF1AC763-473C-EC45-A3C3-7A21AED49022}"/>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D7DE0170-8C99-864E-95C3-7163BB0AAE6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FC180B28-A729-2849-B72A-C6648E702F9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08655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40ADF-286D-7942-B7D0-B8EF56009BA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299A47E9-6AC9-A549-A69B-C64F7C9CB9A6}"/>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14EEB786-FC04-8346-8002-7341300D1FA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fecha 4">
            <a:extLst>
              <a:ext uri="{FF2B5EF4-FFF2-40B4-BE49-F238E27FC236}">
                <a16:creationId xmlns:a16="http://schemas.microsoft.com/office/drawing/2014/main" id="{A1F995BD-937F-5F42-BCA1-4D8786DD897D}"/>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6" name="Marcador de posición de pie de página 5">
            <a:extLst>
              <a:ext uri="{FF2B5EF4-FFF2-40B4-BE49-F238E27FC236}">
                <a16:creationId xmlns:a16="http://schemas.microsoft.com/office/drawing/2014/main" id="{A0B2D6AF-3478-F94D-9AA6-EC6F0F0E257B}"/>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598C241-5D66-1D4B-BDEF-9BCA8CB84C9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28558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E6977-C0B9-CA44-8821-DF93E2E9E5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0C50DC02-5AFD-5744-A7B6-66D6EBBB7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58A34740-6E09-514A-B88D-77FA6CB6E915}"/>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texto 4">
            <a:extLst>
              <a:ext uri="{FF2B5EF4-FFF2-40B4-BE49-F238E27FC236}">
                <a16:creationId xmlns:a16="http://schemas.microsoft.com/office/drawing/2014/main" id="{F18AA90F-942B-2041-ABAC-6AF27B81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82EAAE11-075A-7142-845E-3FBBC393E1B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posición de fecha 6">
            <a:extLst>
              <a:ext uri="{FF2B5EF4-FFF2-40B4-BE49-F238E27FC236}">
                <a16:creationId xmlns:a16="http://schemas.microsoft.com/office/drawing/2014/main" id="{59AF36F7-16EE-9349-82E5-3C99138E6282}"/>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8" name="Marcador de posición de pie de página 7">
            <a:extLst>
              <a:ext uri="{FF2B5EF4-FFF2-40B4-BE49-F238E27FC236}">
                <a16:creationId xmlns:a16="http://schemas.microsoft.com/office/drawing/2014/main" id="{7694E1A0-7188-5A48-B1DE-162362775CBD}"/>
              </a:ext>
            </a:extLst>
          </p:cNvPr>
          <p:cNvSpPr>
            <a:spLocks noGrp="1"/>
          </p:cNvSpPr>
          <p:nvPr>
            <p:ph type="ftr" sz="quarter" idx="11"/>
          </p:nvPr>
        </p:nvSpPr>
        <p:spPr/>
        <p:txBody>
          <a:bodyPr/>
          <a:lstStyle/>
          <a:p>
            <a:endParaRPr lang="es-ES_tradnl"/>
          </a:p>
        </p:txBody>
      </p:sp>
      <p:sp>
        <p:nvSpPr>
          <p:cNvPr id="9" name="Marcador de posición de número de diapositiva 8">
            <a:extLst>
              <a:ext uri="{FF2B5EF4-FFF2-40B4-BE49-F238E27FC236}">
                <a16:creationId xmlns:a16="http://schemas.microsoft.com/office/drawing/2014/main" id="{81699D4E-366A-284C-87C5-7D6B3E8353A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690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8E303-07FF-DF4A-A712-DC32C789056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fecha 2">
            <a:extLst>
              <a:ext uri="{FF2B5EF4-FFF2-40B4-BE49-F238E27FC236}">
                <a16:creationId xmlns:a16="http://schemas.microsoft.com/office/drawing/2014/main" id="{420B34CE-DE21-8646-A584-8F40DEA79E75}"/>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4" name="Marcador de posición de pie de página 3">
            <a:extLst>
              <a:ext uri="{FF2B5EF4-FFF2-40B4-BE49-F238E27FC236}">
                <a16:creationId xmlns:a16="http://schemas.microsoft.com/office/drawing/2014/main" id="{1C45E175-D407-464B-A27B-58F0CF56137E}"/>
              </a:ext>
            </a:extLst>
          </p:cNvPr>
          <p:cNvSpPr>
            <a:spLocks noGrp="1"/>
          </p:cNvSpPr>
          <p:nvPr>
            <p:ph type="ftr" sz="quarter" idx="11"/>
          </p:nvPr>
        </p:nvSpPr>
        <p:spPr/>
        <p:txBody>
          <a:bodyPr/>
          <a:lstStyle/>
          <a:p>
            <a:endParaRPr lang="es-ES_tradnl"/>
          </a:p>
        </p:txBody>
      </p:sp>
      <p:sp>
        <p:nvSpPr>
          <p:cNvPr id="5" name="Marcador de posición de número de diapositiva 4">
            <a:extLst>
              <a:ext uri="{FF2B5EF4-FFF2-40B4-BE49-F238E27FC236}">
                <a16:creationId xmlns:a16="http://schemas.microsoft.com/office/drawing/2014/main" id="{E359D17A-BAA7-8447-903F-B4449087682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9540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id="{70D1E1C1-822D-0F4A-AE96-30A12220C301}"/>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3" name="Marcador de posición de pie de página 2">
            <a:extLst>
              <a:ext uri="{FF2B5EF4-FFF2-40B4-BE49-F238E27FC236}">
                <a16:creationId xmlns:a16="http://schemas.microsoft.com/office/drawing/2014/main" id="{C06D4791-EEA0-B148-A077-5C9006F33F99}"/>
              </a:ext>
            </a:extLst>
          </p:cNvPr>
          <p:cNvSpPr>
            <a:spLocks noGrp="1"/>
          </p:cNvSpPr>
          <p:nvPr>
            <p:ph type="ftr" sz="quarter" idx="11"/>
          </p:nvPr>
        </p:nvSpPr>
        <p:spPr/>
        <p:txBody>
          <a:bodyPr/>
          <a:lstStyle/>
          <a:p>
            <a:endParaRPr lang="es-ES_tradnl"/>
          </a:p>
        </p:txBody>
      </p:sp>
      <p:sp>
        <p:nvSpPr>
          <p:cNvPr id="4" name="Marcador de posición de número de diapositiva 3">
            <a:extLst>
              <a:ext uri="{FF2B5EF4-FFF2-40B4-BE49-F238E27FC236}">
                <a16:creationId xmlns:a16="http://schemas.microsoft.com/office/drawing/2014/main" id="{26413B50-4B9E-1440-97BE-DD6BC6686327}"/>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60446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58495-594E-1B4B-B9C9-7CA13445C6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7EE98973-D151-A341-B352-4A83623C0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texto 3">
            <a:extLst>
              <a:ext uri="{FF2B5EF4-FFF2-40B4-BE49-F238E27FC236}">
                <a16:creationId xmlns:a16="http://schemas.microsoft.com/office/drawing/2014/main" id="{105FCC3F-2FAC-CF4E-BADC-02DF71FBD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5E3A7725-2012-9746-9D55-62BD8FF2F45F}"/>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6" name="Marcador de posición de pie de página 5">
            <a:extLst>
              <a:ext uri="{FF2B5EF4-FFF2-40B4-BE49-F238E27FC236}">
                <a16:creationId xmlns:a16="http://schemas.microsoft.com/office/drawing/2014/main" id="{D570BD13-BEFD-2F47-B516-5112AF46DF2E}"/>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7AC1379-00C5-CA4C-B11F-B8F9E009EC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0040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5946A-2B77-B549-9A47-653DFB5B5A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66BFA3C9-E59D-4547-813B-A88BC2D3F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posición de texto 3">
            <a:extLst>
              <a:ext uri="{FF2B5EF4-FFF2-40B4-BE49-F238E27FC236}">
                <a16:creationId xmlns:a16="http://schemas.microsoft.com/office/drawing/2014/main" id="{3F12B385-0D37-FD4E-9C7E-4EABFAB23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DD0227A4-5DDC-084B-B222-88B0C579C9D4}"/>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6" name="Marcador de posición de pie de página 5">
            <a:extLst>
              <a:ext uri="{FF2B5EF4-FFF2-40B4-BE49-F238E27FC236}">
                <a16:creationId xmlns:a16="http://schemas.microsoft.com/office/drawing/2014/main" id="{47CF718B-9006-DD44-A933-46BC88530E57}"/>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8D4B2520-22E8-9447-97C6-E9BB2ADFD6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3019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3B69EF2F-4B75-B345-8DB1-A4CA44217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4C28B396-D529-414A-AE21-082E15F8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7FB1F8A-AFAA-D249-ABE5-A63F563E4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227C2F5C-D8E0-F143-9E93-CD62CEC73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posición de número de diapositiva 5">
            <a:extLst>
              <a:ext uri="{FF2B5EF4-FFF2-40B4-BE49-F238E27FC236}">
                <a16:creationId xmlns:a16="http://schemas.microsoft.com/office/drawing/2014/main" id="{E47755F7-101B-2147-A24D-AB0A6A591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1183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www.saludcapital.gov.co/Salud_info/resolucion-3316-de-2019.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saludcapital.gov.co/Salud_info/resolucion-3316-de-2019.pdf"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ACE6BD5-F23A-BB47-9448-6A9C47302692}"/>
              </a:ext>
            </a:extLst>
          </p:cNvPr>
          <p:cNvPicPr>
            <a:picLocks noChangeAspect="1"/>
          </p:cNvPicPr>
          <p:nvPr/>
        </p:nvPicPr>
        <p:blipFill rotWithShape="1">
          <a:blip r:embed="rId2"/>
          <a:srcRect r="37925"/>
          <a:stretch/>
        </p:blipFill>
        <p:spPr>
          <a:xfrm>
            <a:off x="5789493" y="0"/>
            <a:ext cx="6402507" cy="6858000"/>
          </a:xfrm>
          <a:prstGeom prst="rect">
            <a:avLst/>
          </a:prstGeom>
        </p:spPr>
      </p:pic>
      <p:pic>
        <p:nvPicPr>
          <p:cNvPr id="3" name="Imagen 2">
            <a:extLst>
              <a:ext uri="{FF2B5EF4-FFF2-40B4-BE49-F238E27FC236}">
                <a16:creationId xmlns:a16="http://schemas.microsoft.com/office/drawing/2014/main" id="{DB3344FE-08DD-1946-8329-080DFE9E2742}"/>
              </a:ext>
            </a:extLst>
          </p:cNvPr>
          <p:cNvPicPr>
            <a:picLocks noChangeAspect="1"/>
          </p:cNvPicPr>
          <p:nvPr/>
        </p:nvPicPr>
        <p:blipFill>
          <a:blip r:embed="rId3"/>
          <a:stretch>
            <a:fillRect/>
          </a:stretch>
        </p:blipFill>
        <p:spPr>
          <a:xfrm>
            <a:off x="-492275" y="-115910"/>
            <a:ext cx="12192000" cy="6858000"/>
          </a:xfrm>
          <a:prstGeom prst="rect">
            <a:avLst/>
          </a:prstGeom>
        </p:spPr>
      </p:pic>
      <p:sp>
        <p:nvSpPr>
          <p:cNvPr id="7" name="Rectángulo 6">
            <a:extLst>
              <a:ext uri="{FF2B5EF4-FFF2-40B4-BE49-F238E27FC236}">
                <a16:creationId xmlns:a16="http://schemas.microsoft.com/office/drawing/2014/main" id="{C76BFBDD-7C7A-074E-8E25-BE9F84F8B6BC}"/>
              </a:ext>
            </a:extLst>
          </p:cNvPr>
          <p:cNvSpPr/>
          <p:nvPr/>
        </p:nvSpPr>
        <p:spPr>
          <a:xfrm>
            <a:off x="-984550" y="794963"/>
            <a:ext cx="7519667" cy="4401205"/>
          </a:xfrm>
          <a:prstGeom prst="rect">
            <a:avLst/>
          </a:prstGeom>
        </p:spPr>
        <p:txBody>
          <a:bodyPr wrap="square">
            <a:spAutoFit/>
          </a:bodyPr>
          <a:lstStyle/>
          <a:p>
            <a:pPr algn="ctr"/>
            <a:r>
              <a:rPr lang="es-ES" sz="7000" b="1" dirty="0">
                <a:solidFill>
                  <a:schemeClr val="bg1"/>
                </a:solidFill>
                <a:latin typeface="Abadi MT Condensed Extra Bold" panose="020B0306030101010103" pitchFamily="34" charset="77"/>
                <a:ea typeface="Arial Rounded MT Bold" charset="0"/>
                <a:cs typeface="Arial Rounded MT Bold" charset="0"/>
              </a:rPr>
              <a:t>PREVENCIÓN, CONTROL Y COMBATE DE INCENDIOS </a:t>
            </a:r>
          </a:p>
        </p:txBody>
      </p:sp>
      <p:pic>
        <p:nvPicPr>
          <p:cNvPr id="13" name="Imagen 12">
            <a:extLst>
              <a:ext uri="{FF2B5EF4-FFF2-40B4-BE49-F238E27FC236}">
                <a16:creationId xmlns:a16="http://schemas.microsoft.com/office/drawing/2014/main" id="{BCA7EDA4-2B2E-5F44-8299-7E83B2D58814}"/>
              </a:ext>
            </a:extLst>
          </p:cNvPr>
          <p:cNvPicPr>
            <a:picLocks noChangeAspect="1"/>
          </p:cNvPicPr>
          <p:nvPr/>
        </p:nvPicPr>
        <p:blipFill>
          <a:blip r:embed="rId4"/>
          <a:stretch>
            <a:fillRect/>
          </a:stretch>
        </p:blipFill>
        <p:spPr>
          <a:xfrm>
            <a:off x="9220200" y="5196168"/>
            <a:ext cx="3157568" cy="1776132"/>
          </a:xfrm>
          <a:prstGeom prst="rect">
            <a:avLst/>
          </a:prstGeom>
        </p:spPr>
      </p:pic>
      <p:sp>
        <p:nvSpPr>
          <p:cNvPr id="8" name="Rectángulo 7">
            <a:extLst>
              <a:ext uri="{FF2B5EF4-FFF2-40B4-BE49-F238E27FC236}">
                <a16:creationId xmlns:a16="http://schemas.microsoft.com/office/drawing/2014/main" id="{D36297A8-FAE5-A449-B98C-45ACDB84D71A}"/>
              </a:ext>
            </a:extLst>
          </p:cNvPr>
          <p:cNvSpPr/>
          <p:nvPr/>
        </p:nvSpPr>
        <p:spPr>
          <a:xfrm>
            <a:off x="111213" y="5519920"/>
            <a:ext cx="1877438" cy="400110"/>
          </a:xfrm>
          <a:prstGeom prst="rect">
            <a:avLst/>
          </a:prstGeom>
        </p:spPr>
        <p:txBody>
          <a:bodyPr wrap="none">
            <a:spAutoFit/>
          </a:bodyPr>
          <a:lstStyle/>
          <a:p>
            <a:pPr algn="ctr"/>
            <a:r>
              <a:rPr lang="es-ES" sz="2000" dirty="0">
                <a:solidFill>
                  <a:schemeClr val="bg1"/>
                </a:solidFill>
                <a:latin typeface="Abadi MT Condensed Light" panose="020B0306030101010103" pitchFamily="34" charset="77"/>
                <a:ea typeface="Arial Rounded MT Bold" charset="0"/>
                <a:cs typeface="Arial Rounded MT Bold" charset="0"/>
              </a:rPr>
              <a:t>JULIO 6 DE 2021</a:t>
            </a:r>
          </a:p>
        </p:txBody>
      </p:sp>
    </p:spTree>
    <p:extLst>
      <p:ext uri="{BB962C8B-B14F-4D97-AF65-F5344CB8AC3E}">
        <p14:creationId xmlns:p14="http://schemas.microsoft.com/office/powerpoint/2010/main" val="242064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33938"/>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sp>
        <p:nvSpPr>
          <p:cNvPr id="8" name="Rectangle 2"/>
          <p:cNvSpPr txBox="1">
            <a:spLocks noChangeArrowheads="1"/>
          </p:cNvSpPr>
          <p:nvPr/>
        </p:nvSpPr>
        <p:spPr>
          <a:xfrm>
            <a:off x="1248833" y="1490537"/>
            <a:ext cx="9144000" cy="1143000"/>
          </a:xfrm>
          <a:prstGeom prst="rect">
            <a:avLst/>
          </a:prstGeom>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ES_tradnl" sz="3600" b="1" dirty="0">
                <a:latin typeface="+mn-lt"/>
                <a:cs typeface="Courier New" charset="0"/>
              </a:rPr>
              <a:t>Fuegos </a:t>
            </a:r>
          </a:p>
          <a:p>
            <a:pPr algn="ctr" eaLnBrk="1" hangingPunct="1"/>
            <a:r>
              <a:rPr lang="es-ES_tradnl" sz="3600" b="1" dirty="0">
                <a:latin typeface="+mn-lt"/>
                <a:cs typeface="Courier New" charset="0"/>
              </a:rPr>
              <a:t>Clasificación B – Líquidos Inflamables</a:t>
            </a:r>
          </a:p>
        </p:txBody>
      </p:sp>
      <p:sp>
        <p:nvSpPr>
          <p:cNvPr id="12" name="Text Box 23"/>
          <p:cNvSpPr txBox="1">
            <a:spLocks noChangeArrowheads="1"/>
          </p:cNvSpPr>
          <p:nvPr/>
        </p:nvSpPr>
        <p:spPr bwMode="auto">
          <a:xfrm>
            <a:off x="8090734" y="1552888"/>
            <a:ext cx="1366838" cy="366713"/>
          </a:xfrm>
          <a:prstGeom prst="rect">
            <a:avLst/>
          </a:prstGeom>
          <a:noFill/>
          <a:ln w="9525" algn="ctr">
            <a:noFill/>
            <a:miter lim="800000"/>
            <a:headEnd/>
            <a:tailEnd/>
          </a:ln>
        </p:spPr>
        <p:txBody>
          <a:bodyPr>
            <a:spAutoFit/>
          </a:bodyPr>
          <a:lstStyle/>
          <a:p>
            <a:pPr algn="ctr">
              <a:defRPr/>
            </a:pPr>
            <a:r>
              <a:rPr lang="es-ES" b="1" dirty="0">
                <a:latin typeface="+mj-lt"/>
                <a:ea typeface="+mn-ea"/>
              </a:rPr>
              <a:t>NTC-1458</a:t>
            </a:r>
          </a:p>
        </p:txBody>
      </p:sp>
      <p:sp>
        <p:nvSpPr>
          <p:cNvPr id="14" name="Rectangle 11"/>
          <p:cNvSpPr>
            <a:spLocks noChangeArrowheads="1"/>
          </p:cNvSpPr>
          <p:nvPr/>
        </p:nvSpPr>
        <p:spPr bwMode="auto">
          <a:xfrm>
            <a:off x="6067995" y="3047748"/>
            <a:ext cx="4094691" cy="2014398"/>
          </a:xfrm>
          <a:prstGeom prst="rect">
            <a:avLst/>
          </a:prstGeom>
          <a:noFill/>
          <a:ln w="9525">
            <a:noFill/>
            <a:miter lim="800000"/>
            <a:headEnd/>
            <a:tailEnd/>
          </a:ln>
        </p:spPr>
        <p:txBody>
          <a:bodyPr wrap="square">
            <a:spAutoFit/>
          </a:bodyPr>
          <a:lstStyle/>
          <a:p>
            <a:pPr algn="just">
              <a:lnSpc>
                <a:spcPct val="110000"/>
              </a:lnSpc>
              <a:spcBef>
                <a:spcPct val="20000"/>
              </a:spcBef>
            </a:pPr>
            <a:r>
              <a:rPr lang="es-MX" sz="2000" dirty="0">
                <a:solidFill>
                  <a:srgbClr val="000000"/>
                </a:solidFill>
                <a:cs typeface="Courier New" charset="0"/>
              </a:rPr>
              <a:t>Son fuegos producidos por líquidos (inflamables y combustibles) y gases.</a:t>
            </a:r>
          </a:p>
          <a:p>
            <a:pPr algn="just">
              <a:lnSpc>
                <a:spcPct val="40000"/>
              </a:lnSpc>
              <a:spcBef>
                <a:spcPct val="20000"/>
              </a:spcBef>
            </a:pPr>
            <a:endParaRPr lang="es-MX" sz="2000" dirty="0">
              <a:solidFill>
                <a:srgbClr val="000000"/>
              </a:solidFill>
              <a:cs typeface="Courier New" charset="0"/>
            </a:endParaRPr>
          </a:p>
          <a:p>
            <a:pPr algn="just">
              <a:lnSpc>
                <a:spcPct val="110000"/>
              </a:lnSpc>
              <a:spcBef>
                <a:spcPct val="20000"/>
              </a:spcBef>
              <a:buClr>
                <a:srgbClr val="00CC00"/>
              </a:buClr>
              <a:buFont typeface="Arial" charset="0"/>
              <a:buNone/>
            </a:pPr>
            <a:r>
              <a:rPr lang="es-MX" sz="2000" dirty="0">
                <a:solidFill>
                  <a:srgbClr val="000000"/>
                </a:solidFill>
                <a:cs typeface="Courier New" charset="0"/>
              </a:rPr>
              <a:t>Ejemplos: aceites, grasas, derivados del petróleo, solventes, pinturas, acetileno.</a:t>
            </a:r>
          </a:p>
        </p:txBody>
      </p:sp>
      <p:grpSp>
        <p:nvGrpSpPr>
          <p:cNvPr id="17" name="14 Grupo"/>
          <p:cNvGrpSpPr/>
          <p:nvPr/>
        </p:nvGrpSpPr>
        <p:grpSpPr>
          <a:xfrm>
            <a:off x="1575943" y="2918750"/>
            <a:ext cx="3497015" cy="3228050"/>
            <a:chOff x="1000100" y="4286256"/>
            <a:chExt cx="965200" cy="904875"/>
          </a:xfrm>
          <a:scene3d>
            <a:camera prst="orthographicFront">
              <a:rot lat="0" lon="0" rev="0"/>
            </a:camera>
            <a:lightRig rig="glow" dir="t">
              <a:rot lat="0" lon="0" rev="14100000"/>
            </a:lightRig>
          </a:scene3d>
        </p:grpSpPr>
        <p:sp>
          <p:nvSpPr>
            <p:cNvPr id="18" name="AutoShape 25"/>
            <p:cNvSpPr>
              <a:spLocks noChangeArrowheads="1"/>
            </p:cNvSpPr>
            <p:nvPr/>
          </p:nvSpPr>
          <p:spPr bwMode="auto">
            <a:xfrm>
              <a:off x="1000100" y="4286256"/>
              <a:ext cx="965200" cy="904875"/>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dirty="0">
                <a:latin typeface="+mj-lt"/>
                <a:ea typeface="+mn-ea"/>
              </a:endParaRPr>
            </a:p>
          </p:txBody>
        </p:sp>
        <p:sp>
          <p:nvSpPr>
            <p:cNvPr id="19" name="Freeform 28"/>
            <p:cNvSpPr>
              <a:spLocks/>
            </p:cNvSpPr>
            <p:nvPr/>
          </p:nvSpPr>
          <p:spPr bwMode="auto">
            <a:xfrm>
              <a:off x="1065188" y="4391031"/>
              <a:ext cx="399133" cy="614363"/>
            </a:xfrm>
            <a:custGeom>
              <a:avLst/>
              <a:gdLst/>
              <a:ahLst/>
              <a:cxnLst>
                <a:cxn ang="0">
                  <a:pos x="145" y="63"/>
                </a:cxn>
                <a:cxn ang="0">
                  <a:pos x="158" y="25"/>
                </a:cxn>
                <a:cxn ang="0">
                  <a:pos x="113" y="0"/>
                </a:cxn>
                <a:cxn ang="0">
                  <a:pos x="0" y="357"/>
                </a:cxn>
                <a:cxn ang="0">
                  <a:pos x="234" y="483"/>
                </a:cxn>
                <a:cxn ang="0">
                  <a:pos x="314" y="232"/>
                </a:cxn>
                <a:cxn ang="0">
                  <a:pos x="280" y="135"/>
                </a:cxn>
                <a:cxn ang="0">
                  <a:pos x="145" y="63"/>
                </a:cxn>
              </a:cxnLst>
              <a:rect l="0" t="0" r="r" b="b"/>
              <a:pathLst>
                <a:path w="315" h="484">
                  <a:moveTo>
                    <a:pt x="145" y="63"/>
                  </a:moveTo>
                  <a:lnTo>
                    <a:pt x="158" y="25"/>
                  </a:lnTo>
                  <a:lnTo>
                    <a:pt x="113" y="0"/>
                  </a:lnTo>
                  <a:lnTo>
                    <a:pt x="0" y="357"/>
                  </a:lnTo>
                  <a:lnTo>
                    <a:pt x="234" y="483"/>
                  </a:lnTo>
                  <a:lnTo>
                    <a:pt x="314" y="232"/>
                  </a:lnTo>
                  <a:lnTo>
                    <a:pt x="280" y="135"/>
                  </a:lnTo>
                  <a:lnTo>
                    <a:pt x="145" y="63"/>
                  </a:lnTo>
                </a:path>
              </a:pathLst>
            </a:custGeom>
            <a:solidFill>
              <a:schemeClr val="bg1"/>
            </a:solidFill>
            <a:ln w="254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solidFill>
                  <a:schemeClr val="bg1"/>
                </a:solidFill>
                <a:latin typeface="+mj-lt"/>
                <a:ea typeface="+mn-ea"/>
              </a:endParaRPr>
            </a:p>
          </p:txBody>
        </p:sp>
        <p:sp>
          <p:nvSpPr>
            <p:cNvPr id="20" name="Freeform 32"/>
            <p:cNvSpPr>
              <a:spLocks/>
            </p:cNvSpPr>
            <p:nvPr/>
          </p:nvSpPr>
          <p:spPr bwMode="auto">
            <a:xfrm>
              <a:off x="1339825" y="4841882"/>
              <a:ext cx="581025" cy="322263"/>
            </a:xfrm>
            <a:custGeom>
              <a:avLst/>
              <a:gdLst/>
              <a:ahLst/>
              <a:cxnLst>
                <a:cxn ang="0">
                  <a:pos x="48" y="152"/>
                </a:cxn>
                <a:cxn ang="0">
                  <a:pos x="76" y="129"/>
                </a:cxn>
                <a:cxn ang="0">
                  <a:pos x="108" y="105"/>
                </a:cxn>
                <a:cxn ang="0">
                  <a:pos x="86" y="76"/>
                </a:cxn>
                <a:cxn ang="0">
                  <a:pos x="92" y="58"/>
                </a:cxn>
                <a:cxn ang="0">
                  <a:pos x="124" y="58"/>
                </a:cxn>
                <a:cxn ang="0">
                  <a:pos x="157" y="64"/>
                </a:cxn>
                <a:cxn ang="0">
                  <a:pos x="190" y="64"/>
                </a:cxn>
                <a:cxn ang="0">
                  <a:pos x="162" y="35"/>
                </a:cxn>
                <a:cxn ang="0">
                  <a:pos x="162" y="23"/>
                </a:cxn>
                <a:cxn ang="0">
                  <a:pos x="200" y="23"/>
                </a:cxn>
                <a:cxn ang="0">
                  <a:pos x="233" y="23"/>
                </a:cxn>
                <a:cxn ang="0">
                  <a:pos x="271" y="23"/>
                </a:cxn>
                <a:cxn ang="0">
                  <a:pos x="304" y="11"/>
                </a:cxn>
                <a:cxn ang="0">
                  <a:pos x="336" y="0"/>
                </a:cxn>
                <a:cxn ang="0">
                  <a:pos x="369" y="29"/>
                </a:cxn>
                <a:cxn ang="0">
                  <a:pos x="412" y="29"/>
                </a:cxn>
                <a:cxn ang="0">
                  <a:pos x="456" y="41"/>
                </a:cxn>
                <a:cxn ang="0">
                  <a:pos x="423" y="47"/>
                </a:cxn>
                <a:cxn ang="0">
                  <a:pos x="390" y="52"/>
                </a:cxn>
                <a:cxn ang="0">
                  <a:pos x="347" y="70"/>
                </a:cxn>
                <a:cxn ang="0">
                  <a:pos x="309" y="76"/>
                </a:cxn>
                <a:cxn ang="0">
                  <a:pos x="276" y="76"/>
                </a:cxn>
                <a:cxn ang="0">
                  <a:pos x="238" y="76"/>
                </a:cxn>
                <a:cxn ang="0">
                  <a:pos x="293" y="105"/>
                </a:cxn>
                <a:cxn ang="0">
                  <a:pos x="336" y="117"/>
                </a:cxn>
                <a:cxn ang="0">
                  <a:pos x="228" y="129"/>
                </a:cxn>
                <a:cxn ang="0">
                  <a:pos x="195" y="129"/>
                </a:cxn>
                <a:cxn ang="0">
                  <a:pos x="200" y="176"/>
                </a:cxn>
                <a:cxn ang="0">
                  <a:pos x="233" y="200"/>
                </a:cxn>
                <a:cxn ang="0">
                  <a:pos x="195" y="211"/>
                </a:cxn>
                <a:cxn ang="0">
                  <a:pos x="146" y="211"/>
                </a:cxn>
                <a:cxn ang="0">
                  <a:pos x="119" y="188"/>
                </a:cxn>
                <a:cxn ang="0">
                  <a:pos x="76" y="194"/>
                </a:cxn>
                <a:cxn ang="0">
                  <a:pos x="38" y="223"/>
                </a:cxn>
                <a:cxn ang="0">
                  <a:pos x="0" y="253"/>
                </a:cxn>
                <a:cxn ang="0">
                  <a:pos x="10" y="217"/>
                </a:cxn>
                <a:cxn ang="0">
                  <a:pos x="32" y="182"/>
                </a:cxn>
              </a:cxnLst>
              <a:rect l="0" t="0" r="r" b="b"/>
              <a:pathLst>
                <a:path w="457" h="254">
                  <a:moveTo>
                    <a:pt x="32" y="182"/>
                  </a:moveTo>
                  <a:lnTo>
                    <a:pt x="48" y="152"/>
                  </a:lnTo>
                  <a:lnTo>
                    <a:pt x="59" y="135"/>
                  </a:lnTo>
                  <a:lnTo>
                    <a:pt x="76" y="129"/>
                  </a:lnTo>
                  <a:lnTo>
                    <a:pt x="92" y="123"/>
                  </a:lnTo>
                  <a:lnTo>
                    <a:pt x="108" y="105"/>
                  </a:lnTo>
                  <a:lnTo>
                    <a:pt x="103" y="88"/>
                  </a:lnTo>
                  <a:lnTo>
                    <a:pt x="86" y="76"/>
                  </a:lnTo>
                  <a:lnTo>
                    <a:pt x="70" y="64"/>
                  </a:lnTo>
                  <a:lnTo>
                    <a:pt x="92" y="58"/>
                  </a:lnTo>
                  <a:lnTo>
                    <a:pt x="108" y="58"/>
                  </a:lnTo>
                  <a:lnTo>
                    <a:pt x="124" y="58"/>
                  </a:lnTo>
                  <a:lnTo>
                    <a:pt x="141" y="64"/>
                  </a:lnTo>
                  <a:lnTo>
                    <a:pt x="157" y="64"/>
                  </a:lnTo>
                  <a:lnTo>
                    <a:pt x="173" y="64"/>
                  </a:lnTo>
                  <a:lnTo>
                    <a:pt x="190" y="64"/>
                  </a:lnTo>
                  <a:lnTo>
                    <a:pt x="179" y="47"/>
                  </a:lnTo>
                  <a:lnTo>
                    <a:pt x="162" y="35"/>
                  </a:lnTo>
                  <a:lnTo>
                    <a:pt x="135" y="29"/>
                  </a:lnTo>
                  <a:lnTo>
                    <a:pt x="162" y="23"/>
                  </a:lnTo>
                  <a:lnTo>
                    <a:pt x="184" y="23"/>
                  </a:lnTo>
                  <a:lnTo>
                    <a:pt x="200" y="23"/>
                  </a:lnTo>
                  <a:lnTo>
                    <a:pt x="217" y="23"/>
                  </a:lnTo>
                  <a:lnTo>
                    <a:pt x="233" y="23"/>
                  </a:lnTo>
                  <a:lnTo>
                    <a:pt x="255" y="23"/>
                  </a:lnTo>
                  <a:lnTo>
                    <a:pt x="271" y="23"/>
                  </a:lnTo>
                  <a:lnTo>
                    <a:pt x="287" y="23"/>
                  </a:lnTo>
                  <a:lnTo>
                    <a:pt x="304" y="11"/>
                  </a:lnTo>
                  <a:lnTo>
                    <a:pt x="320" y="0"/>
                  </a:lnTo>
                  <a:lnTo>
                    <a:pt x="336" y="0"/>
                  </a:lnTo>
                  <a:lnTo>
                    <a:pt x="347" y="17"/>
                  </a:lnTo>
                  <a:lnTo>
                    <a:pt x="369" y="29"/>
                  </a:lnTo>
                  <a:lnTo>
                    <a:pt x="396" y="29"/>
                  </a:lnTo>
                  <a:lnTo>
                    <a:pt x="412" y="29"/>
                  </a:lnTo>
                  <a:lnTo>
                    <a:pt x="434" y="29"/>
                  </a:lnTo>
                  <a:lnTo>
                    <a:pt x="456" y="41"/>
                  </a:lnTo>
                  <a:lnTo>
                    <a:pt x="439" y="47"/>
                  </a:lnTo>
                  <a:lnTo>
                    <a:pt x="423" y="47"/>
                  </a:lnTo>
                  <a:lnTo>
                    <a:pt x="407" y="47"/>
                  </a:lnTo>
                  <a:lnTo>
                    <a:pt x="390" y="52"/>
                  </a:lnTo>
                  <a:lnTo>
                    <a:pt x="374" y="52"/>
                  </a:lnTo>
                  <a:lnTo>
                    <a:pt x="347" y="70"/>
                  </a:lnTo>
                  <a:lnTo>
                    <a:pt x="325" y="76"/>
                  </a:lnTo>
                  <a:lnTo>
                    <a:pt x="309" y="76"/>
                  </a:lnTo>
                  <a:lnTo>
                    <a:pt x="293" y="76"/>
                  </a:lnTo>
                  <a:lnTo>
                    <a:pt x="276" y="76"/>
                  </a:lnTo>
                  <a:lnTo>
                    <a:pt x="260" y="76"/>
                  </a:lnTo>
                  <a:lnTo>
                    <a:pt x="238" y="76"/>
                  </a:lnTo>
                  <a:lnTo>
                    <a:pt x="255" y="88"/>
                  </a:lnTo>
                  <a:lnTo>
                    <a:pt x="293" y="105"/>
                  </a:lnTo>
                  <a:lnTo>
                    <a:pt x="309" y="111"/>
                  </a:lnTo>
                  <a:lnTo>
                    <a:pt x="336" y="117"/>
                  </a:lnTo>
                  <a:lnTo>
                    <a:pt x="260" y="129"/>
                  </a:lnTo>
                  <a:lnTo>
                    <a:pt x="228" y="129"/>
                  </a:lnTo>
                  <a:lnTo>
                    <a:pt x="211" y="129"/>
                  </a:lnTo>
                  <a:lnTo>
                    <a:pt x="195" y="129"/>
                  </a:lnTo>
                  <a:lnTo>
                    <a:pt x="184" y="158"/>
                  </a:lnTo>
                  <a:lnTo>
                    <a:pt x="200" y="176"/>
                  </a:lnTo>
                  <a:lnTo>
                    <a:pt x="217" y="188"/>
                  </a:lnTo>
                  <a:lnTo>
                    <a:pt x="233" y="200"/>
                  </a:lnTo>
                  <a:lnTo>
                    <a:pt x="211" y="211"/>
                  </a:lnTo>
                  <a:lnTo>
                    <a:pt x="195" y="211"/>
                  </a:lnTo>
                  <a:lnTo>
                    <a:pt x="168" y="211"/>
                  </a:lnTo>
                  <a:lnTo>
                    <a:pt x="146" y="211"/>
                  </a:lnTo>
                  <a:lnTo>
                    <a:pt x="135" y="194"/>
                  </a:lnTo>
                  <a:lnTo>
                    <a:pt x="119" y="188"/>
                  </a:lnTo>
                  <a:lnTo>
                    <a:pt x="92" y="188"/>
                  </a:lnTo>
                  <a:lnTo>
                    <a:pt x="76" y="194"/>
                  </a:lnTo>
                  <a:lnTo>
                    <a:pt x="59" y="205"/>
                  </a:lnTo>
                  <a:lnTo>
                    <a:pt x="38" y="223"/>
                  </a:lnTo>
                  <a:lnTo>
                    <a:pt x="16" y="241"/>
                  </a:lnTo>
                  <a:lnTo>
                    <a:pt x="0" y="253"/>
                  </a:lnTo>
                  <a:lnTo>
                    <a:pt x="5" y="235"/>
                  </a:lnTo>
                  <a:lnTo>
                    <a:pt x="10" y="217"/>
                  </a:lnTo>
                  <a:lnTo>
                    <a:pt x="32" y="182"/>
                  </a:lnTo>
                  <a:lnTo>
                    <a:pt x="32" y="182"/>
                  </a:lnTo>
                </a:path>
              </a:pathLst>
            </a:custGeom>
            <a:solidFill>
              <a:schemeClr val="bg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solidFill>
                  <a:schemeClr val="bg1"/>
                </a:solidFill>
                <a:latin typeface="+mj-lt"/>
                <a:ea typeface="+mn-ea"/>
              </a:endParaRPr>
            </a:p>
          </p:txBody>
        </p:sp>
        <p:sp>
          <p:nvSpPr>
            <p:cNvPr id="21" name="Freeform 34"/>
            <p:cNvSpPr>
              <a:spLocks/>
            </p:cNvSpPr>
            <p:nvPr/>
          </p:nvSpPr>
          <p:spPr bwMode="auto">
            <a:xfrm>
              <a:off x="1533500" y="4440244"/>
              <a:ext cx="301625" cy="487363"/>
            </a:xfrm>
            <a:custGeom>
              <a:avLst/>
              <a:gdLst/>
              <a:ahLst/>
              <a:cxnLst>
                <a:cxn ang="0">
                  <a:pos x="229" y="214"/>
                </a:cxn>
                <a:cxn ang="0">
                  <a:pos x="237" y="251"/>
                </a:cxn>
                <a:cxn ang="0">
                  <a:pos x="232" y="292"/>
                </a:cxn>
                <a:cxn ang="0">
                  <a:pos x="218" y="328"/>
                </a:cxn>
                <a:cxn ang="0">
                  <a:pos x="195" y="359"/>
                </a:cxn>
                <a:cxn ang="0">
                  <a:pos x="165" y="378"/>
                </a:cxn>
                <a:cxn ang="0">
                  <a:pos x="153" y="378"/>
                </a:cxn>
                <a:cxn ang="0">
                  <a:pos x="176" y="341"/>
                </a:cxn>
                <a:cxn ang="0">
                  <a:pos x="189" y="300"/>
                </a:cxn>
                <a:cxn ang="0">
                  <a:pos x="191" y="255"/>
                </a:cxn>
                <a:cxn ang="0">
                  <a:pos x="178" y="188"/>
                </a:cxn>
                <a:cxn ang="0">
                  <a:pos x="163" y="151"/>
                </a:cxn>
                <a:cxn ang="0">
                  <a:pos x="162" y="209"/>
                </a:cxn>
                <a:cxn ang="0">
                  <a:pos x="149" y="263"/>
                </a:cxn>
                <a:cxn ang="0">
                  <a:pos x="127" y="315"/>
                </a:cxn>
                <a:cxn ang="0">
                  <a:pos x="114" y="318"/>
                </a:cxn>
                <a:cxn ang="0">
                  <a:pos x="110" y="270"/>
                </a:cxn>
                <a:cxn ang="0">
                  <a:pos x="94" y="225"/>
                </a:cxn>
                <a:cxn ang="0">
                  <a:pos x="84" y="261"/>
                </a:cxn>
                <a:cxn ang="0">
                  <a:pos x="81" y="309"/>
                </a:cxn>
                <a:cxn ang="0">
                  <a:pos x="67" y="302"/>
                </a:cxn>
                <a:cxn ang="0">
                  <a:pos x="57" y="270"/>
                </a:cxn>
                <a:cxn ang="0">
                  <a:pos x="51" y="257"/>
                </a:cxn>
                <a:cxn ang="0">
                  <a:pos x="41" y="294"/>
                </a:cxn>
                <a:cxn ang="0">
                  <a:pos x="41" y="331"/>
                </a:cxn>
                <a:cxn ang="0">
                  <a:pos x="53" y="367"/>
                </a:cxn>
                <a:cxn ang="0">
                  <a:pos x="38" y="370"/>
                </a:cxn>
                <a:cxn ang="0">
                  <a:pos x="17" y="341"/>
                </a:cxn>
                <a:cxn ang="0">
                  <a:pos x="2" y="305"/>
                </a:cxn>
                <a:cxn ang="0">
                  <a:pos x="0" y="266"/>
                </a:cxn>
                <a:cxn ang="0">
                  <a:pos x="8" y="227"/>
                </a:cxn>
                <a:cxn ang="0">
                  <a:pos x="31" y="190"/>
                </a:cxn>
                <a:cxn ang="0">
                  <a:pos x="45" y="173"/>
                </a:cxn>
                <a:cxn ang="0">
                  <a:pos x="57" y="140"/>
                </a:cxn>
                <a:cxn ang="0">
                  <a:pos x="63" y="101"/>
                </a:cxn>
                <a:cxn ang="0">
                  <a:pos x="76" y="73"/>
                </a:cxn>
                <a:cxn ang="0">
                  <a:pos x="97" y="51"/>
                </a:cxn>
                <a:cxn ang="0">
                  <a:pos x="100" y="60"/>
                </a:cxn>
                <a:cxn ang="0">
                  <a:pos x="96" y="99"/>
                </a:cxn>
                <a:cxn ang="0">
                  <a:pos x="103" y="138"/>
                </a:cxn>
                <a:cxn ang="0">
                  <a:pos x="116" y="177"/>
                </a:cxn>
                <a:cxn ang="0">
                  <a:pos x="116" y="214"/>
                </a:cxn>
                <a:cxn ang="0">
                  <a:pos x="124" y="162"/>
                </a:cxn>
                <a:cxn ang="0">
                  <a:pos x="126" y="121"/>
                </a:cxn>
                <a:cxn ang="0">
                  <a:pos x="137" y="77"/>
                </a:cxn>
                <a:cxn ang="0">
                  <a:pos x="159" y="38"/>
                </a:cxn>
                <a:cxn ang="0">
                  <a:pos x="189" y="8"/>
                </a:cxn>
                <a:cxn ang="0">
                  <a:pos x="198" y="15"/>
                </a:cxn>
                <a:cxn ang="0">
                  <a:pos x="186" y="58"/>
                </a:cxn>
                <a:cxn ang="0">
                  <a:pos x="185" y="101"/>
                </a:cxn>
                <a:cxn ang="0">
                  <a:pos x="195" y="144"/>
                </a:cxn>
                <a:cxn ang="0">
                  <a:pos x="215" y="183"/>
                </a:cxn>
              </a:cxnLst>
              <a:rect l="0" t="0" r="r" b="b"/>
              <a:pathLst>
                <a:path w="238" h="384">
                  <a:moveTo>
                    <a:pt x="215" y="183"/>
                  </a:moveTo>
                  <a:lnTo>
                    <a:pt x="222" y="194"/>
                  </a:lnTo>
                  <a:lnTo>
                    <a:pt x="226" y="205"/>
                  </a:lnTo>
                  <a:lnTo>
                    <a:pt x="229" y="214"/>
                  </a:lnTo>
                  <a:lnTo>
                    <a:pt x="231" y="218"/>
                  </a:lnTo>
                  <a:lnTo>
                    <a:pt x="234" y="229"/>
                  </a:lnTo>
                  <a:lnTo>
                    <a:pt x="235" y="240"/>
                  </a:lnTo>
                  <a:lnTo>
                    <a:pt x="237" y="251"/>
                  </a:lnTo>
                  <a:lnTo>
                    <a:pt x="237" y="261"/>
                  </a:lnTo>
                  <a:lnTo>
                    <a:pt x="235" y="270"/>
                  </a:lnTo>
                  <a:lnTo>
                    <a:pt x="235" y="281"/>
                  </a:lnTo>
                  <a:lnTo>
                    <a:pt x="232" y="292"/>
                  </a:lnTo>
                  <a:lnTo>
                    <a:pt x="229" y="300"/>
                  </a:lnTo>
                  <a:lnTo>
                    <a:pt x="226" y="311"/>
                  </a:lnTo>
                  <a:lnTo>
                    <a:pt x="222" y="320"/>
                  </a:lnTo>
                  <a:lnTo>
                    <a:pt x="218" y="328"/>
                  </a:lnTo>
                  <a:lnTo>
                    <a:pt x="214" y="337"/>
                  </a:lnTo>
                  <a:lnTo>
                    <a:pt x="208" y="346"/>
                  </a:lnTo>
                  <a:lnTo>
                    <a:pt x="201" y="352"/>
                  </a:lnTo>
                  <a:lnTo>
                    <a:pt x="195" y="359"/>
                  </a:lnTo>
                  <a:lnTo>
                    <a:pt x="188" y="365"/>
                  </a:lnTo>
                  <a:lnTo>
                    <a:pt x="180" y="372"/>
                  </a:lnTo>
                  <a:lnTo>
                    <a:pt x="172" y="376"/>
                  </a:lnTo>
                  <a:lnTo>
                    <a:pt x="165" y="378"/>
                  </a:lnTo>
                  <a:lnTo>
                    <a:pt x="156" y="383"/>
                  </a:lnTo>
                  <a:lnTo>
                    <a:pt x="152" y="383"/>
                  </a:lnTo>
                  <a:lnTo>
                    <a:pt x="149" y="383"/>
                  </a:lnTo>
                  <a:lnTo>
                    <a:pt x="153" y="378"/>
                  </a:lnTo>
                  <a:lnTo>
                    <a:pt x="160" y="370"/>
                  </a:lnTo>
                  <a:lnTo>
                    <a:pt x="166" y="361"/>
                  </a:lnTo>
                  <a:lnTo>
                    <a:pt x="172" y="352"/>
                  </a:lnTo>
                  <a:lnTo>
                    <a:pt x="176" y="341"/>
                  </a:lnTo>
                  <a:lnTo>
                    <a:pt x="180" y="333"/>
                  </a:lnTo>
                  <a:lnTo>
                    <a:pt x="183" y="322"/>
                  </a:lnTo>
                  <a:lnTo>
                    <a:pt x="186" y="311"/>
                  </a:lnTo>
                  <a:lnTo>
                    <a:pt x="189" y="300"/>
                  </a:lnTo>
                  <a:lnTo>
                    <a:pt x="191" y="289"/>
                  </a:lnTo>
                  <a:lnTo>
                    <a:pt x="192" y="276"/>
                  </a:lnTo>
                  <a:lnTo>
                    <a:pt x="192" y="266"/>
                  </a:lnTo>
                  <a:lnTo>
                    <a:pt x="191" y="255"/>
                  </a:lnTo>
                  <a:lnTo>
                    <a:pt x="189" y="244"/>
                  </a:lnTo>
                  <a:lnTo>
                    <a:pt x="186" y="225"/>
                  </a:lnTo>
                  <a:lnTo>
                    <a:pt x="182" y="205"/>
                  </a:lnTo>
                  <a:lnTo>
                    <a:pt x="178" y="188"/>
                  </a:lnTo>
                  <a:lnTo>
                    <a:pt x="173" y="170"/>
                  </a:lnTo>
                  <a:lnTo>
                    <a:pt x="168" y="153"/>
                  </a:lnTo>
                  <a:lnTo>
                    <a:pt x="162" y="136"/>
                  </a:lnTo>
                  <a:lnTo>
                    <a:pt x="163" y="151"/>
                  </a:lnTo>
                  <a:lnTo>
                    <a:pt x="163" y="166"/>
                  </a:lnTo>
                  <a:lnTo>
                    <a:pt x="165" y="179"/>
                  </a:lnTo>
                  <a:lnTo>
                    <a:pt x="163" y="194"/>
                  </a:lnTo>
                  <a:lnTo>
                    <a:pt x="162" y="209"/>
                  </a:lnTo>
                  <a:lnTo>
                    <a:pt x="160" y="222"/>
                  </a:lnTo>
                  <a:lnTo>
                    <a:pt x="158" y="238"/>
                  </a:lnTo>
                  <a:lnTo>
                    <a:pt x="153" y="251"/>
                  </a:lnTo>
                  <a:lnTo>
                    <a:pt x="149" y="263"/>
                  </a:lnTo>
                  <a:lnTo>
                    <a:pt x="145" y="279"/>
                  </a:lnTo>
                  <a:lnTo>
                    <a:pt x="140" y="292"/>
                  </a:lnTo>
                  <a:lnTo>
                    <a:pt x="133" y="302"/>
                  </a:lnTo>
                  <a:lnTo>
                    <a:pt x="127" y="315"/>
                  </a:lnTo>
                  <a:lnTo>
                    <a:pt x="120" y="326"/>
                  </a:lnTo>
                  <a:lnTo>
                    <a:pt x="112" y="337"/>
                  </a:lnTo>
                  <a:lnTo>
                    <a:pt x="113" y="331"/>
                  </a:lnTo>
                  <a:lnTo>
                    <a:pt x="114" y="318"/>
                  </a:lnTo>
                  <a:lnTo>
                    <a:pt x="114" y="307"/>
                  </a:lnTo>
                  <a:lnTo>
                    <a:pt x="113" y="294"/>
                  </a:lnTo>
                  <a:lnTo>
                    <a:pt x="112" y="281"/>
                  </a:lnTo>
                  <a:lnTo>
                    <a:pt x="110" y="270"/>
                  </a:lnTo>
                  <a:lnTo>
                    <a:pt x="107" y="257"/>
                  </a:lnTo>
                  <a:lnTo>
                    <a:pt x="104" y="246"/>
                  </a:lnTo>
                  <a:lnTo>
                    <a:pt x="100" y="235"/>
                  </a:lnTo>
                  <a:lnTo>
                    <a:pt x="94" y="225"/>
                  </a:lnTo>
                  <a:lnTo>
                    <a:pt x="94" y="227"/>
                  </a:lnTo>
                  <a:lnTo>
                    <a:pt x="90" y="238"/>
                  </a:lnTo>
                  <a:lnTo>
                    <a:pt x="87" y="248"/>
                  </a:lnTo>
                  <a:lnTo>
                    <a:pt x="84" y="261"/>
                  </a:lnTo>
                  <a:lnTo>
                    <a:pt x="83" y="272"/>
                  </a:lnTo>
                  <a:lnTo>
                    <a:pt x="81" y="285"/>
                  </a:lnTo>
                  <a:lnTo>
                    <a:pt x="81" y="296"/>
                  </a:lnTo>
                  <a:lnTo>
                    <a:pt x="81" y="309"/>
                  </a:lnTo>
                  <a:lnTo>
                    <a:pt x="81" y="320"/>
                  </a:lnTo>
                  <a:lnTo>
                    <a:pt x="77" y="315"/>
                  </a:lnTo>
                  <a:lnTo>
                    <a:pt x="71" y="309"/>
                  </a:lnTo>
                  <a:lnTo>
                    <a:pt x="67" y="302"/>
                  </a:lnTo>
                  <a:lnTo>
                    <a:pt x="64" y="294"/>
                  </a:lnTo>
                  <a:lnTo>
                    <a:pt x="61" y="287"/>
                  </a:lnTo>
                  <a:lnTo>
                    <a:pt x="58" y="279"/>
                  </a:lnTo>
                  <a:lnTo>
                    <a:pt x="57" y="270"/>
                  </a:lnTo>
                  <a:lnTo>
                    <a:pt x="56" y="263"/>
                  </a:lnTo>
                  <a:lnTo>
                    <a:pt x="56" y="255"/>
                  </a:lnTo>
                  <a:lnTo>
                    <a:pt x="56" y="251"/>
                  </a:lnTo>
                  <a:lnTo>
                    <a:pt x="51" y="257"/>
                  </a:lnTo>
                  <a:lnTo>
                    <a:pt x="48" y="266"/>
                  </a:lnTo>
                  <a:lnTo>
                    <a:pt x="45" y="274"/>
                  </a:lnTo>
                  <a:lnTo>
                    <a:pt x="43" y="285"/>
                  </a:lnTo>
                  <a:lnTo>
                    <a:pt x="41" y="294"/>
                  </a:lnTo>
                  <a:lnTo>
                    <a:pt x="40" y="302"/>
                  </a:lnTo>
                  <a:lnTo>
                    <a:pt x="40" y="313"/>
                  </a:lnTo>
                  <a:lnTo>
                    <a:pt x="40" y="322"/>
                  </a:lnTo>
                  <a:lnTo>
                    <a:pt x="41" y="331"/>
                  </a:lnTo>
                  <a:lnTo>
                    <a:pt x="43" y="341"/>
                  </a:lnTo>
                  <a:lnTo>
                    <a:pt x="45" y="350"/>
                  </a:lnTo>
                  <a:lnTo>
                    <a:pt x="48" y="359"/>
                  </a:lnTo>
                  <a:lnTo>
                    <a:pt x="53" y="367"/>
                  </a:lnTo>
                  <a:lnTo>
                    <a:pt x="60" y="383"/>
                  </a:lnTo>
                  <a:lnTo>
                    <a:pt x="53" y="378"/>
                  </a:lnTo>
                  <a:lnTo>
                    <a:pt x="45" y="374"/>
                  </a:lnTo>
                  <a:lnTo>
                    <a:pt x="38" y="370"/>
                  </a:lnTo>
                  <a:lnTo>
                    <a:pt x="33" y="363"/>
                  </a:lnTo>
                  <a:lnTo>
                    <a:pt x="27" y="357"/>
                  </a:lnTo>
                  <a:lnTo>
                    <a:pt x="21" y="348"/>
                  </a:lnTo>
                  <a:lnTo>
                    <a:pt x="17" y="341"/>
                  </a:lnTo>
                  <a:lnTo>
                    <a:pt x="12" y="333"/>
                  </a:lnTo>
                  <a:lnTo>
                    <a:pt x="8" y="324"/>
                  </a:lnTo>
                  <a:lnTo>
                    <a:pt x="5" y="313"/>
                  </a:lnTo>
                  <a:lnTo>
                    <a:pt x="2" y="305"/>
                  </a:lnTo>
                  <a:lnTo>
                    <a:pt x="1" y="296"/>
                  </a:lnTo>
                  <a:lnTo>
                    <a:pt x="0" y="285"/>
                  </a:lnTo>
                  <a:lnTo>
                    <a:pt x="0" y="276"/>
                  </a:lnTo>
                  <a:lnTo>
                    <a:pt x="0" y="266"/>
                  </a:lnTo>
                  <a:lnTo>
                    <a:pt x="1" y="257"/>
                  </a:lnTo>
                  <a:lnTo>
                    <a:pt x="2" y="246"/>
                  </a:lnTo>
                  <a:lnTo>
                    <a:pt x="5" y="238"/>
                  </a:lnTo>
                  <a:lnTo>
                    <a:pt x="8" y="227"/>
                  </a:lnTo>
                  <a:lnTo>
                    <a:pt x="12" y="218"/>
                  </a:lnTo>
                  <a:lnTo>
                    <a:pt x="17" y="212"/>
                  </a:lnTo>
                  <a:lnTo>
                    <a:pt x="21" y="203"/>
                  </a:lnTo>
                  <a:lnTo>
                    <a:pt x="31" y="190"/>
                  </a:lnTo>
                  <a:lnTo>
                    <a:pt x="33" y="188"/>
                  </a:lnTo>
                  <a:lnTo>
                    <a:pt x="35" y="186"/>
                  </a:lnTo>
                  <a:lnTo>
                    <a:pt x="41" y="179"/>
                  </a:lnTo>
                  <a:lnTo>
                    <a:pt x="45" y="173"/>
                  </a:lnTo>
                  <a:lnTo>
                    <a:pt x="50" y="164"/>
                  </a:lnTo>
                  <a:lnTo>
                    <a:pt x="53" y="157"/>
                  </a:lnTo>
                  <a:lnTo>
                    <a:pt x="56" y="149"/>
                  </a:lnTo>
                  <a:lnTo>
                    <a:pt x="57" y="140"/>
                  </a:lnTo>
                  <a:lnTo>
                    <a:pt x="58" y="131"/>
                  </a:lnTo>
                  <a:lnTo>
                    <a:pt x="60" y="127"/>
                  </a:lnTo>
                  <a:lnTo>
                    <a:pt x="60" y="119"/>
                  </a:lnTo>
                  <a:lnTo>
                    <a:pt x="63" y="101"/>
                  </a:lnTo>
                  <a:lnTo>
                    <a:pt x="66" y="95"/>
                  </a:lnTo>
                  <a:lnTo>
                    <a:pt x="68" y="86"/>
                  </a:lnTo>
                  <a:lnTo>
                    <a:pt x="71" y="80"/>
                  </a:lnTo>
                  <a:lnTo>
                    <a:pt x="76" y="73"/>
                  </a:lnTo>
                  <a:lnTo>
                    <a:pt x="81" y="67"/>
                  </a:lnTo>
                  <a:lnTo>
                    <a:pt x="86" y="60"/>
                  </a:lnTo>
                  <a:lnTo>
                    <a:pt x="91" y="56"/>
                  </a:lnTo>
                  <a:lnTo>
                    <a:pt x="97" y="51"/>
                  </a:lnTo>
                  <a:lnTo>
                    <a:pt x="100" y="49"/>
                  </a:lnTo>
                  <a:lnTo>
                    <a:pt x="103" y="47"/>
                  </a:lnTo>
                  <a:lnTo>
                    <a:pt x="101" y="51"/>
                  </a:lnTo>
                  <a:lnTo>
                    <a:pt x="100" y="60"/>
                  </a:lnTo>
                  <a:lnTo>
                    <a:pt x="97" y="71"/>
                  </a:lnTo>
                  <a:lnTo>
                    <a:pt x="96" y="80"/>
                  </a:lnTo>
                  <a:lnTo>
                    <a:pt x="96" y="90"/>
                  </a:lnTo>
                  <a:lnTo>
                    <a:pt x="96" y="99"/>
                  </a:lnTo>
                  <a:lnTo>
                    <a:pt x="97" y="110"/>
                  </a:lnTo>
                  <a:lnTo>
                    <a:pt x="99" y="119"/>
                  </a:lnTo>
                  <a:lnTo>
                    <a:pt x="100" y="129"/>
                  </a:lnTo>
                  <a:lnTo>
                    <a:pt x="103" y="138"/>
                  </a:lnTo>
                  <a:lnTo>
                    <a:pt x="109" y="153"/>
                  </a:lnTo>
                  <a:lnTo>
                    <a:pt x="112" y="160"/>
                  </a:lnTo>
                  <a:lnTo>
                    <a:pt x="114" y="168"/>
                  </a:lnTo>
                  <a:lnTo>
                    <a:pt x="116" y="177"/>
                  </a:lnTo>
                  <a:lnTo>
                    <a:pt x="117" y="186"/>
                  </a:lnTo>
                  <a:lnTo>
                    <a:pt x="117" y="196"/>
                  </a:lnTo>
                  <a:lnTo>
                    <a:pt x="117" y="205"/>
                  </a:lnTo>
                  <a:lnTo>
                    <a:pt x="116" y="214"/>
                  </a:lnTo>
                  <a:lnTo>
                    <a:pt x="119" y="205"/>
                  </a:lnTo>
                  <a:lnTo>
                    <a:pt x="120" y="190"/>
                  </a:lnTo>
                  <a:lnTo>
                    <a:pt x="123" y="177"/>
                  </a:lnTo>
                  <a:lnTo>
                    <a:pt x="124" y="162"/>
                  </a:lnTo>
                  <a:lnTo>
                    <a:pt x="124" y="149"/>
                  </a:lnTo>
                  <a:lnTo>
                    <a:pt x="124" y="144"/>
                  </a:lnTo>
                  <a:lnTo>
                    <a:pt x="124" y="131"/>
                  </a:lnTo>
                  <a:lnTo>
                    <a:pt x="126" y="121"/>
                  </a:lnTo>
                  <a:lnTo>
                    <a:pt x="127" y="110"/>
                  </a:lnTo>
                  <a:lnTo>
                    <a:pt x="130" y="97"/>
                  </a:lnTo>
                  <a:lnTo>
                    <a:pt x="133" y="88"/>
                  </a:lnTo>
                  <a:lnTo>
                    <a:pt x="137" y="77"/>
                  </a:lnTo>
                  <a:lnTo>
                    <a:pt x="142" y="67"/>
                  </a:lnTo>
                  <a:lnTo>
                    <a:pt x="147" y="56"/>
                  </a:lnTo>
                  <a:lnTo>
                    <a:pt x="153" y="47"/>
                  </a:lnTo>
                  <a:lnTo>
                    <a:pt x="159" y="38"/>
                  </a:lnTo>
                  <a:lnTo>
                    <a:pt x="166" y="30"/>
                  </a:lnTo>
                  <a:lnTo>
                    <a:pt x="173" y="21"/>
                  </a:lnTo>
                  <a:lnTo>
                    <a:pt x="180" y="15"/>
                  </a:lnTo>
                  <a:lnTo>
                    <a:pt x="189" y="8"/>
                  </a:lnTo>
                  <a:lnTo>
                    <a:pt x="198" y="4"/>
                  </a:lnTo>
                  <a:lnTo>
                    <a:pt x="206" y="0"/>
                  </a:lnTo>
                  <a:lnTo>
                    <a:pt x="202" y="6"/>
                  </a:lnTo>
                  <a:lnTo>
                    <a:pt x="198" y="15"/>
                  </a:lnTo>
                  <a:lnTo>
                    <a:pt x="193" y="25"/>
                  </a:lnTo>
                  <a:lnTo>
                    <a:pt x="191" y="36"/>
                  </a:lnTo>
                  <a:lnTo>
                    <a:pt x="188" y="45"/>
                  </a:lnTo>
                  <a:lnTo>
                    <a:pt x="186" y="58"/>
                  </a:lnTo>
                  <a:lnTo>
                    <a:pt x="185" y="69"/>
                  </a:lnTo>
                  <a:lnTo>
                    <a:pt x="183" y="80"/>
                  </a:lnTo>
                  <a:lnTo>
                    <a:pt x="183" y="90"/>
                  </a:lnTo>
                  <a:lnTo>
                    <a:pt x="185" y="101"/>
                  </a:lnTo>
                  <a:lnTo>
                    <a:pt x="186" y="112"/>
                  </a:lnTo>
                  <a:lnTo>
                    <a:pt x="189" y="123"/>
                  </a:lnTo>
                  <a:lnTo>
                    <a:pt x="192" y="134"/>
                  </a:lnTo>
                  <a:lnTo>
                    <a:pt x="195" y="144"/>
                  </a:lnTo>
                  <a:lnTo>
                    <a:pt x="199" y="155"/>
                  </a:lnTo>
                  <a:lnTo>
                    <a:pt x="203" y="164"/>
                  </a:lnTo>
                  <a:lnTo>
                    <a:pt x="209" y="173"/>
                  </a:lnTo>
                  <a:lnTo>
                    <a:pt x="215" y="183"/>
                  </a:lnTo>
                </a:path>
              </a:pathLst>
            </a:custGeom>
            <a:solidFill>
              <a:schemeClr val="bg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solidFill>
                  <a:schemeClr val="bg1"/>
                </a:solidFill>
                <a:latin typeface="+mj-lt"/>
                <a:ea typeface="+mn-ea"/>
              </a:endParaRPr>
            </a:p>
          </p:txBody>
        </p:sp>
        <p:sp>
          <p:nvSpPr>
            <p:cNvPr id="22" name="Freeform 29"/>
            <p:cNvSpPr>
              <a:spLocks/>
            </p:cNvSpPr>
            <p:nvPr/>
          </p:nvSpPr>
          <p:spPr bwMode="auto">
            <a:xfrm>
              <a:off x="1304553" y="4446343"/>
              <a:ext cx="124175" cy="125665"/>
            </a:xfrm>
            <a:custGeom>
              <a:avLst/>
              <a:gdLst/>
              <a:ahLst/>
              <a:cxnLst>
                <a:cxn ang="0">
                  <a:pos x="0" y="0"/>
                </a:cxn>
                <a:cxn ang="0">
                  <a:pos x="91" y="48"/>
                </a:cxn>
                <a:cxn ang="0">
                  <a:pos x="97" y="98"/>
                </a:cxn>
              </a:cxnLst>
              <a:rect l="0" t="0" r="r" b="b"/>
              <a:pathLst>
                <a:path w="98" h="99">
                  <a:moveTo>
                    <a:pt x="0" y="0"/>
                  </a:moveTo>
                  <a:lnTo>
                    <a:pt x="91" y="48"/>
                  </a:lnTo>
                  <a:lnTo>
                    <a:pt x="97" y="98"/>
                  </a:lnTo>
                </a:path>
              </a:pathLst>
            </a:custGeom>
            <a:solidFill>
              <a:schemeClr val="tx1"/>
            </a:solidFill>
            <a:ln w="254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sp>
          <p:nvSpPr>
            <p:cNvPr id="23" name="Arc 36"/>
            <p:cNvSpPr>
              <a:spLocks/>
            </p:cNvSpPr>
            <p:nvPr/>
          </p:nvSpPr>
          <p:spPr bwMode="auto">
            <a:xfrm rot="20520000">
              <a:off x="1456285" y="4458962"/>
              <a:ext cx="227013" cy="214313"/>
            </a:xfrm>
            <a:custGeom>
              <a:avLst/>
              <a:gdLst>
                <a:gd name="G0" fmla="+- 121 0 0"/>
                <a:gd name="G1" fmla="+- 21600 0 0"/>
                <a:gd name="G2" fmla="+- 21600 0 0"/>
                <a:gd name="T0" fmla="*/ 0 w 21696"/>
                <a:gd name="T1" fmla="*/ 0 h 21600"/>
                <a:gd name="T2" fmla="*/ 21696 w 21696"/>
                <a:gd name="T3" fmla="*/ 20567 h 21600"/>
                <a:gd name="T4" fmla="*/ 121 w 21696"/>
                <a:gd name="T5" fmla="*/ 21600 h 21600"/>
              </a:gdLst>
              <a:ahLst/>
              <a:cxnLst>
                <a:cxn ang="0">
                  <a:pos x="T0" y="T1"/>
                </a:cxn>
                <a:cxn ang="0">
                  <a:pos x="T2" y="T3"/>
                </a:cxn>
                <a:cxn ang="0">
                  <a:pos x="T4" y="T5"/>
                </a:cxn>
              </a:cxnLst>
              <a:rect l="0" t="0" r="r" b="b"/>
              <a:pathLst>
                <a:path w="21696" h="21600" fill="none" extrusionOk="0">
                  <a:moveTo>
                    <a:pt x="0" y="0"/>
                  </a:moveTo>
                  <a:cubicBezTo>
                    <a:pt x="40" y="0"/>
                    <a:pt x="80" y="-1"/>
                    <a:pt x="121" y="0"/>
                  </a:cubicBezTo>
                  <a:cubicBezTo>
                    <a:pt x="11648" y="0"/>
                    <a:pt x="21144" y="9052"/>
                    <a:pt x="21696" y="20566"/>
                  </a:cubicBezTo>
                </a:path>
                <a:path w="21696" h="21600" stroke="0" extrusionOk="0">
                  <a:moveTo>
                    <a:pt x="0" y="0"/>
                  </a:moveTo>
                  <a:cubicBezTo>
                    <a:pt x="40" y="0"/>
                    <a:pt x="80" y="-1"/>
                    <a:pt x="121" y="0"/>
                  </a:cubicBezTo>
                  <a:cubicBezTo>
                    <a:pt x="11648" y="0"/>
                    <a:pt x="21144" y="9052"/>
                    <a:pt x="21696" y="20566"/>
                  </a:cubicBezTo>
                  <a:lnTo>
                    <a:pt x="121" y="21600"/>
                  </a:lnTo>
                  <a:close/>
                </a:path>
              </a:pathLst>
            </a:custGeom>
            <a:noFill/>
            <a:ln w="38100" cap="rnd" cmpd="dbl">
              <a:noFill/>
              <a:round/>
              <a:headEnd type="none" w="sm" len="sm"/>
              <a:tailEnd type="none" w="sm" len="sm"/>
            </a:ln>
            <a:effectLst/>
            <a:sp3d prstMaterial="softEdge"/>
          </p:spPr>
          <p:txBody>
            <a:bodyPr wrap="none" anchor="ctr"/>
            <a:lstStyle/>
            <a:p>
              <a:pPr fontAlgn="auto">
                <a:spcBef>
                  <a:spcPts val="0"/>
                </a:spcBef>
                <a:spcAft>
                  <a:spcPts val="0"/>
                </a:spcAft>
                <a:defRPr/>
              </a:pPr>
              <a:endParaRPr lang="es-ES" dirty="0">
                <a:latin typeface="+mj-lt"/>
                <a:ea typeface="+mn-ea"/>
              </a:endParaRPr>
            </a:p>
          </p:txBody>
        </p:sp>
      </p:grpSp>
      <p:sp>
        <p:nvSpPr>
          <p:cNvPr id="24" name="CuadroTexto 23">
            <a:extLst>
              <a:ext uri="{FF2B5EF4-FFF2-40B4-BE49-F238E27FC236}">
                <a16:creationId xmlns:a16="http://schemas.microsoft.com/office/drawing/2014/main" id="{CBFAE775-C8CB-414B-834B-4CE9E10AB509}"/>
              </a:ext>
            </a:extLst>
          </p:cNvPr>
          <p:cNvSpPr txBox="1"/>
          <p:nvPr/>
        </p:nvSpPr>
        <p:spPr>
          <a:xfrm>
            <a:off x="927100" y="375585"/>
            <a:ext cx="7061868" cy="1092607"/>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a:p>
            <a:r>
              <a:rPr lang="es-ES_tradnl" sz="3000" b="1" dirty="0">
                <a:solidFill>
                  <a:srgbClr val="FF0000"/>
                </a:solidFill>
                <a:latin typeface="Abadi MT Condensed Extra Bold" panose="020B0306030101010103" pitchFamily="34" charset="77"/>
              </a:rPr>
              <a:t>TIPOS DE FUEGO</a:t>
            </a:r>
          </a:p>
        </p:txBody>
      </p:sp>
    </p:spTree>
    <p:extLst>
      <p:ext uri="{BB962C8B-B14F-4D97-AF65-F5344CB8AC3E}">
        <p14:creationId xmlns:p14="http://schemas.microsoft.com/office/powerpoint/2010/main" val="3110244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33938"/>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sp>
        <p:nvSpPr>
          <p:cNvPr id="6" name="Rectangle 2"/>
          <p:cNvSpPr txBox="1">
            <a:spLocks noChangeArrowheads="1"/>
          </p:cNvSpPr>
          <p:nvPr/>
        </p:nvSpPr>
        <p:spPr>
          <a:xfrm>
            <a:off x="1555557" y="1493912"/>
            <a:ext cx="9144000" cy="1143000"/>
          </a:xfrm>
          <a:prstGeom prst="rect">
            <a:avLst/>
          </a:prstGeom>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ES_tradnl" sz="3600" b="1" dirty="0">
                <a:latin typeface="+mn-lt"/>
                <a:cs typeface="Courier New" charset="0"/>
              </a:rPr>
              <a:t>Fuegos</a:t>
            </a:r>
          </a:p>
          <a:p>
            <a:pPr algn="ctr" eaLnBrk="1" hangingPunct="1"/>
            <a:r>
              <a:rPr lang="es-ES_tradnl" sz="3600" b="1" dirty="0">
                <a:latin typeface="+mn-lt"/>
                <a:cs typeface="Courier New" charset="0"/>
              </a:rPr>
              <a:t>Clasificación C – Equipos Energizados</a:t>
            </a:r>
          </a:p>
        </p:txBody>
      </p:sp>
      <p:sp>
        <p:nvSpPr>
          <p:cNvPr id="7" name="Rectangle 11"/>
          <p:cNvSpPr>
            <a:spLocks noChangeArrowheads="1"/>
          </p:cNvSpPr>
          <p:nvPr/>
        </p:nvSpPr>
        <p:spPr bwMode="auto">
          <a:xfrm>
            <a:off x="5614018" y="3605964"/>
            <a:ext cx="4510337" cy="1260345"/>
          </a:xfrm>
          <a:prstGeom prst="rect">
            <a:avLst/>
          </a:prstGeom>
          <a:noFill/>
          <a:ln w="9525">
            <a:noFill/>
            <a:miter lim="800000"/>
            <a:headEnd/>
            <a:tailEnd/>
          </a:ln>
        </p:spPr>
        <p:txBody>
          <a:bodyPr wrap="square">
            <a:spAutoFit/>
          </a:bodyPr>
          <a:lstStyle/>
          <a:p>
            <a:pPr algn="just">
              <a:lnSpc>
                <a:spcPct val="130000"/>
              </a:lnSpc>
              <a:spcBef>
                <a:spcPct val="20000"/>
              </a:spcBef>
              <a:buClr>
                <a:srgbClr val="00CC00"/>
              </a:buClr>
              <a:buFont typeface="Arial" charset="0"/>
              <a:buNone/>
            </a:pPr>
            <a:r>
              <a:rPr lang="es-MX" sz="2000" dirty="0">
                <a:solidFill>
                  <a:srgbClr val="000000"/>
                </a:solidFill>
                <a:cs typeface="Courier New" charset="0"/>
              </a:rPr>
              <a:t>Son fuegos clase A y B en donde hay presencia de sistemas y/o equipos energizados con corriente eléctrica.</a:t>
            </a:r>
          </a:p>
        </p:txBody>
      </p:sp>
      <p:grpSp>
        <p:nvGrpSpPr>
          <p:cNvPr id="8" name="Group 42"/>
          <p:cNvGrpSpPr>
            <a:grpSpLocks/>
          </p:cNvGrpSpPr>
          <p:nvPr/>
        </p:nvGrpSpPr>
        <p:grpSpPr bwMode="auto">
          <a:xfrm>
            <a:off x="1206393" y="3164550"/>
            <a:ext cx="3203848" cy="2911379"/>
            <a:chOff x="4428" y="3028"/>
            <a:chExt cx="757" cy="712"/>
          </a:xfrm>
        </p:grpSpPr>
        <p:sp>
          <p:nvSpPr>
            <p:cNvPr id="10" name="AutoShape 43"/>
            <p:cNvSpPr>
              <a:spLocks noChangeArrowheads="1"/>
            </p:cNvSpPr>
            <p:nvPr/>
          </p:nvSpPr>
          <p:spPr bwMode="auto">
            <a:xfrm>
              <a:off x="4428" y="3028"/>
              <a:ext cx="752" cy="712"/>
            </a:xfrm>
            <a:prstGeom prst="roundRect">
              <a:avLst>
                <a:gd name="adj" fmla="val 12495"/>
              </a:avLst>
            </a:prstGeom>
            <a:solidFill>
              <a:srgbClr val="0066FF"/>
            </a:solidFill>
            <a:ln w="12700">
              <a:solidFill>
                <a:schemeClr val="tx1"/>
              </a:solidFill>
              <a:round/>
              <a:headEnd/>
              <a:tailEnd/>
            </a:ln>
          </p:spPr>
          <p:txBody>
            <a:bodyPr wrap="none" anchor="ctr"/>
            <a:lstStyle/>
            <a:p>
              <a:pPr>
                <a:defRPr/>
              </a:pPr>
              <a:endParaRPr lang="es-CO">
                <a:latin typeface="+mj-lt"/>
                <a:ea typeface="+mn-ea"/>
              </a:endParaRPr>
            </a:p>
          </p:txBody>
        </p:sp>
        <p:sp>
          <p:nvSpPr>
            <p:cNvPr id="11" name="Oval 44"/>
            <p:cNvSpPr>
              <a:spLocks noChangeArrowheads="1"/>
            </p:cNvSpPr>
            <p:nvPr/>
          </p:nvSpPr>
          <p:spPr bwMode="auto">
            <a:xfrm>
              <a:off x="4543" y="3108"/>
              <a:ext cx="293" cy="312"/>
            </a:xfrm>
            <a:prstGeom prst="ellipse">
              <a:avLst/>
            </a:prstGeom>
            <a:solidFill>
              <a:schemeClr val="bg1"/>
            </a:solidFill>
            <a:ln w="12700">
              <a:solidFill>
                <a:schemeClr val="bg1"/>
              </a:solidFill>
              <a:round/>
              <a:headEnd/>
              <a:tailEnd/>
            </a:ln>
          </p:spPr>
          <p:txBody>
            <a:bodyPr wrap="none" anchor="ctr"/>
            <a:lstStyle/>
            <a:p>
              <a:pPr>
                <a:defRPr/>
              </a:pPr>
              <a:endParaRPr lang="es-CO">
                <a:latin typeface="+mj-lt"/>
                <a:ea typeface="+mn-ea"/>
              </a:endParaRPr>
            </a:p>
          </p:txBody>
        </p:sp>
        <p:sp>
          <p:nvSpPr>
            <p:cNvPr id="12" name="Rectangle 45"/>
            <p:cNvSpPr>
              <a:spLocks noChangeArrowheads="1"/>
            </p:cNvSpPr>
            <p:nvPr/>
          </p:nvSpPr>
          <p:spPr bwMode="auto">
            <a:xfrm rot="2940000">
              <a:off x="4689" y="3131"/>
              <a:ext cx="135" cy="410"/>
            </a:xfrm>
            <a:prstGeom prst="rect">
              <a:avLst/>
            </a:prstGeom>
            <a:solidFill>
              <a:srgbClr val="0066FF"/>
            </a:solidFill>
            <a:ln w="12700">
              <a:solidFill>
                <a:srgbClr val="0066FF"/>
              </a:solidFill>
              <a:miter lim="800000"/>
              <a:headEnd/>
              <a:tailEnd/>
            </a:ln>
          </p:spPr>
          <p:txBody>
            <a:bodyPr wrap="none" anchor="ctr"/>
            <a:lstStyle/>
            <a:p>
              <a:pPr>
                <a:defRPr/>
              </a:pPr>
              <a:endParaRPr lang="es-CO">
                <a:latin typeface="+mj-lt"/>
                <a:ea typeface="+mn-ea"/>
              </a:endParaRPr>
            </a:p>
          </p:txBody>
        </p:sp>
        <p:sp>
          <p:nvSpPr>
            <p:cNvPr id="14" name="Rectangle 46"/>
            <p:cNvSpPr>
              <a:spLocks noChangeArrowheads="1"/>
            </p:cNvSpPr>
            <p:nvPr/>
          </p:nvSpPr>
          <p:spPr bwMode="auto">
            <a:xfrm rot="2940000">
              <a:off x="4735" y="3277"/>
              <a:ext cx="130" cy="29"/>
            </a:xfrm>
            <a:prstGeom prst="rect">
              <a:avLst/>
            </a:prstGeom>
            <a:solidFill>
              <a:schemeClr val="bg1"/>
            </a:solidFill>
            <a:ln w="12700">
              <a:solidFill>
                <a:schemeClr val="tx1"/>
              </a:solidFill>
              <a:miter lim="800000"/>
              <a:headEnd/>
              <a:tailEnd/>
            </a:ln>
          </p:spPr>
          <p:txBody>
            <a:bodyPr wrap="none" anchor="ctr"/>
            <a:lstStyle/>
            <a:p>
              <a:pPr>
                <a:defRPr/>
              </a:pPr>
              <a:endParaRPr lang="es-CO">
                <a:latin typeface="+mj-lt"/>
                <a:ea typeface="+mn-ea"/>
              </a:endParaRPr>
            </a:p>
          </p:txBody>
        </p:sp>
        <p:sp>
          <p:nvSpPr>
            <p:cNvPr id="15" name="Rectangle 49"/>
            <p:cNvSpPr>
              <a:spLocks noChangeArrowheads="1"/>
            </p:cNvSpPr>
            <p:nvPr/>
          </p:nvSpPr>
          <p:spPr bwMode="auto">
            <a:xfrm rot="2940000">
              <a:off x="4666" y="3327"/>
              <a:ext cx="129" cy="29"/>
            </a:xfrm>
            <a:prstGeom prst="rect">
              <a:avLst/>
            </a:prstGeom>
            <a:solidFill>
              <a:schemeClr val="bg1"/>
            </a:solidFill>
            <a:ln w="12700">
              <a:solidFill>
                <a:schemeClr val="tx1"/>
              </a:solidFill>
              <a:miter lim="800000"/>
              <a:headEnd/>
              <a:tailEnd/>
            </a:ln>
          </p:spPr>
          <p:txBody>
            <a:bodyPr wrap="none" anchor="ctr"/>
            <a:lstStyle/>
            <a:p>
              <a:pPr>
                <a:defRPr/>
              </a:pPr>
              <a:endParaRPr lang="es-CO">
                <a:latin typeface="+mj-lt"/>
                <a:ea typeface="+mn-ea"/>
              </a:endParaRPr>
            </a:p>
          </p:txBody>
        </p:sp>
        <p:sp>
          <p:nvSpPr>
            <p:cNvPr id="17" name="Line 50"/>
            <p:cNvSpPr>
              <a:spLocks noChangeShapeType="1"/>
            </p:cNvSpPr>
            <p:nvPr/>
          </p:nvSpPr>
          <p:spPr bwMode="auto">
            <a:xfrm flipH="1">
              <a:off x="4565" y="3144"/>
              <a:ext cx="318" cy="237"/>
            </a:xfrm>
            <a:prstGeom prst="line">
              <a:avLst/>
            </a:prstGeom>
            <a:noFill/>
            <a:ln w="25400">
              <a:solidFill>
                <a:srgbClr val="0066FF"/>
              </a:solidFill>
              <a:round/>
              <a:headEnd type="none" w="sm" len="sm"/>
              <a:tailEnd type="none" w="sm" len="sm"/>
            </a:ln>
          </p:spPr>
          <p:txBody>
            <a:bodyPr wrap="none" anchor="ctr"/>
            <a:lstStyle/>
            <a:p>
              <a:pPr>
                <a:defRPr/>
              </a:pPr>
              <a:endParaRPr lang="es-CO">
                <a:latin typeface="+mj-lt"/>
                <a:ea typeface="+mn-ea"/>
              </a:endParaRPr>
            </a:p>
          </p:txBody>
        </p:sp>
        <p:sp>
          <p:nvSpPr>
            <p:cNvPr id="18" name="Freeform 51"/>
            <p:cNvSpPr>
              <a:spLocks/>
            </p:cNvSpPr>
            <p:nvPr/>
          </p:nvSpPr>
          <p:spPr bwMode="auto">
            <a:xfrm>
              <a:off x="4962" y="3064"/>
              <a:ext cx="223" cy="601"/>
            </a:xfrm>
            <a:custGeom>
              <a:avLst/>
              <a:gdLst>
                <a:gd name="T0" fmla="*/ 9 w 223"/>
                <a:gd name="T1" fmla="*/ 353 h 601"/>
                <a:gd name="T2" fmla="*/ 19 w 223"/>
                <a:gd name="T3" fmla="*/ 393 h 601"/>
                <a:gd name="T4" fmla="*/ 25 w 223"/>
                <a:gd name="T5" fmla="*/ 437 h 601"/>
                <a:gd name="T6" fmla="*/ 23 w 223"/>
                <a:gd name="T7" fmla="*/ 478 h 601"/>
                <a:gd name="T8" fmla="*/ 22 w 223"/>
                <a:gd name="T9" fmla="*/ 516 h 601"/>
                <a:gd name="T10" fmla="*/ 26 w 223"/>
                <a:gd name="T11" fmla="*/ 552 h 601"/>
                <a:gd name="T12" fmla="*/ 38 w 223"/>
                <a:gd name="T13" fmla="*/ 577 h 601"/>
                <a:gd name="T14" fmla="*/ 54 w 223"/>
                <a:gd name="T15" fmla="*/ 592 h 601"/>
                <a:gd name="T16" fmla="*/ 74 w 223"/>
                <a:gd name="T17" fmla="*/ 600 h 601"/>
                <a:gd name="T18" fmla="*/ 94 w 223"/>
                <a:gd name="T19" fmla="*/ 598 h 601"/>
                <a:gd name="T20" fmla="*/ 115 w 223"/>
                <a:gd name="T21" fmla="*/ 590 h 601"/>
                <a:gd name="T22" fmla="*/ 135 w 223"/>
                <a:gd name="T23" fmla="*/ 575 h 601"/>
                <a:gd name="T24" fmla="*/ 149 w 223"/>
                <a:gd name="T25" fmla="*/ 558 h 601"/>
                <a:gd name="T26" fmla="*/ 162 w 223"/>
                <a:gd name="T27" fmla="*/ 535 h 601"/>
                <a:gd name="T28" fmla="*/ 171 w 223"/>
                <a:gd name="T29" fmla="*/ 509 h 601"/>
                <a:gd name="T30" fmla="*/ 178 w 223"/>
                <a:gd name="T31" fmla="*/ 480 h 601"/>
                <a:gd name="T32" fmla="*/ 191 w 223"/>
                <a:gd name="T33" fmla="*/ 454 h 601"/>
                <a:gd name="T34" fmla="*/ 202 w 223"/>
                <a:gd name="T35" fmla="*/ 437 h 601"/>
                <a:gd name="T36" fmla="*/ 206 w 223"/>
                <a:gd name="T37" fmla="*/ 425 h 601"/>
                <a:gd name="T38" fmla="*/ 189 w 223"/>
                <a:gd name="T39" fmla="*/ 431 h 601"/>
                <a:gd name="T40" fmla="*/ 177 w 223"/>
                <a:gd name="T41" fmla="*/ 444 h 601"/>
                <a:gd name="T42" fmla="*/ 167 w 223"/>
                <a:gd name="T43" fmla="*/ 467 h 601"/>
                <a:gd name="T44" fmla="*/ 146 w 223"/>
                <a:gd name="T45" fmla="*/ 512 h 601"/>
                <a:gd name="T46" fmla="*/ 127 w 223"/>
                <a:gd name="T47" fmla="*/ 535 h 601"/>
                <a:gd name="T48" fmla="*/ 123 w 223"/>
                <a:gd name="T49" fmla="*/ 524 h 601"/>
                <a:gd name="T50" fmla="*/ 136 w 223"/>
                <a:gd name="T51" fmla="*/ 492 h 601"/>
                <a:gd name="T52" fmla="*/ 148 w 223"/>
                <a:gd name="T53" fmla="*/ 431 h 601"/>
                <a:gd name="T54" fmla="*/ 146 w 223"/>
                <a:gd name="T55" fmla="*/ 418 h 601"/>
                <a:gd name="T56" fmla="*/ 128 w 223"/>
                <a:gd name="T57" fmla="*/ 467 h 601"/>
                <a:gd name="T58" fmla="*/ 141 w 223"/>
                <a:gd name="T59" fmla="*/ 369 h 601"/>
                <a:gd name="T60" fmla="*/ 140 w 223"/>
                <a:gd name="T61" fmla="*/ 317 h 601"/>
                <a:gd name="T62" fmla="*/ 132 w 223"/>
                <a:gd name="T63" fmla="*/ 278 h 601"/>
                <a:gd name="T64" fmla="*/ 130 w 223"/>
                <a:gd name="T65" fmla="*/ 300 h 601"/>
                <a:gd name="T66" fmla="*/ 117 w 223"/>
                <a:gd name="T67" fmla="*/ 278 h 601"/>
                <a:gd name="T68" fmla="*/ 111 w 223"/>
                <a:gd name="T69" fmla="*/ 234 h 601"/>
                <a:gd name="T70" fmla="*/ 113 w 223"/>
                <a:gd name="T71" fmla="*/ 189 h 601"/>
                <a:gd name="T72" fmla="*/ 111 w 223"/>
                <a:gd name="T73" fmla="*/ 177 h 601"/>
                <a:gd name="T74" fmla="*/ 104 w 223"/>
                <a:gd name="T75" fmla="*/ 217 h 601"/>
                <a:gd name="T76" fmla="*/ 102 w 223"/>
                <a:gd name="T77" fmla="*/ 255 h 601"/>
                <a:gd name="T78" fmla="*/ 108 w 223"/>
                <a:gd name="T79" fmla="*/ 344 h 601"/>
                <a:gd name="T80" fmla="*/ 82 w 223"/>
                <a:gd name="T81" fmla="*/ 312 h 601"/>
                <a:gd name="T82" fmla="*/ 76 w 223"/>
                <a:gd name="T83" fmla="*/ 264 h 601"/>
                <a:gd name="T84" fmla="*/ 76 w 223"/>
                <a:gd name="T85" fmla="*/ 211 h 601"/>
                <a:gd name="T86" fmla="*/ 81 w 223"/>
                <a:gd name="T87" fmla="*/ 168 h 601"/>
                <a:gd name="T88" fmla="*/ 89 w 223"/>
                <a:gd name="T89" fmla="*/ 126 h 601"/>
                <a:gd name="T90" fmla="*/ 90 w 223"/>
                <a:gd name="T91" fmla="*/ 85 h 601"/>
                <a:gd name="T92" fmla="*/ 87 w 223"/>
                <a:gd name="T93" fmla="*/ 34 h 601"/>
                <a:gd name="T94" fmla="*/ 82 w 223"/>
                <a:gd name="T95" fmla="*/ 34 h 601"/>
                <a:gd name="T96" fmla="*/ 82 w 223"/>
                <a:gd name="T97" fmla="*/ 79 h 601"/>
                <a:gd name="T98" fmla="*/ 74 w 223"/>
                <a:gd name="T99" fmla="*/ 126 h 601"/>
                <a:gd name="T100" fmla="*/ 62 w 223"/>
                <a:gd name="T101" fmla="*/ 170 h 601"/>
                <a:gd name="T102" fmla="*/ 48 w 223"/>
                <a:gd name="T103" fmla="*/ 229 h 601"/>
                <a:gd name="T104" fmla="*/ 39 w 223"/>
                <a:gd name="T105" fmla="*/ 355 h 601"/>
                <a:gd name="T106" fmla="*/ 48 w 223"/>
                <a:gd name="T107" fmla="*/ 410 h 601"/>
                <a:gd name="T108" fmla="*/ 0 w 223"/>
                <a:gd name="T109" fmla="*/ 338 h 6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3"/>
                <a:gd name="T166" fmla="*/ 0 h 601"/>
                <a:gd name="T167" fmla="*/ 223 w 223"/>
                <a:gd name="T168" fmla="*/ 601 h 6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3" h="601">
                  <a:moveTo>
                    <a:pt x="0" y="338"/>
                  </a:moveTo>
                  <a:lnTo>
                    <a:pt x="9" y="353"/>
                  </a:lnTo>
                  <a:lnTo>
                    <a:pt x="15" y="370"/>
                  </a:lnTo>
                  <a:lnTo>
                    <a:pt x="19" y="393"/>
                  </a:lnTo>
                  <a:lnTo>
                    <a:pt x="25" y="420"/>
                  </a:lnTo>
                  <a:lnTo>
                    <a:pt x="25" y="437"/>
                  </a:lnTo>
                  <a:lnTo>
                    <a:pt x="25" y="459"/>
                  </a:lnTo>
                  <a:lnTo>
                    <a:pt x="23" y="478"/>
                  </a:lnTo>
                  <a:lnTo>
                    <a:pt x="22" y="497"/>
                  </a:lnTo>
                  <a:lnTo>
                    <a:pt x="22" y="516"/>
                  </a:lnTo>
                  <a:lnTo>
                    <a:pt x="24" y="533"/>
                  </a:lnTo>
                  <a:lnTo>
                    <a:pt x="26" y="552"/>
                  </a:lnTo>
                  <a:lnTo>
                    <a:pt x="32" y="565"/>
                  </a:lnTo>
                  <a:lnTo>
                    <a:pt x="38" y="577"/>
                  </a:lnTo>
                  <a:lnTo>
                    <a:pt x="47" y="586"/>
                  </a:lnTo>
                  <a:lnTo>
                    <a:pt x="54" y="592"/>
                  </a:lnTo>
                  <a:lnTo>
                    <a:pt x="64" y="598"/>
                  </a:lnTo>
                  <a:lnTo>
                    <a:pt x="74" y="600"/>
                  </a:lnTo>
                  <a:lnTo>
                    <a:pt x="85" y="600"/>
                  </a:lnTo>
                  <a:lnTo>
                    <a:pt x="94" y="598"/>
                  </a:lnTo>
                  <a:lnTo>
                    <a:pt x="104" y="594"/>
                  </a:lnTo>
                  <a:lnTo>
                    <a:pt x="115" y="590"/>
                  </a:lnTo>
                  <a:lnTo>
                    <a:pt x="126" y="584"/>
                  </a:lnTo>
                  <a:lnTo>
                    <a:pt x="135" y="575"/>
                  </a:lnTo>
                  <a:lnTo>
                    <a:pt x="142" y="567"/>
                  </a:lnTo>
                  <a:lnTo>
                    <a:pt x="149" y="558"/>
                  </a:lnTo>
                  <a:lnTo>
                    <a:pt x="157" y="547"/>
                  </a:lnTo>
                  <a:lnTo>
                    <a:pt x="162" y="535"/>
                  </a:lnTo>
                  <a:lnTo>
                    <a:pt x="167" y="524"/>
                  </a:lnTo>
                  <a:lnTo>
                    <a:pt x="171" y="509"/>
                  </a:lnTo>
                  <a:lnTo>
                    <a:pt x="174" y="495"/>
                  </a:lnTo>
                  <a:lnTo>
                    <a:pt x="178" y="480"/>
                  </a:lnTo>
                  <a:lnTo>
                    <a:pt x="183" y="471"/>
                  </a:lnTo>
                  <a:lnTo>
                    <a:pt x="191" y="454"/>
                  </a:lnTo>
                  <a:lnTo>
                    <a:pt x="196" y="446"/>
                  </a:lnTo>
                  <a:lnTo>
                    <a:pt x="202" y="437"/>
                  </a:lnTo>
                  <a:lnTo>
                    <a:pt x="222" y="423"/>
                  </a:lnTo>
                  <a:lnTo>
                    <a:pt x="206" y="425"/>
                  </a:lnTo>
                  <a:lnTo>
                    <a:pt x="197" y="429"/>
                  </a:lnTo>
                  <a:lnTo>
                    <a:pt x="189" y="431"/>
                  </a:lnTo>
                  <a:lnTo>
                    <a:pt x="181" y="441"/>
                  </a:lnTo>
                  <a:lnTo>
                    <a:pt x="177" y="444"/>
                  </a:lnTo>
                  <a:lnTo>
                    <a:pt x="172" y="456"/>
                  </a:lnTo>
                  <a:lnTo>
                    <a:pt x="167" y="467"/>
                  </a:lnTo>
                  <a:lnTo>
                    <a:pt x="155" y="501"/>
                  </a:lnTo>
                  <a:lnTo>
                    <a:pt x="146" y="512"/>
                  </a:lnTo>
                  <a:lnTo>
                    <a:pt x="137" y="524"/>
                  </a:lnTo>
                  <a:lnTo>
                    <a:pt x="127" y="535"/>
                  </a:lnTo>
                  <a:lnTo>
                    <a:pt x="116" y="541"/>
                  </a:lnTo>
                  <a:lnTo>
                    <a:pt x="123" y="524"/>
                  </a:lnTo>
                  <a:lnTo>
                    <a:pt x="129" y="511"/>
                  </a:lnTo>
                  <a:lnTo>
                    <a:pt x="136" y="492"/>
                  </a:lnTo>
                  <a:lnTo>
                    <a:pt x="141" y="469"/>
                  </a:lnTo>
                  <a:lnTo>
                    <a:pt x="148" y="431"/>
                  </a:lnTo>
                  <a:lnTo>
                    <a:pt x="165" y="384"/>
                  </a:lnTo>
                  <a:lnTo>
                    <a:pt x="146" y="418"/>
                  </a:lnTo>
                  <a:lnTo>
                    <a:pt x="140" y="427"/>
                  </a:lnTo>
                  <a:lnTo>
                    <a:pt x="128" y="467"/>
                  </a:lnTo>
                  <a:lnTo>
                    <a:pt x="137" y="405"/>
                  </a:lnTo>
                  <a:lnTo>
                    <a:pt x="141" y="369"/>
                  </a:lnTo>
                  <a:lnTo>
                    <a:pt x="141" y="338"/>
                  </a:lnTo>
                  <a:lnTo>
                    <a:pt x="140" y="317"/>
                  </a:lnTo>
                  <a:lnTo>
                    <a:pt x="136" y="299"/>
                  </a:lnTo>
                  <a:lnTo>
                    <a:pt x="132" y="278"/>
                  </a:lnTo>
                  <a:lnTo>
                    <a:pt x="128" y="255"/>
                  </a:lnTo>
                  <a:lnTo>
                    <a:pt x="130" y="300"/>
                  </a:lnTo>
                  <a:lnTo>
                    <a:pt x="129" y="331"/>
                  </a:lnTo>
                  <a:lnTo>
                    <a:pt x="117" y="278"/>
                  </a:lnTo>
                  <a:lnTo>
                    <a:pt x="112" y="255"/>
                  </a:lnTo>
                  <a:lnTo>
                    <a:pt x="111" y="234"/>
                  </a:lnTo>
                  <a:lnTo>
                    <a:pt x="111" y="210"/>
                  </a:lnTo>
                  <a:lnTo>
                    <a:pt x="113" y="189"/>
                  </a:lnTo>
                  <a:lnTo>
                    <a:pt x="115" y="166"/>
                  </a:lnTo>
                  <a:lnTo>
                    <a:pt x="111" y="177"/>
                  </a:lnTo>
                  <a:lnTo>
                    <a:pt x="107" y="191"/>
                  </a:lnTo>
                  <a:lnTo>
                    <a:pt x="104" y="217"/>
                  </a:lnTo>
                  <a:lnTo>
                    <a:pt x="102" y="234"/>
                  </a:lnTo>
                  <a:lnTo>
                    <a:pt x="102" y="255"/>
                  </a:lnTo>
                  <a:lnTo>
                    <a:pt x="104" y="283"/>
                  </a:lnTo>
                  <a:lnTo>
                    <a:pt x="108" y="344"/>
                  </a:lnTo>
                  <a:lnTo>
                    <a:pt x="102" y="397"/>
                  </a:lnTo>
                  <a:lnTo>
                    <a:pt x="82" y="312"/>
                  </a:lnTo>
                  <a:lnTo>
                    <a:pt x="78" y="291"/>
                  </a:lnTo>
                  <a:lnTo>
                    <a:pt x="76" y="264"/>
                  </a:lnTo>
                  <a:lnTo>
                    <a:pt x="75" y="238"/>
                  </a:lnTo>
                  <a:lnTo>
                    <a:pt x="76" y="211"/>
                  </a:lnTo>
                  <a:lnTo>
                    <a:pt x="77" y="189"/>
                  </a:lnTo>
                  <a:lnTo>
                    <a:pt x="81" y="168"/>
                  </a:lnTo>
                  <a:lnTo>
                    <a:pt x="85" y="145"/>
                  </a:lnTo>
                  <a:lnTo>
                    <a:pt x="89" y="126"/>
                  </a:lnTo>
                  <a:lnTo>
                    <a:pt x="90" y="107"/>
                  </a:lnTo>
                  <a:lnTo>
                    <a:pt x="90" y="85"/>
                  </a:lnTo>
                  <a:lnTo>
                    <a:pt x="90" y="62"/>
                  </a:lnTo>
                  <a:lnTo>
                    <a:pt x="87" y="34"/>
                  </a:lnTo>
                  <a:lnTo>
                    <a:pt x="81" y="0"/>
                  </a:lnTo>
                  <a:lnTo>
                    <a:pt x="82" y="34"/>
                  </a:lnTo>
                  <a:lnTo>
                    <a:pt x="84" y="52"/>
                  </a:lnTo>
                  <a:lnTo>
                    <a:pt x="82" y="79"/>
                  </a:lnTo>
                  <a:lnTo>
                    <a:pt x="78" y="104"/>
                  </a:lnTo>
                  <a:lnTo>
                    <a:pt x="74" y="126"/>
                  </a:lnTo>
                  <a:lnTo>
                    <a:pt x="68" y="149"/>
                  </a:lnTo>
                  <a:lnTo>
                    <a:pt x="62" y="170"/>
                  </a:lnTo>
                  <a:lnTo>
                    <a:pt x="56" y="194"/>
                  </a:lnTo>
                  <a:lnTo>
                    <a:pt x="48" y="229"/>
                  </a:lnTo>
                  <a:lnTo>
                    <a:pt x="44" y="255"/>
                  </a:lnTo>
                  <a:lnTo>
                    <a:pt x="39" y="355"/>
                  </a:lnTo>
                  <a:lnTo>
                    <a:pt x="42" y="374"/>
                  </a:lnTo>
                  <a:lnTo>
                    <a:pt x="48" y="410"/>
                  </a:lnTo>
                  <a:lnTo>
                    <a:pt x="25" y="355"/>
                  </a:lnTo>
                  <a:lnTo>
                    <a:pt x="0" y="338"/>
                  </a:lnTo>
                </a:path>
              </a:pathLst>
            </a:custGeom>
            <a:solidFill>
              <a:schemeClr val="bg1"/>
            </a:solidFill>
            <a:ln w="9525" cap="rnd">
              <a:noFill/>
              <a:round/>
              <a:headEnd/>
              <a:tailEnd/>
            </a:ln>
          </p:spPr>
          <p:txBody>
            <a:bodyPr/>
            <a:lstStyle/>
            <a:p>
              <a:pPr>
                <a:defRPr/>
              </a:pPr>
              <a:endParaRPr lang="es-CO">
                <a:latin typeface="+mj-lt"/>
                <a:ea typeface="+mn-ea"/>
              </a:endParaRPr>
            </a:p>
          </p:txBody>
        </p:sp>
        <p:sp>
          <p:nvSpPr>
            <p:cNvPr id="19" name="Freeform 52"/>
            <p:cNvSpPr>
              <a:spLocks/>
            </p:cNvSpPr>
            <p:nvPr/>
          </p:nvSpPr>
          <p:spPr bwMode="auto">
            <a:xfrm>
              <a:off x="4668" y="3424"/>
              <a:ext cx="216" cy="261"/>
            </a:xfrm>
            <a:custGeom>
              <a:avLst/>
              <a:gdLst>
                <a:gd name="T0" fmla="*/ 10 w 216"/>
                <a:gd name="T1" fmla="*/ 150 h 261"/>
                <a:gd name="T2" fmla="*/ 18 w 216"/>
                <a:gd name="T3" fmla="*/ 170 h 261"/>
                <a:gd name="T4" fmla="*/ 25 w 216"/>
                <a:gd name="T5" fmla="*/ 192 h 261"/>
                <a:gd name="T6" fmla="*/ 28 w 216"/>
                <a:gd name="T7" fmla="*/ 214 h 261"/>
                <a:gd name="T8" fmla="*/ 33 w 216"/>
                <a:gd name="T9" fmla="*/ 230 h 261"/>
                <a:gd name="T10" fmla="*/ 42 w 216"/>
                <a:gd name="T11" fmla="*/ 244 h 261"/>
                <a:gd name="T12" fmla="*/ 56 w 216"/>
                <a:gd name="T13" fmla="*/ 254 h 261"/>
                <a:gd name="T14" fmla="*/ 78 w 216"/>
                <a:gd name="T15" fmla="*/ 259 h 261"/>
                <a:gd name="T16" fmla="*/ 103 w 216"/>
                <a:gd name="T17" fmla="*/ 259 h 261"/>
                <a:gd name="T18" fmla="*/ 128 w 216"/>
                <a:gd name="T19" fmla="*/ 253 h 261"/>
                <a:gd name="T20" fmla="*/ 150 w 216"/>
                <a:gd name="T21" fmla="*/ 241 h 261"/>
                <a:gd name="T22" fmla="*/ 162 w 216"/>
                <a:gd name="T23" fmla="*/ 226 h 261"/>
                <a:gd name="T24" fmla="*/ 176 w 216"/>
                <a:gd name="T25" fmla="*/ 206 h 261"/>
                <a:gd name="T26" fmla="*/ 196 w 216"/>
                <a:gd name="T27" fmla="*/ 190 h 261"/>
                <a:gd name="T28" fmla="*/ 200 w 216"/>
                <a:gd name="T29" fmla="*/ 185 h 261"/>
                <a:gd name="T30" fmla="*/ 182 w 216"/>
                <a:gd name="T31" fmla="*/ 192 h 261"/>
                <a:gd name="T32" fmla="*/ 167 w 216"/>
                <a:gd name="T33" fmla="*/ 205 h 261"/>
                <a:gd name="T34" fmla="*/ 150 w 216"/>
                <a:gd name="T35" fmla="*/ 223 h 261"/>
                <a:gd name="T36" fmla="*/ 133 w 216"/>
                <a:gd name="T37" fmla="*/ 234 h 261"/>
                <a:gd name="T38" fmla="*/ 113 w 216"/>
                <a:gd name="T39" fmla="*/ 243 h 261"/>
                <a:gd name="T40" fmla="*/ 126 w 216"/>
                <a:gd name="T41" fmla="*/ 227 h 261"/>
                <a:gd name="T42" fmla="*/ 136 w 216"/>
                <a:gd name="T43" fmla="*/ 207 h 261"/>
                <a:gd name="T44" fmla="*/ 161 w 216"/>
                <a:gd name="T45" fmla="*/ 165 h 261"/>
                <a:gd name="T46" fmla="*/ 136 w 216"/>
                <a:gd name="T47" fmla="*/ 187 h 261"/>
                <a:gd name="T48" fmla="*/ 133 w 216"/>
                <a:gd name="T49" fmla="*/ 175 h 261"/>
                <a:gd name="T50" fmla="*/ 137 w 216"/>
                <a:gd name="T51" fmla="*/ 143 h 261"/>
                <a:gd name="T52" fmla="*/ 128 w 216"/>
                <a:gd name="T53" fmla="*/ 113 h 261"/>
                <a:gd name="T54" fmla="*/ 126 w 216"/>
                <a:gd name="T55" fmla="*/ 124 h 261"/>
                <a:gd name="T56" fmla="*/ 113 w 216"/>
                <a:gd name="T57" fmla="*/ 113 h 261"/>
                <a:gd name="T58" fmla="*/ 108 w 216"/>
                <a:gd name="T59" fmla="*/ 90 h 261"/>
                <a:gd name="T60" fmla="*/ 112 w 216"/>
                <a:gd name="T61" fmla="*/ 58 h 261"/>
                <a:gd name="T62" fmla="*/ 101 w 216"/>
                <a:gd name="T63" fmla="*/ 95 h 261"/>
                <a:gd name="T64" fmla="*/ 102 w 216"/>
                <a:gd name="T65" fmla="*/ 117 h 261"/>
                <a:gd name="T66" fmla="*/ 106 w 216"/>
                <a:gd name="T67" fmla="*/ 145 h 261"/>
                <a:gd name="T68" fmla="*/ 76 w 216"/>
                <a:gd name="T69" fmla="*/ 129 h 261"/>
                <a:gd name="T70" fmla="*/ 72 w 216"/>
                <a:gd name="T71" fmla="*/ 107 h 261"/>
                <a:gd name="T72" fmla="*/ 76 w 216"/>
                <a:gd name="T73" fmla="*/ 83 h 261"/>
                <a:gd name="T74" fmla="*/ 85 w 216"/>
                <a:gd name="T75" fmla="*/ 59 h 261"/>
                <a:gd name="T76" fmla="*/ 90 w 216"/>
                <a:gd name="T77" fmla="*/ 36 h 261"/>
                <a:gd name="T78" fmla="*/ 88 w 216"/>
                <a:gd name="T79" fmla="*/ 14 h 261"/>
                <a:gd name="T80" fmla="*/ 82 w 216"/>
                <a:gd name="T81" fmla="*/ 15 h 261"/>
                <a:gd name="T82" fmla="*/ 78 w 216"/>
                <a:gd name="T83" fmla="*/ 40 h 261"/>
                <a:gd name="T84" fmla="*/ 65 w 216"/>
                <a:gd name="T85" fmla="*/ 66 h 261"/>
                <a:gd name="T86" fmla="*/ 47 w 216"/>
                <a:gd name="T87" fmla="*/ 103 h 261"/>
                <a:gd name="T88" fmla="*/ 41 w 216"/>
                <a:gd name="T89" fmla="*/ 161 h 261"/>
                <a:gd name="T90" fmla="*/ 25 w 216"/>
                <a:gd name="T91" fmla="*/ 151 h 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
                <a:gd name="T139" fmla="*/ 0 h 261"/>
                <a:gd name="T140" fmla="*/ 216 w 216"/>
                <a:gd name="T141" fmla="*/ 261 h 2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 h="261">
                  <a:moveTo>
                    <a:pt x="0" y="143"/>
                  </a:moveTo>
                  <a:lnTo>
                    <a:pt x="10" y="150"/>
                  </a:lnTo>
                  <a:lnTo>
                    <a:pt x="15" y="158"/>
                  </a:lnTo>
                  <a:lnTo>
                    <a:pt x="18" y="170"/>
                  </a:lnTo>
                  <a:lnTo>
                    <a:pt x="25" y="183"/>
                  </a:lnTo>
                  <a:lnTo>
                    <a:pt x="25" y="192"/>
                  </a:lnTo>
                  <a:lnTo>
                    <a:pt x="25" y="202"/>
                  </a:lnTo>
                  <a:lnTo>
                    <a:pt x="28" y="214"/>
                  </a:lnTo>
                  <a:lnTo>
                    <a:pt x="30" y="223"/>
                  </a:lnTo>
                  <a:lnTo>
                    <a:pt x="33" y="230"/>
                  </a:lnTo>
                  <a:lnTo>
                    <a:pt x="36" y="238"/>
                  </a:lnTo>
                  <a:lnTo>
                    <a:pt x="42" y="244"/>
                  </a:lnTo>
                  <a:lnTo>
                    <a:pt x="47" y="249"/>
                  </a:lnTo>
                  <a:lnTo>
                    <a:pt x="56" y="254"/>
                  </a:lnTo>
                  <a:lnTo>
                    <a:pt x="65" y="257"/>
                  </a:lnTo>
                  <a:lnTo>
                    <a:pt x="78" y="259"/>
                  </a:lnTo>
                  <a:lnTo>
                    <a:pt x="91" y="260"/>
                  </a:lnTo>
                  <a:lnTo>
                    <a:pt x="103" y="259"/>
                  </a:lnTo>
                  <a:lnTo>
                    <a:pt x="116" y="257"/>
                  </a:lnTo>
                  <a:lnTo>
                    <a:pt x="128" y="253"/>
                  </a:lnTo>
                  <a:lnTo>
                    <a:pt x="141" y="247"/>
                  </a:lnTo>
                  <a:lnTo>
                    <a:pt x="150" y="241"/>
                  </a:lnTo>
                  <a:lnTo>
                    <a:pt x="157" y="233"/>
                  </a:lnTo>
                  <a:lnTo>
                    <a:pt x="162" y="226"/>
                  </a:lnTo>
                  <a:lnTo>
                    <a:pt x="170" y="216"/>
                  </a:lnTo>
                  <a:lnTo>
                    <a:pt x="176" y="206"/>
                  </a:lnTo>
                  <a:lnTo>
                    <a:pt x="185" y="198"/>
                  </a:lnTo>
                  <a:lnTo>
                    <a:pt x="196" y="190"/>
                  </a:lnTo>
                  <a:lnTo>
                    <a:pt x="215" y="185"/>
                  </a:lnTo>
                  <a:lnTo>
                    <a:pt x="200" y="185"/>
                  </a:lnTo>
                  <a:lnTo>
                    <a:pt x="191" y="187"/>
                  </a:lnTo>
                  <a:lnTo>
                    <a:pt x="182" y="192"/>
                  </a:lnTo>
                  <a:lnTo>
                    <a:pt x="176" y="196"/>
                  </a:lnTo>
                  <a:lnTo>
                    <a:pt x="167" y="205"/>
                  </a:lnTo>
                  <a:lnTo>
                    <a:pt x="157" y="215"/>
                  </a:lnTo>
                  <a:lnTo>
                    <a:pt x="150" y="223"/>
                  </a:lnTo>
                  <a:lnTo>
                    <a:pt x="142" y="229"/>
                  </a:lnTo>
                  <a:lnTo>
                    <a:pt x="133" y="234"/>
                  </a:lnTo>
                  <a:lnTo>
                    <a:pt x="123" y="239"/>
                  </a:lnTo>
                  <a:lnTo>
                    <a:pt x="113" y="243"/>
                  </a:lnTo>
                  <a:lnTo>
                    <a:pt x="120" y="235"/>
                  </a:lnTo>
                  <a:lnTo>
                    <a:pt x="126" y="227"/>
                  </a:lnTo>
                  <a:lnTo>
                    <a:pt x="132" y="219"/>
                  </a:lnTo>
                  <a:lnTo>
                    <a:pt x="136" y="207"/>
                  </a:lnTo>
                  <a:lnTo>
                    <a:pt x="143" y="189"/>
                  </a:lnTo>
                  <a:lnTo>
                    <a:pt x="161" y="165"/>
                  </a:lnTo>
                  <a:lnTo>
                    <a:pt x="142" y="182"/>
                  </a:lnTo>
                  <a:lnTo>
                    <a:pt x="136" y="187"/>
                  </a:lnTo>
                  <a:lnTo>
                    <a:pt x="125" y="206"/>
                  </a:lnTo>
                  <a:lnTo>
                    <a:pt x="133" y="175"/>
                  </a:lnTo>
                  <a:lnTo>
                    <a:pt x="136" y="157"/>
                  </a:lnTo>
                  <a:lnTo>
                    <a:pt x="137" y="143"/>
                  </a:lnTo>
                  <a:lnTo>
                    <a:pt x="132" y="124"/>
                  </a:lnTo>
                  <a:lnTo>
                    <a:pt x="128" y="113"/>
                  </a:lnTo>
                  <a:lnTo>
                    <a:pt x="125" y="106"/>
                  </a:lnTo>
                  <a:lnTo>
                    <a:pt x="126" y="124"/>
                  </a:lnTo>
                  <a:lnTo>
                    <a:pt x="125" y="139"/>
                  </a:lnTo>
                  <a:lnTo>
                    <a:pt x="113" y="113"/>
                  </a:lnTo>
                  <a:lnTo>
                    <a:pt x="110" y="103"/>
                  </a:lnTo>
                  <a:lnTo>
                    <a:pt x="108" y="90"/>
                  </a:lnTo>
                  <a:lnTo>
                    <a:pt x="110" y="79"/>
                  </a:lnTo>
                  <a:lnTo>
                    <a:pt x="112" y="58"/>
                  </a:lnTo>
                  <a:lnTo>
                    <a:pt x="103" y="82"/>
                  </a:lnTo>
                  <a:lnTo>
                    <a:pt x="101" y="95"/>
                  </a:lnTo>
                  <a:lnTo>
                    <a:pt x="101" y="106"/>
                  </a:lnTo>
                  <a:lnTo>
                    <a:pt x="102" y="117"/>
                  </a:lnTo>
                  <a:lnTo>
                    <a:pt x="105" y="130"/>
                  </a:lnTo>
                  <a:lnTo>
                    <a:pt x="106" y="145"/>
                  </a:lnTo>
                  <a:lnTo>
                    <a:pt x="98" y="171"/>
                  </a:lnTo>
                  <a:lnTo>
                    <a:pt x="76" y="129"/>
                  </a:lnTo>
                  <a:lnTo>
                    <a:pt x="75" y="120"/>
                  </a:lnTo>
                  <a:lnTo>
                    <a:pt x="72" y="107"/>
                  </a:lnTo>
                  <a:lnTo>
                    <a:pt x="73" y="95"/>
                  </a:lnTo>
                  <a:lnTo>
                    <a:pt x="76" y="83"/>
                  </a:lnTo>
                  <a:lnTo>
                    <a:pt x="81" y="69"/>
                  </a:lnTo>
                  <a:lnTo>
                    <a:pt x="85" y="59"/>
                  </a:lnTo>
                  <a:lnTo>
                    <a:pt x="88" y="47"/>
                  </a:lnTo>
                  <a:lnTo>
                    <a:pt x="90" y="36"/>
                  </a:lnTo>
                  <a:lnTo>
                    <a:pt x="90" y="27"/>
                  </a:lnTo>
                  <a:lnTo>
                    <a:pt x="88" y="14"/>
                  </a:lnTo>
                  <a:lnTo>
                    <a:pt x="82" y="0"/>
                  </a:lnTo>
                  <a:lnTo>
                    <a:pt x="82" y="15"/>
                  </a:lnTo>
                  <a:lnTo>
                    <a:pt x="82" y="29"/>
                  </a:lnTo>
                  <a:lnTo>
                    <a:pt x="78" y="40"/>
                  </a:lnTo>
                  <a:lnTo>
                    <a:pt x="73" y="51"/>
                  </a:lnTo>
                  <a:lnTo>
                    <a:pt x="65" y="66"/>
                  </a:lnTo>
                  <a:lnTo>
                    <a:pt x="53" y="88"/>
                  </a:lnTo>
                  <a:lnTo>
                    <a:pt x="47" y="103"/>
                  </a:lnTo>
                  <a:lnTo>
                    <a:pt x="38" y="150"/>
                  </a:lnTo>
                  <a:lnTo>
                    <a:pt x="41" y="161"/>
                  </a:lnTo>
                  <a:lnTo>
                    <a:pt x="47" y="179"/>
                  </a:lnTo>
                  <a:lnTo>
                    <a:pt x="25" y="151"/>
                  </a:lnTo>
                  <a:lnTo>
                    <a:pt x="0" y="143"/>
                  </a:lnTo>
                </a:path>
              </a:pathLst>
            </a:custGeom>
            <a:solidFill>
              <a:schemeClr val="bg1"/>
            </a:solidFill>
            <a:ln w="9525" cap="rnd">
              <a:noFill/>
              <a:round/>
              <a:headEnd/>
              <a:tailEnd/>
            </a:ln>
          </p:spPr>
          <p:txBody>
            <a:bodyPr/>
            <a:lstStyle/>
            <a:p>
              <a:pPr>
                <a:defRPr/>
              </a:pPr>
              <a:endParaRPr lang="es-CO">
                <a:latin typeface="+mj-lt"/>
                <a:ea typeface="+mn-ea"/>
              </a:endParaRPr>
            </a:p>
          </p:txBody>
        </p:sp>
        <p:sp>
          <p:nvSpPr>
            <p:cNvPr id="20" name="Freeform 53"/>
            <p:cNvSpPr>
              <a:spLocks/>
            </p:cNvSpPr>
            <p:nvPr/>
          </p:nvSpPr>
          <p:spPr bwMode="auto">
            <a:xfrm>
              <a:off x="4840" y="3064"/>
              <a:ext cx="173" cy="381"/>
            </a:xfrm>
            <a:custGeom>
              <a:avLst/>
              <a:gdLst>
                <a:gd name="T0" fmla="*/ 164 w 173"/>
                <a:gd name="T1" fmla="*/ 220 h 381"/>
                <a:gd name="T2" fmla="*/ 156 w 173"/>
                <a:gd name="T3" fmla="*/ 249 h 381"/>
                <a:gd name="T4" fmla="*/ 151 w 173"/>
                <a:gd name="T5" fmla="*/ 281 h 381"/>
                <a:gd name="T6" fmla="*/ 149 w 173"/>
                <a:gd name="T7" fmla="*/ 313 h 381"/>
                <a:gd name="T8" fmla="*/ 144 w 173"/>
                <a:gd name="T9" fmla="*/ 336 h 381"/>
                <a:gd name="T10" fmla="*/ 138 w 173"/>
                <a:gd name="T11" fmla="*/ 356 h 381"/>
                <a:gd name="T12" fmla="*/ 126 w 173"/>
                <a:gd name="T13" fmla="*/ 371 h 381"/>
                <a:gd name="T14" fmla="*/ 108 w 173"/>
                <a:gd name="T15" fmla="*/ 378 h 381"/>
                <a:gd name="T16" fmla="*/ 88 w 173"/>
                <a:gd name="T17" fmla="*/ 378 h 381"/>
                <a:gd name="T18" fmla="*/ 68 w 173"/>
                <a:gd name="T19" fmla="*/ 370 h 381"/>
                <a:gd name="T20" fmla="*/ 52 w 173"/>
                <a:gd name="T21" fmla="*/ 351 h 381"/>
                <a:gd name="T22" fmla="*/ 42 w 173"/>
                <a:gd name="T23" fmla="*/ 331 h 381"/>
                <a:gd name="T24" fmla="*/ 30 w 173"/>
                <a:gd name="T25" fmla="*/ 302 h 381"/>
                <a:gd name="T26" fmla="*/ 15 w 173"/>
                <a:gd name="T27" fmla="*/ 278 h 381"/>
                <a:gd name="T28" fmla="*/ 12 w 173"/>
                <a:gd name="T29" fmla="*/ 271 h 381"/>
                <a:gd name="T30" fmla="*/ 25 w 173"/>
                <a:gd name="T31" fmla="*/ 281 h 381"/>
                <a:gd name="T32" fmla="*/ 37 w 173"/>
                <a:gd name="T33" fmla="*/ 300 h 381"/>
                <a:gd name="T34" fmla="*/ 52 w 173"/>
                <a:gd name="T35" fmla="*/ 326 h 381"/>
                <a:gd name="T36" fmla="*/ 65 w 173"/>
                <a:gd name="T37" fmla="*/ 342 h 381"/>
                <a:gd name="T38" fmla="*/ 80 w 173"/>
                <a:gd name="T39" fmla="*/ 355 h 381"/>
                <a:gd name="T40" fmla="*/ 70 w 173"/>
                <a:gd name="T41" fmla="*/ 332 h 381"/>
                <a:gd name="T42" fmla="*/ 63 w 173"/>
                <a:gd name="T43" fmla="*/ 303 h 381"/>
                <a:gd name="T44" fmla="*/ 43 w 173"/>
                <a:gd name="T45" fmla="*/ 242 h 381"/>
                <a:gd name="T46" fmla="*/ 63 w 173"/>
                <a:gd name="T47" fmla="*/ 274 h 381"/>
                <a:gd name="T48" fmla="*/ 65 w 173"/>
                <a:gd name="T49" fmla="*/ 256 h 381"/>
                <a:gd name="T50" fmla="*/ 62 w 173"/>
                <a:gd name="T51" fmla="*/ 210 h 381"/>
                <a:gd name="T52" fmla="*/ 68 w 173"/>
                <a:gd name="T53" fmla="*/ 165 h 381"/>
                <a:gd name="T54" fmla="*/ 70 w 173"/>
                <a:gd name="T55" fmla="*/ 181 h 381"/>
                <a:gd name="T56" fmla="*/ 80 w 173"/>
                <a:gd name="T57" fmla="*/ 165 h 381"/>
                <a:gd name="T58" fmla="*/ 85 w 173"/>
                <a:gd name="T59" fmla="*/ 131 h 381"/>
                <a:gd name="T60" fmla="*/ 81 w 173"/>
                <a:gd name="T61" fmla="*/ 85 h 381"/>
                <a:gd name="T62" fmla="*/ 91 w 173"/>
                <a:gd name="T63" fmla="*/ 138 h 381"/>
                <a:gd name="T64" fmla="*/ 90 w 173"/>
                <a:gd name="T65" fmla="*/ 171 h 381"/>
                <a:gd name="T66" fmla="*/ 86 w 173"/>
                <a:gd name="T67" fmla="*/ 213 h 381"/>
                <a:gd name="T68" fmla="*/ 111 w 173"/>
                <a:gd name="T69" fmla="*/ 188 h 381"/>
                <a:gd name="T70" fmla="*/ 113 w 173"/>
                <a:gd name="T71" fmla="*/ 157 h 381"/>
                <a:gd name="T72" fmla="*/ 111 w 173"/>
                <a:gd name="T73" fmla="*/ 121 h 381"/>
                <a:gd name="T74" fmla="*/ 103 w 173"/>
                <a:gd name="T75" fmla="*/ 86 h 381"/>
                <a:gd name="T76" fmla="*/ 100 w 173"/>
                <a:gd name="T77" fmla="*/ 53 h 381"/>
                <a:gd name="T78" fmla="*/ 101 w 173"/>
                <a:gd name="T79" fmla="*/ 21 h 381"/>
                <a:gd name="T80" fmla="*/ 106 w 173"/>
                <a:gd name="T81" fmla="*/ 23 h 381"/>
                <a:gd name="T82" fmla="*/ 108 w 173"/>
                <a:gd name="T83" fmla="*/ 59 h 381"/>
                <a:gd name="T84" fmla="*/ 119 w 173"/>
                <a:gd name="T85" fmla="*/ 97 h 381"/>
                <a:gd name="T86" fmla="*/ 134 w 173"/>
                <a:gd name="T87" fmla="*/ 151 h 381"/>
                <a:gd name="T88" fmla="*/ 139 w 173"/>
                <a:gd name="T89" fmla="*/ 236 h 381"/>
                <a:gd name="T90" fmla="*/ 151 w 173"/>
                <a:gd name="T91" fmla="*/ 221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
                <a:gd name="T139" fmla="*/ 0 h 381"/>
                <a:gd name="T140" fmla="*/ 173 w 173"/>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 h="381">
                  <a:moveTo>
                    <a:pt x="172" y="210"/>
                  </a:moveTo>
                  <a:lnTo>
                    <a:pt x="164" y="220"/>
                  </a:lnTo>
                  <a:lnTo>
                    <a:pt x="159" y="232"/>
                  </a:lnTo>
                  <a:lnTo>
                    <a:pt x="156" y="249"/>
                  </a:lnTo>
                  <a:lnTo>
                    <a:pt x="151" y="267"/>
                  </a:lnTo>
                  <a:lnTo>
                    <a:pt x="151" y="281"/>
                  </a:lnTo>
                  <a:lnTo>
                    <a:pt x="151" y="295"/>
                  </a:lnTo>
                  <a:lnTo>
                    <a:pt x="149" y="313"/>
                  </a:lnTo>
                  <a:lnTo>
                    <a:pt x="148" y="326"/>
                  </a:lnTo>
                  <a:lnTo>
                    <a:pt x="144" y="336"/>
                  </a:lnTo>
                  <a:lnTo>
                    <a:pt x="143" y="348"/>
                  </a:lnTo>
                  <a:lnTo>
                    <a:pt x="138" y="356"/>
                  </a:lnTo>
                  <a:lnTo>
                    <a:pt x="134" y="364"/>
                  </a:lnTo>
                  <a:lnTo>
                    <a:pt x="126" y="371"/>
                  </a:lnTo>
                  <a:lnTo>
                    <a:pt x="119" y="375"/>
                  </a:lnTo>
                  <a:lnTo>
                    <a:pt x="108" y="378"/>
                  </a:lnTo>
                  <a:lnTo>
                    <a:pt x="98" y="380"/>
                  </a:lnTo>
                  <a:lnTo>
                    <a:pt x="88" y="378"/>
                  </a:lnTo>
                  <a:lnTo>
                    <a:pt x="78" y="375"/>
                  </a:lnTo>
                  <a:lnTo>
                    <a:pt x="68" y="370"/>
                  </a:lnTo>
                  <a:lnTo>
                    <a:pt x="58" y="361"/>
                  </a:lnTo>
                  <a:lnTo>
                    <a:pt x="52" y="351"/>
                  </a:lnTo>
                  <a:lnTo>
                    <a:pt x="45" y="341"/>
                  </a:lnTo>
                  <a:lnTo>
                    <a:pt x="42" y="331"/>
                  </a:lnTo>
                  <a:lnTo>
                    <a:pt x="35" y="316"/>
                  </a:lnTo>
                  <a:lnTo>
                    <a:pt x="30" y="302"/>
                  </a:lnTo>
                  <a:lnTo>
                    <a:pt x="23" y="289"/>
                  </a:lnTo>
                  <a:lnTo>
                    <a:pt x="15" y="278"/>
                  </a:lnTo>
                  <a:lnTo>
                    <a:pt x="0" y="271"/>
                  </a:lnTo>
                  <a:lnTo>
                    <a:pt x="12" y="271"/>
                  </a:lnTo>
                  <a:lnTo>
                    <a:pt x="19" y="274"/>
                  </a:lnTo>
                  <a:lnTo>
                    <a:pt x="25" y="281"/>
                  </a:lnTo>
                  <a:lnTo>
                    <a:pt x="30" y="287"/>
                  </a:lnTo>
                  <a:lnTo>
                    <a:pt x="37" y="300"/>
                  </a:lnTo>
                  <a:lnTo>
                    <a:pt x="45" y="314"/>
                  </a:lnTo>
                  <a:lnTo>
                    <a:pt x="52" y="326"/>
                  </a:lnTo>
                  <a:lnTo>
                    <a:pt x="58" y="334"/>
                  </a:lnTo>
                  <a:lnTo>
                    <a:pt x="65" y="342"/>
                  </a:lnTo>
                  <a:lnTo>
                    <a:pt x="73" y="349"/>
                  </a:lnTo>
                  <a:lnTo>
                    <a:pt x="80" y="355"/>
                  </a:lnTo>
                  <a:lnTo>
                    <a:pt x="75" y="343"/>
                  </a:lnTo>
                  <a:lnTo>
                    <a:pt x="70" y="332"/>
                  </a:lnTo>
                  <a:lnTo>
                    <a:pt x="65" y="320"/>
                  </a:lnTo>
                  <a:lnTo>
                    <a:pt x="63" y="303"/>
                  </a:lnTo>
                  <a:lnTo>
                    <a:pt x="57" y="276"/>
                  </a:lnTo>
                  <a:lnTo>
                    <a:pt x="43" y="242"/>
                  </a:lnTo>
                  <a:lnTo>
                    <a:pt x="58" y="266"/>
                  </a:lnTo>
                  <a:lnTo>
                    <a:pt x="63" y="274"/>
                  </a:lnTo>
                  <a:lnTo>
                    <a:pt x="71" y="302"/>
                  </a:lnTo>
                  <a:lnTo>
                    <a:pt x="65" y="256"/>
                  </a:lnTo>
                  <a:lnTo>
                    <a:pt x="63" y="230"/>
                  </a:lnTo>
                  <a:lnTo>
                    <a:pt x="62" y="210"/>
                  </a:lnTo>
                  <a:lnTo>
                    <a:pt x="65" y="181"/>
                  </a:lnTo>
                  <a:lnTo>
                    <a:pt x="68" y="165"/>
                  </a:lnTo>
                  <a:lnTo>
                    <a:pt x="71" y="154"/>
                  </a:lnTo>
                  <a:lnTo>
                    <a:pt x="70" y="181"/>
                  </a:lnTo>
                  <a:lnTo>
                    <a:pt x="71" y="204"/>
                  </a:lnTo>
                  <a:lnTo>
                    <a:pt x="80" y="165"/>
                  </a:lnTo>
                  <a:lnTo>
                    <a:pt x="83" y="151"/>
                  </a:lnTo>
                  <a:lnTo>
                    <a:pt x="85" y="131"/>
                  </a:lnTo>
                  <a:lnTo>
                    <a:pt x="83" y="115"/>
                  </a:lnTo>
                  <a:lnTo>
                    <a:pt x="81" y="85"/>
                  </a:lnTo>
                  <a:lnTo>
                    <a:pt x="88" y="120"/>
                  </a:lnTo>
                  <a:lnTo>
                    <a:pt x="91" y="138"/>
                  </a:lnTo>
                  <a:lnTo>
                    <a:pt x="91" y="154"/>
                  </a:lnTo>
                  <a:lnTo>
                    <a:pt x="90" y="171"/>
                  </a:lnTo>
                  <a:lnTo>
                    <a:pt x="88" y="191"/>
                  </a:lnTo>
                  <a:lnTo>
                    <a:pt x="86" y="213"/>
                  </a:lnTo>
                  <a:lnTo>
                    <a:pt x="93" y="250"/>
                  </a:lnTo>
                  <a:lnTo>
                    <a:pt x="111" y="188"/>
                  </a:lnTo>
                  <a:lnTo>
                    <a:pt x="111" y="175"/>
                  </a:lnTo>
                  <a:lnTo>
                    <a:pt x="113" y="157"/>
                  </a:lnTo>
                  <a:lnTo>
                    <a:pt x="113" y="138"/>
                  </a:lnTo>
                  <a:lnTo>
                    <a:pt x="111" y="121"/>
                  </a:lnTo>
                  <a:lnTo>
                    <a:pt x="106" y="101"/>
                  </a:lnTo>
                  <a:lnTo>
                    <a:pt x="103" y="86"/>
                  </a:lnTo>
                  <a:lnTo>
                    <a:pt x="101" y="69"/>
                  </a:lnTo>
                  <a:lnTo>
                    <a:pt x="100" y="53"/>
                  </a:lnTo>
                  <a:lnTo>
                    <a:pt x="100" y="40"/>
                  </a:lnTo>
                  <a:lnTo>
                    <a:pt x="101" y="21"/>
                  </a:lnTo>
                  <a:lnTo>
                    <a:pt x="106" y="0"/>
                  </a:lnTo>
                  <a:lnTo>
                    <a:pt x="106" y="23"/>
                  </a:lnTo>
                  <a:lnTo>
                    <a:pt x="106" y="43"/>
                  </a:lnTo>
                  <a:lnTo>
                    <a:pt x="108" y="59"/>
                  </a:lnTo>
                  <a:lnTo>
                    <a:pt x="113" y="75"/>
                  </a:lnTo>
                  <a:lnTo>
                    <a:pt x="119" y="97"/>
                  </a:lnTo>
                  <a:lnTo>
                    <a:pt x="129" y="129"/>
                  </a:lnTo>
                  <a:lnTo>
                    <a:pt x="134" y="151"/>
                  </a:lnTo>
                  <a:lnTo>
                    <a:pt x="141" y="220"/>
                  </a:lnTo>
                  <a:lnTo>
                    <a:pt x="139" y="236"/>
                  </a:lnTo>
                  <a:lnTo>
                    <a:pt x="134" y="263"/>
                  </a:lnTo>
                  <a:lnTo>
                    <a:pt x="151" y="221"/>
                  </a:lnTo>
                  <a:lnTo>
                    <a:pt x="172" y="210"/>
                  </a:lnTo>
                </a:path>
              </a:pathLst>
            </a:custGeom>
            <a:solidFill>
              <a:schemeClr val="bg1"/>
            </a:solidFill>
            <a:ln w="9525" cap="rnd">
              <a:noFill/>
              <a:round/>
              <a:headEnd/>
              <a:tailEnd/>
            </a:ln>
          </p:spPr>
          <p:txBody>
            <a:bodyPr/>
            <a:lstStyle/>
            <a:p>
              <a:pPr>
                <a:defRPr/>
              </a:pPr>
              <a:endParaRPr lang="es-CO">
                <a:latin typeface="+mj-lt"/>
                <a:ea typeface="+mn-ea"/>
              </a:endParaRPr>
            </a:p>
          </p:txBody>
        </p:sp>
        <p:grpSp>
          <p:nvGrpSpPr>
            <p:cNvPr id="21" name="Group 54"/>
            <p:cNvGrpSpPr>
              <a:grpSpLocks/>
            </p:cNvGrpSpPr>
            <p:nvPr/>
          </p:nvGrpSpPr>
          <p:grpSpPr bwMode="auto">
            <a:xfrm>
              <a:off x="4795" y="3400"/>
              <a:ext cx="280" cy="291"/>
              <a:chOff x="4795" y="3400"/>
              <a:chExt cx="280" cy="291"/>
            </a:xfrm>
          </p:grpSpPr>
          <p:sp>
            <p:nvSpPr>
              <p:cNvPr id="22" name="Oval 55"/>
              <p:cNvSpPr>
                <a:spLocks noChangeArrowheads="1"/>
              </p:cNvSpPr>
              <p:nvPr/>
            </p:nvSpPr>
            <p:spPr bwMode="auto">
              <a:xfrm>
                <a:off x="4795" y="3400"/>
                <a:ext cx="278" cy="291"/>
              </a:xfrm>
              <a:prstGeom prst="ellipse">
                <a:avLst/>
              </a:prstGeom>
              <a:solidFill>
                <a:schemeClr val="bg1"/>
              </a:solidFill>
              <a:ln w="12700">
                <a:solidFill>
                  <a:srgbClr val="0066FF"/>
                </a:solidFill>
                <a:round/>
                <a:headEnd/>
                <a:tailEnd/>
              </a:ln>
            </p:spPr>
            <p:txBody>
              <a:bodyPr wrap="none" anchor="ctr"/>
              <a:lstStyle/>
              <a:p>
                <a:pPr>
                  <a:defRPr/>
                </a:pPr>
                <a:endParaRPr lang="es-CO">
                  <a:latin typeface="+mj-lt"/>
                  <a:ea typeface="+mn-ea"/>
                </a:endParaRPr>
              </a:p>
            </p:txBody>
          </p:sp>
          <p:sp>
            <p:nvSpPr>
              <p:cNvPr id="23" name="AutoShape 56"/>
              <p:cNvSpPr>
                <a:spLocks noChangeArrowheads="1"/>
              </p:cNvSpPr>
              <p:nvPr/>
            </p:nvSpPr>
            <p:spPr bwMode="auto">
              <a:xfrm rot="2460000">
                <a:off x="4879" y="3500"/>
                <a:ext cx="160" cy="31"/>
              </a:xfrm>
              <a:prstGeom prst="octagon">
                <a:avLst>
                  <a:gd name="adj" fmla="val 29282"/>
                </a:avLst>
              </a:prstGeom>
              <a:solidFill>
                <a:schemeClr val="bg1"/>
              </a:solidFill>
              <a:ln w="12700">
                <a:solidFill>
                  <a:srgbClr val="0066FF"/>
                </a:solidFill>
                <a:miter lim="800000"/>
                <a:headEnd/>
                <a:tailEnd/>
              </a:ln>
            </p:spPr>
            <p:txBody>
              <a:bodyPr wrap="none" anchor="ctr"/>
              <a:lstStyle/>
              <a:p>
                <a:pPr>
                  <a:defRPr/>
                </a:pPr>
                <a:endParaRPr lang="es-CO">
                  <a:latin typeface="+mj-lt"/>
                  <a:ea typeface="+mn-ea"/>
                </a:endParaRPr>
              </a:p>
            </p:txBody>
          </p:sp>
          <p:sp>
            <p:nvSpPr>
              <p:cNvPr id="24" name="AutoShape 57"/>
              <p:cNvSpPr>
                <a:spLocks noChangeArrowheads="1"/>
              </p:cNvSpPr>
              <p:nvPr/>
            </p:nvSpPr>
            <p:spPr bwMode="auto">
              <a:xfrm rot="2460000">
                <a:off x="4838" y="3579"/>
                <a:ext cx="160" cy="29"/>
              </a:xfrm>
              <a:prstGeom prst="octagon">
                <a:avLst>
                  <a:gd name="adj" fmla="val 29282"/>
                </a:avLst>
              </a:prstGeom>
              <a:solidFill>
                <a:schemeClr val="bg1"/>
              </a:solidFill>
              <a:ln w="12700">
                <a:solidFill>
                  <a:srgbClr val="0066FF"/>
                </a:solidFill>
                <a:miter lim="800000"/>
                <a:headEnd/>
                <a:tailEnd/>
              </a:ln>
            </p:spPr>
            <p:txBody>
              <a:bodyPr wrap="none" anchor="ctr"/>
              <a:lstStyle/>
              <a:p>
                <a:pPr>
                  <a:defRPr/>
                </a:pPr>
                <a:endParaRPr lang="es-CO">
                  <a:latin typeface="+mj-lt"/>
                  <a:ea typeface="+mn-ea"/>
                </a:endParaRPr>
              </a:p>
            </p:txBody>
          </p:sp>
        </p:grpSp>
      </p:grpSp>
      <p:sp>
        <p:nvSpPr>
          <p:cNvPr id="26" name="Text Box 23"/>
          <p:cNvSpPr txBox="1">
            <a:spLocks noChangeArrowheads="1"/>
          </p:cNvSpPr>
          <p:nvPr/>
        </p:nvSpPr>
        <p:spPr bwMode="auto">
          <a:xfrm>
            <a:off x="8090734" y="1552888"/>
            <a:ext cx="1366838" cy="366713"/>
          </a:xfrm>
          <a:prstGeom prst="rect">
            <a:avLst/>
          </a:prstGeom>
          <a:noFill/>
          <a:ln w="9525" algn="ctr">
            <a:noFill/>
            <a:miter lim="800000"/>
            <a:headEnd/>
            <a:tailEnd/>
          </a:ln>
        </p:spPr>
        <p:txBody>
          <a:bodyPr>
            <a:spAutoFit/>
          </a:bodyPr>
          <a:lstStyle/>
          <a:p>
            <a:pPr algn="ctr">
              <a:defRPr/>
            </a:pPr>
            <a:r>
              <a:rPr lang="es-ES" b="1" dirty="0">
                <a:latin typeface="+mj-lt"/>
                <a:ea typeface="+mn-ea"/>
              </a:rPr>
              <a:t>NTC-1458</a:t>
            </a:r>
          </a:p>
        </p:txBody>
      </p:sp>
      <p:sp>
        <p:nvSpPr>
          <p:cNvPr id="25" name="CuadroTexto 24">
            <a:extLst>
              <a:ext uri="{FF2B5EF4-FFF2-40B4-BE49-F238E27FC236}">
                <a16:creationId xmlns:a16="http://schemas.microsoft.com/office/drawing/2014/main" id="{0B1A0825-57AE-4D3E-9080-3EDB64DB3AF1}"/>
              </a:ext>
            </a:extLst>
          </p:cNvPr>
          <p:cNvSpPr txBox="1"/>
          <p:nvPr/>
        </p:nvSpPr>
        <p:spPr>
          <a:xfrm>
            <a:off x="927100" y="375585"/>
            <a:ext cx="7061868" cy="1092607"/>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a:p>
            <a:r>
              <a:rPr lang="es-ES_tradnl" sz="3000" b="1" dirty="0">
                <a:solidFill>
                  <a:srgbClr val="FF0000"/>
                </a:solidFill>
                <a:latin typeface="Abadi MT Condensed Extra Bold" panose="020B0306030101010103" pitchFamily="34" charset="77"/>
              </a:rPr>
              <a:t>TIPOS DE FUEGO</a:t>
            </a:r>
          </a:p>
        </p:txBody>
      </p:sp>
    </p:spTree>
    <p:extLst>
      <p:ext uri="{BB962C8B-B14F-4D97-AF65-F5344CB8AC3E}">
        <p14:creationId xmlns:p14="http://schemas.microsoft.com/office/powerpoint/2010/main" val="174700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60709"/>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33938"/>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sp>
        <p:nvSpPr>
          <p:cNvPr id="6" name="Rectangle 2"/>
          <p:cNvSpPr txBox="1">
            <a:spLocks noChangeArrowheads="1"/>
          </p:cNvSpPr>
          <p:nvPr/>
        </p:nvSpPr>
        <p:spPr>
          <a:xfrm>
            <a:off x="1168400" y="1201919"/>
            <a:ext cx="9144000" cy="1503362"/>
          </a:xfrm>
          <a:prstGeom prst="rect">
            <a:avLst/>
          </a:prstGeom>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ES_tradnl" sz="3600" b="1" dirty="0">
                <a:latin typeface="+mn-lt"/>
                <a:cs typeface="Courier New" charset="0"/>
              </a:rPr>
              <a:t>Fuegos</a:t>
            </a:r>
          </a:p>
          <a:p>
            <a:pPr algn="ctr" eaLnBrk="1" hangingPunct="1"/>
            <a:r>
              <a:rPr lang="es-ES_tradnl" sz="3600" b="1" dirty="0">
                <a:latin typeface="+mn-lt"/>
                <a:cs typeface="Courier New" charset="0"/>
              </a:rPr>
              <a:t>Clasificación D – Metales Combustibles</a:t>
            </a:r>
          </a:p>
        </p:txBody>
      </p:sp>
      <p:sp>
        <p:nvSpPr>
          <p:cNvPr id="7" name="Rectangle 11"/>
          <p:cNvSpPr>
            <a:spLocks noChangeArrowheads="1"/>
          </p:cNvSpPr>
          <p:nvPr/>
        </p:nvSpPr>
        <p:spPr bwMode="auto">
          <a:xfrm>
            <a:off x="5307575" y="2911585"/>
            <a:ext cx="5004825" cy="2206758"/>
          </a:xfrm>
          <a:prstGeom prst="rect">
            <a:avLst/>
          </a:prstGeom>
          <a:noFill/>
          <a:ln w="9525">
            <a:noFill/>
            <a:miter lim="800000"/>
            <a:headEnd/>
            <a:tailEnd/>
          </a:ln>
        </p:spPr>
        <p:txBody>
          <a:bodyPr wrap="square">
            <a:spAutoFit/>
          </a:bodyPr>
          <a:lstStyle/>
          <a:p>
            <a:pPr algn="just">
              <a:lnSpc>
                <a:spcPct val="140000"/>
              </a:lnSpc>
              <a:spcBef>
                <a:spcPct val="20000"/>
              </a:spcBef>
            </a:pPr>
            <a:r>
              <a:rPr lang="es-MX" sz="2000" dirty="0">
                <a:solidFill>
                  <a:srgbClr val="000000"/>
                </a:solidFill>
                <a:cs typeface="Courier New" charset="0"/>
              </a:rPr>
              <a:t>Son fuegos producidos por la combustión de ciertos metales en calidad de partículas o virutas como: aluminio, titanio, circonio, etc., y no metales tales como magnesio, sodio, potasio, azufre, fósforo, etc.</a:t>
            </a:r>
            <a:endParaRPr lang="es-CR" sz="2000" dirty="0">
              <a:solidFill>
                <a:srgbClr val="000000"/>
              </a:solidFill>
              <a:cs typeface="Courier New" charset="0"/>
            </a:endParaRPr>
          </a:p>
        </p:txBody>
      </p:sp>
      <p:grpSp>
        <p:nvGrpSpPr>
          <p:cNvPr id="8" name="Group 67"/>
          <p:cNvGrpSpPr>
            <a:grpSpLocks/>
          </p:cNvGrpSpPr>
          <p:nvPr/>
        </p:nvGrpSpPr>
        <p:grpSpPr bwMode="auto">
          <a:xfrm>
            <a:off x="1172116" y="2705281"/>
            <a:ext cx="3272066" cy="3114132"/>
            <a:chOff x="4398" y="3326"/>
            <a:chExt cx="667" cy="672"/>
          </a:xfrm>
          <a:scene3d>
            <a:camera prst="orthographicFront">
              <a:rot lat="0" lon="0" rev="0"/>
            </a:camera>
            <a:lightRig rig="glow" dir="t">
              <a:rot lat="0" lon="0" rev="14100000"/>
            </a:lightRig>
          </a:scene3d>
        </p:grpSpPr>
        <p:sp>
          <p:nvSpPr>
            <p:cNvPr id="10" name="AutoShape 68"/>
            <p:cNvSpPr>
              <a:spLocks noChangeArrowheads="1"/>
            </p:cNvSpPr>
            <p:nvPr/>
          </p:nvSpPr>
          <p:spPr bwMode="auto">
            <a:xfrm>
              <a:off x="4398" y="3326"/>
              <a:ext cx="667" cy="672"/>
            </a:xfrm>
            <a:prstGeom prst="roundRect">
              <a:avLst>
                <a:gd name="adj" fmla="val 12495"/>
              </a:avLst>
            </a:prstGeom>
            <a:solidFill>
              <a:srgbClr val="0066FF"/>
            </a:solidFill>
            <a:ln w="9525">
              <a:noFill/>
              <a:round/>
              <a:headEnd/>
              <a:tailEnd/>
            </a:ln>
            <a:effectLst/>
            <a:sp3d prstMaterial="softEdge">
              <a:bevelT w="127000" prst="artDeco"/>
            </a:sp3d>
          </p:spPr>
          <p:txBody>
            <a:bodyPr wrap="none" anchor="ctr"/>
            <a:lstStyle/>
            <a:p>
              <a:pPr fontAlgn="auto">
                <a:spcBef>
                  <a:spcPts val="0"/>
                </a:spcBef>
                <a:spcAft>
                  <a:spcPts val="0"/>
                </a:spcAft>
                <a:defRPr/>
              </a:pPr>
              <a:endParaRPr lang="es-ES" dirty="0">
                <a:latin typeface="+mj-lt"/>
                <a:ea typeface="+mn-ea"/>
              </a:endParaRPr>
            </a:p>
          </p:txBody>
        </p:sp>
        <p:sp>
          <p:nvSpPr>
            <p:cNvPr id="11" name="Freeform 69"/>
            <p:cNvSpPr>
              <a:spLocks/>
            </p:cNvSpPr>
            <p:nvPr/>
          </p:nvSpPr>
          <p:spPr bwMode="auto">
            <a:xfrm>
              <a:off x="4751" y="3372"/>
              <a:ext cx="312" cy="461"/>
            </a:xfrm>
            <a:custGeom>
              <a:avLst/>
              <a:gdLst/>
              <a:ahLst/>
              <a:cxnLst>
                <a:cxn ang="0">
                  <a:pos x="12" y="271"/>
                </a:cxn>
                <a:cxn ang="0">
                  <a:pos x="26" y="301"/>
                </a:cxn>
                <a:cxn ang="0">
                  <a:pos x="34" y="334"/>
                </a:cxn>
                <a:cxn ang="0">
                  <a:pos x="31" y="366"/>
                </a:cxn>
                <a:cxn ang="0">
                  <a:pos x="30" y="395"/>
                </a:cxn>
                <a:cxn ang="0">
                  <a:pos x="36" y="423"/>
                </a:cxn>
                <a:cxn ang="0">
                  <a:pos x="53" y="441"/>
                </a:cxn>
                <a:cxn ang="0">
                  <a:pos x="76" y="453"/>
                </a:cxn>
                <a:cxn ang="0">
                  <a:pos x="103" y="460"/>
                </a:cxn>
                <a:cxn ang="0">
                  <a:pos x="131" y="458"/>
                </a:cxn>
                <a:cxn ang="0">
                  <a:pos x="160" y="452"/>
                </a:cxn>
                <a:cxn ang="0">
                  <a:pos x="188" y="440"/>
                </a:cxn>
                <a:cxn ang="0">
                  <a:pos x="209" y="427"/>
                </a:cxn>
                <a:cxn ang="0">
                  <a:pos x="226" y="410"/>
                </a:cxn>
                <a:cxn ang="0">
                  <a:pos x="239" y="389"/>
                </a:cxn>
                <a:cxn ang="0">
                  <a:pos x="249" y="367"/>
                </a:cxn>
                <a:cxn ang="0">
                  <a:pos x="268" y="347"/>
                </a:cxn>
                <a:cxn ang="0">
                  <a:pos x="282" y="334"/>
                </a:cxn>
                <a:cxn ang="0">
                  <a:pos x="288" y="326"/>
                </a:cxn>
                <a:cxn ang="0">
                  <a:pos x="264" y="330"/>
                </a:cxn>
                <a:cxn ang="0">
                  <a:pos x="247" y="340"/>
                </a:cxn>
                <a:cxn ang="0">
                  <a:pos x="233" y="358"/>
                </a:cxn>
                <a:cxn ang="0">
                  <a:pos x="204" y="393"/>
                </a:cxn>
                <a:cxn ang="0">
                  <a:pos x="177" y="410"/>
                </a:cxn>
                <a:cxn ang="0">
                  <a:pos x="172" y="401"/>
                </a:cxn>
                <a:cxn ang="0">
                  <a:pos x="190" y="376"/>
                </a:cxn>
                <a:cxn ang="0">
                  <a:pos x="207" y="330"/>
                </a:cxn>
                <a:cxn ang="0">
                  <a:pos x="204" y="320"/>
                </a:cxn>
                <a:cxn ang="0">
                  <a:pos x="179" y="358"/>
                </a:cxn>
                <a:cxn ang="0">
                  <a:pos x="196" y="282"/>
                </a:cxn>
                <a:cxn ang="0">
                  <a:pos x="195" y="243"/>
                </a:cxn>
                <a:cxn ang="0">
                  <a:pos x="185" y="213"/>
                </a:cxn>
                <a:cxn ang="0">
                  <a:pos x="182" y="230"/>
                </a:cxn>
                <a:cxn ang="0">
                  <a:pos x="163" y="213"/>
                </a:cxn>
                <a:cxn ang="0">
                  <a:pos x="155" y="179"/>
                </a:cxn>
                <a:cxn ang="0">
                  <a:pos x="157" y="144"/>
                </a:cxn>
                <a:cxn ang="0">
                  <a:pos x="155" y="135"/>
                </a:cxn>
                <a:cxn ang="0">
                  <a:pos x="145" y="166"/>
                </a:cxn>
                <a:cxn ang="0">
                  <a:pos x="142" y="195"/>
                </a:cxn>
                <a:cxn ang="0">
                  <a:pos x="152" y="263"/>
                </a:cxn>
                <a:cxn ang="0">
                  <a:pos x="115" y="239"/>
                </a:cxn>
                <a:cxn ang="0">
                  <a:pos x="106" y="202"/>
                </a:cxn>
                <a:cxn ang="0">
                  <a:pos x="106" y="161"/>
                </a:cxn>
                <a:cxn ang="0">
                  <a:pos x="114" y="128"/>
                </a:cxn>
                <a:cxn ang="0">
                  <a:pos x="123" y="96"/>
                </a:cxn>
                <a:cxn ang="0">
                  <a:pos x="125" y="65"/>
                </a:cxn>
                <a:cxn ang="0">
                  <a:pos x="122" y="26"/>
                </a:cxn>
                <a:cxn ang="0">
                  <a:pos x="115" y="26"/>
                </a:cxn>
                <a:cxn ang="0">
                  <a:pos x="115" y="60"/>
                </a:cxn>
                <a:cxn ang="0">
                  <a:pos x="103" y="96"/>
                </a:cxn>
                <a:cxn ang="0">
                  <a:pos x="87" y="130"/>
                </a:cxn>
                <a:cxn ang="0">
                  <a:pos x="66" y="174"/>
                </a:cxn>
                <a:cxn ang="0">
                  <a:pos x="55" y="272"/>
                </a:cxn>
                <a:cxn ang="0">
                  <a:pos x="66" y="314"/>
                </a:cxn>
                <a:cxn ang="0">
                  <a:pos x="0" y="259"/>
                </a:cxn>
              </a:cxnLst>
              <a:rect l="0" t="0" r="r" b="b"/>
              <a:pathLst>
                <a:path w="312" h="461">
                  <a:moveTo>
                    <a:pt x="0" y="259"/>
                  </a:moveTo>
                  <a:lnTo>
                    <a:pt x="12" y="271"/>
                  </a:lnTo>
                  <a:lnTo>
                    <a:pt x="20" y="284"/>
                  </a:lnTo>
                  <a:lnTo>
                    <a:pt x="26" y="301"/>
                  </a:lnTo>
                  <a:lnTo>
                    <a:pt x="34" y="321"/>
                  </a:lnTo>
                  <a:lnTo>
                    <a:pt x="34" y="334"/>
                  </a:lnTo>
                  <a:lnTo>
                    <a:pt x="34" y="352"/>
                  </a:lnTo>
                  <a:lnTo>
                    <a:pt x="31" y="366"/>
                  </a:lnTo>
                  <a:lnTo>
                    <a:pt x="30" y="380"/>
                  </a:lnTo>
                  <a:lnTo>
                    <a:pt x="30" y="395"/>
                  </a:lnTo>
                  <a:lnTo>
                    <a:pt x="33" y="408"/>
                  </a:lnTo>
                  <a:lnTo>
                    <a:pt x="36" y="423"/>
                  </a:lnTo>
                  <a:lnTo>
                    <a:pt x="44" y="433"/>
                  </a:lnTo>
                  <a:lnTo>
                    <a:pt x="53" y="441"/>
                  </a:lnTo>
                  <a:lnTo>
                    <a:pt x="65" y="449"/>
                  </a:lnTo>
                  <a:lnTo>
                    <a:pt x="76" y="453"/>
                  </a:lnTo>
                  <a:lnTo>
                    <a:pt x="90" y="458"/>
                  </a:lnTo>
                  <a:lnTo>
                    <a:pt x="103" y="460"/>
                  </a:lnTo>
                  <a:lnTo>
                    <a:pt x="119" y="460"/>
                  </a:lnTo>
                  <a:lnTo>
                    <a:pt x="131" y="458"/>
                  </a:lnTo>
                  <a:lnTo>
                    <a:pt x="145" y="454"/>
                  </a:lnTo>
                  <a:lnTo>
                    <a:pt x="160" y="452"/>
                  </a:lnTo>
                  <a:lnTo>
                    <a:pt x="176" y="447"/>
                  </a:lnTo>
                  <a:lnTo>
                    <a:pt x="188" y="440"/>
                  </a:lnTo>
                  <a:lnTo>
                    <a:pt x="198" y="434"/>
                  </a:lnTo>
                  <a:lnTo>
                    <a:pt x="209" y="427"/>
                  </a:lnTo>
                  <a:lnTo>
                    <a:pt x="218" y="419"/>
                  </a:lnTo>
                  <a:lnTo>
                    <a:pt x="226" y="410"/>
                  </a:lnTo>
                  <a:lnTo>
                    <a:pt x="233" y="401"/>
                  </a:lnTo>
                  <a:lnTo>
                    <a:pt x="239" y="389"/>
                  </a:lnTo>
                  <a:lnTo>
                    <a:pt x="244" y="380"/>
                  </a:lnTo>
                  <a:lnTo>
                    <a:pt x="249" y="367"/>
                  </a:lnTo>
                  <a:lnTo>
                    <a:pt x="255" y="360"/>
                  </a:lnTo>
                  <a:lnTo>
                    <a:pt x="268" y="347"/>
                  </a:lnTo>
                  <a:lnTo>
                    <a:pt x="274" y="341"/>
                  </a:lnTo>
                  <a:lnTo>
                    <a:pt x="282" y="334"/>
                  </a:lnTo>
                  <a:lnTo>
                    <a:pt x="311" y="324"/>
                  </a:lnTo>
                  <a:lnTo>
                    <a:pt x="288" y="326"/>
                  </a:lnTo>
                  <a:lnTo>
                    <a:pt x="276" y="328"/>
                  </a:lnTo>
                  <a:lnTo>
                    <a:pt x="264" y="330"/>
                  </a:lnTo>
                  <a:lnTo>
                    <a:pt x="252" y="337"/>
                  </a:lnTo>
                  <a:lnTo>
                    <a:pt x="247" y="340"/>
                  </a:lnTo>
                  <a:lnTo>
                    <a:pt x="241" y="349"/>
                  </a:lnTo>
                  <a:lnTo>
                    <a:pt x="233" y="358"/>
                  </a:lnTo>
                  <a:lnTo>
                    <a:pt x="217" y="384"/>
                  </a:lnTo>
                  <a:lnTo>
                    <a:pt x="204" y="393"/>
                  </a:lnTo>
                  <a:lnTo>
                    <a:pt x="191" y="401"/>
                  </a:lnTo>
                  <a:lnTo>
                    <a:pt x="177" y="410"/>
                  </a:lnTo>
                  <a:lnTo>
                    <a:pt x="161" y="414"/>
                  </a:lnTo>
                  <a:lnTo>
                    <a:pt x="172" y="401"/>
                  </a:lnTo>
                  <a:lnTo>
                    <a:pt x="180" y="391"/>
                  </a:lnTo>
                  <a:lnTo>
                    <a:pt x="190" y="376"/>
                  </a:lnTo>
                  <a:lnTo>
                    <a:pt x="196" y="359"/>
                  </a:lnTo>
                  <a:lnTo>
                    <a:pt x="207" y="330"/>
                  </a:lnTo>
                  <a:lnTo>
                    <a:pt x="231" y="293"/>
                  </a:lnTo>
                  <a:lnTo>
                    <a:pt x="204" y="320"/>
                  </a:lnTo>
                  <a:lnTo>
                    <a:pt x="195" y="327"/>
                  </a:lnTo>
                  <a:lnTo>
                    <a:pt x="179" y="358"/>
                  </a:lnTo>
                  <a:lnTo>
                    <a:pt x="191" y="310"/>
                  </a:lnTo>
                  <a:lnTo>
                    <a:pt x="196" y="282"/>
                  </a:lnTo>
                  <a:lnTo>
                    <a:pt x="196" y="259"/>
                  </a:lnTo>
                  <a:lnTo>
                    <a:pt x="195" y="243"/>
                  </a:lnTo>
                  <a:lnTo>
                    <a:pt x="190" y="228"/>
                  </a:lnTo>
                  <a:lnTo>
                    <a:pt x="185" y="213"/>
                  </a:lnTo>
                  <a:lnTo>
                    <a:pt x="179" y="195"/>
                  </a:lnTo>
                  <a:lnTo>
                    <a:pt x="182" y="230"/>
                  </a:lnTo>
                  <a:lnTo>
                    <a:pt x="180" y="253"/>
                  </a:lnTo>
                  <a:lnTo>
                    <a:pt x="163" y="213"/>
                  </a:lnTo>
                  <a:lnTo>
                    <a:pt x="155" y="195"/>
                  </a:lnTo>
                  <a:lnTo>
                    <a:pt x="155" y="179"/>
                  </a:lnTo>
                  <a:lnTo>
                    <a:pt x="155" y="160"/>
                  </a:lnTo>
                  <a:lnTo>
                    <a:pt x="157" y="144"/>
                  </a:lnTo>
                  <a:lnTo>
                    <a:pt x="160" y="126"/>
                  </a:lnTo>
                  <a:lnTo>
                    <a:pt x="155" y="135"/>
                  </a:lnTo>
                  <a:lnTo>
                    <a:pt x="150" y="146"/>
                  </a:lnTo>
                  <a:lnTo>
                    <a:pt x="145" y="166"/>
                  </a:lnTo>
                  <a:lnTo>
                    <a:pt x="142" y="179"/>
                  </a:lnTo>
                  <a:lnTo>
                    <a:pt x="142" y="195"/>
                  </a:lnTo>
                  <a:lnTo>
                    <a:pt x="145" y="217"/>
                  </a:lnTo>
                  <a:lnTo>
                    <a:pt x="152" y="263"/>
                  </a:lnTo>
                  <a:lnTo>
                    <a:pt x="142" y="304"/>
                  </a:lnTo>
                  <a:lnTo>
                    <a:pt x="115" y="239"/>
                  </a:lnTo>
                  <a:lnTo>
                    <a:pt x="109" y="222"/>
                  </a:lnTo>
                  <a:lnTo>
                    <a:pt x="106" y="202"/>
                  </a:lnTo>
                  <a:lnTo>
                    <a:pt x="104" y="182"/>
                  </a:lnTo>
                  <a:lnTo>
                    <a:pt x="106" y="161"/>
                  </a:lnTo>
                  <a:lnTo>
                    <a:pt x="107" y="144"/>
                  </a:lnTo>
                  <a:lnTo>
                    <a:pt x="114" y="128"/>
                  </a:lnTo>
                  <a:lnTo>
                    <a:pt x="119" y="111"/>
                  </a:lnTo>
                  <a:lnTo>
                    <a:pt x="123" y="96"/>
                  </a:lnTo>
                  <a:lnTo>
                    <a:pt x="125" y="82"/>
                  </a:lnTo>
                  <a:lnTo>
                    <a:pt x="125" y="65"/>
                  </a:lnTo>
                  <a:lnTo>
                    <a:pt x="125" y="47"/>
                  </a:lnTo>
                  <a:lnTo>
                    <a:pt x="122" y="26"/>
                  </a:lnTo>
                  <a:lnTo>
                    <a:pt x="114" y="0"/>
                  </a:lnTo>
                  <a:lnTo>
                    <a:pt x="115" y="26"/>
                  </a:lnTo>
                  <a:lnTo>
                    <a:pt x="117" y="40"/>
                  </a:lnTo>
                  <a:lnTo>
                    <a:pt x="115" y="60"/>
                  </a:lnTo>
                  <a:lnTo>
                    <a:pt x="109" y="79"/>
                  </a:lnTo>
                  <a:lnTo>
                    <a:pt x="103" y="96"/>
                  </a:lnTo>
                  <a:lnTo>
                    <a:pt x="95" y="113"/>
                  </a:lnTo>
                  <a:lnTo>
                    <a:pt x="87" y="130"/>
                  </a:lnTo>
                  <a:lnTo>
                    <a:pt x="77" y="148"/>
                  </a:lnTo>
                  <a:lnTo>
                    <a:pt x="66" y="174"/>
                  </a:lnTo>
                  <a:lnTo>
                    <a:pt x="61" y="195"/>
                  </a:lnTo>
                  <a:lnTo>
                    <a:pt x="55" y="272"/>
                  </a:lnTo>
                  <a:lnTo>
                    <a:pt x="58" y="286"/>
                  </a:lnTo>
                  <a:lnTo>
                    <a:pt x="66" y="314"/>
                  </a:lnTo>
                  <a:lnTo>
                    <a:pt x="34" y="272"/>
                  </a:lnTo>
                  <a:lnTo>
                    <a:pt x="0" y="259"/>
                  </a:lnTo>
                </a:path>
              </a:pathLst>
            </a:custGeom>
            <a:solidFill>
              <a:schemeClr val="bg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sp>
          <p:nvSpPr>
            <p:cNvPr id="12" name="AutoShape 70"/>
            <p:cNvSpPr>
              <a:spLocks noChangeArrowheads="1"/>
            </p:cNvSpPr>
            <p:nvPr/>
          </p:nvSpPr>
          <p:spPr bwMode="auto">
            <a:xfrm flipH="1">
              <a:off x="4450" y="3714"/>
              <a:ext cx="520" cy="136"/>
            </a:xfrm>
            <a:prstGeom prst="cube">
              <a:avLst>
                <a:gd name="adj" fmla="val 24995"/>
              </a:avLst>
            </a:prstGeom>
            <a:solidFill>
              <a:srgbClr val="969696"/>
            </a:solidFill>
            <a:ln w="12700">
              <a:noFill/>
              <a:miter lim="800000"/>
              <a:headEnd/>
              <a:tailEnd/>
            </a:ln>
            <a:effectLst/>
            <a:sp3d prstMaterial="softEdge"/>
          </p:spPr>
          <p:txBody>
            <a:bodyPr wrap="none" anchor="ctr"/>
            <a:lstStyle/>
            <a:p>
              <a:pPr fontAlgn="auto">
                <a:spcBef>
                  <a:spcPts val="0"/>
                </a:spcBef>
                <a:spcAft>
                  <a:spcPts val="0"/>
                </a:spcAft>
                <a:defRPr/>
              </a:pPr>
              <a:endParaRPr lang="es-ES" dirty="0">
                <a:latin typeface="+mj-lt"/>
                <a:ea typeface="+mn-ea"/>
              </a:endParaRPr>
            </a:p>
          </p:txBody>
        </p:sp>
        <p:sp>
          <p:nvSpPr>
            <p:cNvPr id="14" name="Freeform 71"/>
            <p:cNvSpPr>
              <a:spLocks/>
            </p:cNvSpPr>
            <p:nvPr/>
          </p:nvSpPr>
          <p:spPr bwMode="auto">
            <a:xfrm>
              <a:off x="4626" y="3470"/>
              <a:ext cx="349" cy="427"/>
            </a:xfrm>
            <a:custGeom>
              <a:avLst/>
              <a:gdLst/>
              <a:ahLst/>
              <a:cxnLst>
                <a:cxn ang="0">
                  <a:pos x="14" y="245"/>
                </a:cxn>
                <a:cxn ang="0">
                  <a:pos x="29" y="279"/>
                </a:cxn>
                <a:cxn ang="0">
                  <a:pos x="38" y="314"/>
                </a:cxn>
                <a:cxn ang="0">
                  <a:pos x="46" y="349"/>
                </a:cxn>
                <a:cxn ang="0">
                  <a:pos x="53" y="375"/>
                </a:cxn>
                <a:cxn ang="0">
                  <a:pos x="68" y="399"/>
                </a:cxn>
                <a:cxn ang="0">
                  <a:pos x="90" y="414"/>
                </a:cxn>
                <a:cxn ang="0">
                  <a:pos x="127" y="424"/>
                </a:cxn>
                <a:cxn ang="0">
                  <a:pos x="167" y="424"/>
                </a:cxn>
                <a:cxn ang="0">
                  <a:pos x="208" y="412"/>
                </a:cxn>
                <a:cxn ang="0">
                  <a:pos x="241" y="394"/>
                </a:cxn>
                <a:cxn ang="0">
                  <a:pos x="261" y="370"/>
                </a:cxn>
                <a:cxn ang="0">
                  <a:pos x="283" y="336"/>
                </a:cxn>
                <a:cxn ang="0">
                  <a:pos x="316" y="310"/>
                </a:cxn>
                <a:cxn ang="0">
                  <a:pos x="322" y="303"/>
                </a:cxn>
                <a:cxn ang="0">
                  <a:pos x="294" y="314"/>
                </a:cxn>
                <a:cxn ang="0">
                  <a:pos x="270" y="334"/>
                </a:cxn>
                <a:cxn ang="0">
                  <a:pos x="241" y="364"/>
                </a:cxn>
                <a:cxn ang="0">
                  <a:pos x="215" y="383"/>
                </a:cxn>
                <a:cxn ang="0">
                  <a:pos x="182" y="398"/>
                </a:cxn>
                <a:cxn ang="0">
                  <a:pos x="202" y="372"/>
                </a:cxn>
                <a:cxn ang="0">
                  <a:pos x="219" y="338"/>
                </a:cxn>
                <a:cxn ang="0">
                  <a:pos x="259" y="269"/>
                </a:cxn>
                <a:cxn ang="0">
                  <a:pos x="219" y="306"/>
                </a:cxn>
                <a:cxn ang="0">
                  <a:pos x="215" y="286"/>
                </a:cxn>
                <a:cxn ang="0">
                  <a:pos x="220" y="234"/>
                </a:cxn>
                <a:cxn ang="0">
                  <a:pos x="208" y="184"/>
                </a:cxn>
                <a:cxn ang="0">
                  <a:pos x="202" y="202"/>
                </a:cxn>
                <a:cxn ang="0">
                  <a:pos x="182" y="184"/>
                </a:cxn>
                <a:cxn ang="0">
                  <a:pos x="174" y="146"/>
                </a:cxn>
                <a:cxn ang="0">
                  <a:pos x="180" y="94"/>
                </a:cxn>
                <a:cxn ang="0">
                  <a:pos x="163" y="154"/>
                </a:cxn>
                <a:cxn ang="0">
                  <a:pos x="165" y="191"/>
                </a:cxn>
                <a:cxn ang="0">
                  <a:pos x="171" y="238"/>
                </a:cxn>
                <a:cxn ang="0">
                  <a:pos x="123" y="210"/>
                </a:cxn>
                <a:cxn ang="0">
                  <a:pos x="116" y="174"/>
                </a:cxn>
                <a:cxn ang="0">
                  <a:pos x="123" y="135"/>
                </a:cxn>
                <a:cxn ang="0">
                  <a:pos x="136" y="96"/>
                </a:cxn>
                <a:cxn ang="0">
                  <a:pos x="145" y="59"/>
                </a:cxn>
                <a:cxn ang="0">
                  <a:pos x="143" y="24"/>
                </a:cxn>
                <a:cxn ang="0">
                  <a:pos x="132" y="24"/>
                </a:cxn>
                <a:cxn ang="0">
                  <a:pos x="127" y="65"/>
                </a:cxn>
                <a:cxn ang="0">
                  <a:pos x="104" y="107"/>
                </a:cxn>
                <a:cxn ang="0">
                  <a:pos x="75" y="167"/>
                </a:cxn>
                <a:cxn ang="0">
                  <a:pos x="66" y="264"/>
                </a:cxn>
                <a:cxn ang="0">
                  <a:pos x="38" y="247"/>
                </a:cxn>
              </a:cxnLst>
              <a:rect l="0" t="0" r="r" b="b"/>
              <a:pathLst>
                <a:path w="349" h="427">
                  <a:moveTo>
                    <a:pt x="0" y="234"/>
                  </a:moveTo>
                  <a:lnTo>
                    <a:pt x="14" y="245"/>
                  </a:lnTo>
                  <a:lnTo>
                    <a:pt x="23" y="258"/>
                  </a:lnTo>
                  <a:lnTo>
                    <a:pt x="29" y="279"/>
                  </a:lnTo>
                  <a:lnTo>
                    <a:pt x="38" y="299"/>
                  </a:lnTo>
                  <a:lnTo>
                    <a:pt x="38" y="314"/>
                  </a:lnTo>
                  <a:lnTo>
                    <a:pt x="38" y="331"/>
                  </a:lnTo>
                  <a:lnTo>
                    <a:pt x="46" y="349"/>
                  </a:lnTo>
                  <a:lnTo>
                    <a:pt x="47" y="364"/>
                  </a:lnTo>
                  <a:lnTo>
                    <a:pt x="53" y="375"/>
                  </a:lnTo>
                  <a:lnTo>
                    <a:pt x="57" y="388"/>
                  </a:lnTo>
                  <a:lnTo>
                    <a:pt x="68" y="399"/>
                  </a:lnTo>
                  <a:lnTo>
                    <a:pt x="75" y="407"/>
                  </a:lnTo>
                  <a:lnTo>
                    <a:pt x="90" y="414"/>
                  </a:lnTo>
                  <a:lnTo>
                    <a:pt x="104" y="420"/>
                  </a:lnTo>
                  <a:lnTo>
                    <a:pt x="127" y="424"/>
                  </a:lnTo>
                  <a:lnTo>
                    <a:pt x="147" y="426"/>
                  </a:lnTo>
                  <a:lnTo>
                    <a:pt x="167" y="424"/>
                  </a:lnTo>
                  <a:lnTo>
                    <a:pt x="187" y="420"/>
                  </a:lnTo>
                  <a:lnTo>
                    <a:pt x="208" y="412"/>
                  </a:lnTo>
                  <a:lnTo>
                    <a:pt x="228" y="403"/>
                  </a:lnTo>
                  <a:lnTo>
                    <a:pt x="241" y="394"/>
                  </a:lnTo>
                  <a:lnTo>
                    <a:pt x="254" y="381"/>
                  </a:lnTo>
                  <a:lnTo>
                    <a:pt x="261" y="370"/>
                  </a:lnTo>
                  <a:lnTo>
                    <a:pt x="274" y="353"/>
                  </a:lnTo>
                  <a:lnTo>
                    <a:pt x="283" y="336"/>
                  </a:lnTo>
                  <a:lnTo>
                    <a:pt x="298" y="323"/>
                  </a:lnTo>
                  <a:lnTo>
                    <a:pt x="316" y="310"/>
                  </a:lnTo>
                  <a:lnTo>
                    <a:pt x="348" y="303"/>
                  </a:lnTo>
                  <a:lnTo>
                    <a:pt x="322" y="303"/>
                  </a:lnTo>
                  <a:lnTo>
                    <a:pt x="309" y="306"/>
                  </a:lnTo>
                  <a:lnTo>
                    <a:pt x="294" y="314"/>
                  </a:lnTo>
                  <a:lnTo>
                    <a:pt x="283" y="321"/>
                  </a:lnTo>
                  <a:lnTo>
                    <a:pt x="270" y="334"/>
                  </a:lnTo>
                  <a:lnTo>
                    <a:pt x="254" y="351"/>
                  </a:lnTo>
                  <a:lnTo>
                    <a:pt x="241" y="364"/>
                  </a:lnTo>
                  <a:lnTo>
                    <a:pt x="230" y="373"/>
                  </a:lnTo>
                  <a:lnTo>
                    <a:pt x="215" y="383"/>
                  </a:lnTo>
                  <a:lnTo>
                    <a:pt x="198" y="390"/>
                  </a:lnTo>
                  <a:lnTo>
                    <a:pt x="182" y="398"/>
                  </a:lnTo>
                  <a:lnTo>
                    <a:pt x="193" y="385"/>
                  </a:lnTo>
                  <a:lnTo>
                    <a:pt x="202" y="372"/>
                  </a:lnTo>
                  <a:lnTo>
                    <a:pt x="213" y="359"/>
                  </a:lnTo>
                  <a:lnTo>
                    <a:pt x="219" y="338"/>
                  </a:lnTo>
                  <a:lnTo>
                    <a:pt x="232" y="308"/>
                  </a:lnTo>
                  <a:lnTo>
                    <a:pt x="259" y="269"/>
                  </a:lnTo>
                  <a:lnTo>
                    <a:pt x="230" y="297"/>
                  </a:lnTo>
                  <a:lnTo>
                    <a:pt x="219" y="306"/>
                  </a:lnTo>
                  <a:lnTo>
                    <a:pt x="200" y="336"/>
                  </a:lnTo>
                  <a:lnTo>
                    <a:pt x="215" y="286"/>
                  </a:lnTo>
                  <a:lnTo>
                    <a:pt x="219" y="256"/>
                  </a:lnTo>
                  <a:lnTo>
                    <a:pt x="220" y="234"/>
                  </a:lnTo>
                  <a:lnTo>
                    <a:pt x="213" y="202"/>
                  </a:lnTo>
                  <a:lnTo>
                    <a:pt x="208" y="184"/>
                  </a:lnTo>
                  <a:lnTo>
                    <a:pt x="200" y="173"/>
                  </a:lnTo>
                  <a:lnTo>
                    <a:pt x="202" y="202"/>
                  </a:lnTo>
                  <a:lnTo>
                    <a:pt x="200" y="228"/>
                  </a:lnTo>
                  <a:lnTo>
                    <a:pt x="182" y="184"/>
                  </a:lnTo>
                  <a:lnTo>
                    <a:pt x="176" y="167"/>
                  </a:lnTo>
                  <a:lnTo>
                    <a:pt x="174" y="146"/>
                  </a:lnTo>
                  <a:lnTo>
                    <a:pt x="176" y="128"/>
                  </a:lnTo>
                  <a:lnTo>
                    <a:pt x="180" y="94"/>
                  </a:lnTo>
                  <a:lnTo>
                    <a:pt x="167" y="133"/>
                  </a:lnTo>
                  <a:lnTo>
                    <a:pt x="163" y="154"/>
                  </a:lnTo>
                  <a:lnTo>
                    <a:pt x="163" y="173"/>
                  </a:lnTo>
                  <a:lnTo>
                    <a:pt x="165" y="191"/>
                  </a:lnTo>
                  <a:lnTo>
                    <a:pt x="169" y="213"/>
                  </a:lnTo>
                  <a:lnTo>
                    <a:pt x="171" y="238"/>
                  </a:lnTo>
                  <a:lnTo>
                    <a:pt x="158" y="280"/>
                  </a:lnTo>
                  <a:lnTo>
                    <a:pt x="123" y="210"/>
                  </a:lnTo>
                  <a:lnTo>
                    <a:pt x="119" y="195"/>
                  </a:lnTo>
                  <a:lnTo>
                    <a:pt x="116" y="174"/>
                  </a:lnTo>
                  <a:lnTo>
                    <a:pt x="117" y="154"/>
                  </a:lnTo>
                  <a:lnTo>
                    <a:pt x="123" y="135"/>
                  </a:lnTo>
                  <a:lnTo>
                    <a:pt x="130" y="113"/>
                  </a:lnTo>
                  <a:lnTo>
                    <a:pt x="136" y="96"/>
                  </a:lnTo>
                  <a:lnTo>
                    <a:pt x="143" y="76"/>
                  </a:lnTo>
                  <a:lnTo>
                    <a:pt x="145" y="59"/>
                  </a:lnTo>
                  <a:lnTo>
                    <a:pt x="145" y="44"/>
                  </a:lnTo>
                  <a:lnTo>
                    <a:pt x="143" y="24"/>
                  </a:lnTo>
                  <a:lnTo>
                    <a:pt x="132" y="0"/>
                  </a:lnTo>
                  <a:lnTo>
                    <a:pt x="132" y="24"/>
                  </a:lnTo>
                  <a:lnTo>
                    <a:pt x="132" y="48"/>
                  </a:lnTo>
                  <a:lnTo>
                    <a:pt x="127" y="65"/>
                  </a:lnTo>
                  <a:lnTo>
                    <a:pt x="117" y="83"/>
                  </a:lnTo>
                  <a:lnTo>
                    <a:pt x="104" y="107"/>
                  </a:lnTo>
                  <a:lnTo>
                    <a:pt x="86" y="143"/>
                  </a:lnTo>
                  <a:lnTo>
                    <a:pt x="75" y="167"/>
                  </a:lnTo>
                  <a:lnTo>
                    <a:pt x="62" y="245"/>
                  </a:lnTo>
                  <a:lnTo>
                    <a:pt x="66" y="264"/>
                  </a:lnTo>
                  <a:lnTo>
                    <a:pt x="75" y="293"/>
                  </a:lnTo>
                  <a:lnTo>
                    <a:pt x="38" y="247"/>
                  </a:lnTo>
                  <a:lnTo>
                    <a:pt x="0" y="234"/>
                  </a:lnTo>
                </a:path>
              </a:pathLst>
            </a:custGeom>
            <a:solidFill>
              <a:schemeClr val="bg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grpSp>
      <p:sp>
        <p:nvSpPr>
          <p:cNvPr id="15" name="Text Box 23"/>
          <p:cNvSpPr txBox="1">
            <a:spLocks noChangeArrowheads="1"/>
          </p:cNvSpPr>
          <p:nvPr/>
        </p:nvSpPr>
        <p:spPr bwMode="auto">
          <a:xfrm>
            <a:off x="8008408" y="1496149"/>
            <a:ext cx="1366838" cy="366712"/>
          </a:xfrm>
          <a:prstGeom prst="rect">
            <a:avLst/>
          </a:prstGeom>
          <a:noFill/>
          <a:ln w="9525" algn="ctr">
            <a:noFill/>
            <a:miter lim="800000"/>
            <a:headEnd/>
            <a:tailEnd/>
          </a:ln>
        </p:spPr>
        <p:txBody>
          <a:bodyPr>
            <a:spAutoFit/>
          </a:bodyPr>
          <a:lstStyle/>
          <a:p>
            <a:pPr algn="ctr">
              <a:defRPr/>
            </a:pPr>
            <a:r>
              <a:rPr lang="es-ES" b="1" dirty="0">
                <a:latin typeface="+mj-lt"/>
                <a:ea typeface="+mn-ea"/>
              </a:rPr>
              <a:t>NTC-1458</a:t>
            </a:r>
          </a:p>
        </p:txBody>
      </p:sp>
      <p:sp>
        <p:nvSpPr>
          <p:cNvPr id="17" name="CuadroTexto 16">
            <a:extLst>
              <a:ext uri="{FF2B5EF4-FFF2-40B4-BE49-F238E27FC236}">
                <a16:creationId xmlns:a16="http://schemas.microsoft.com/office/drawing/2014/main" id="{86E5E0CB-34D8-4C62-BA77-E62EFECD17AE}"/>
              </a:ext>
            </a:extLst>
          </p:cNvPr>
          <p:cNvSpPr txBox="1"/>
          <p:nvPr/>
        </p:nvSpPr>
        <p:spPr>
          <a:xfrm>
            <a:off x="927100" y="375585"/>
            <a:ext cx="7061868" cy="1092607"/>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a:p>
            <a:r>
              <a:rPr lang="es-ES_tradnl" sz="3000" b="1" dirty="0">
                <a:solidFill>
                  <a:srgbClr val="FF0000"/>
                </a:solidFill>
                <a:latin typeface="Abadi MT Condensed Extra Bold" panose="020B0306030101010103" pitchFamily="34" charset="77"/>
              </a:rPr>
              <a:t>TIPOS DE FUEGO</a:t>
            </a:r>
          </a:p>
        </p:txBody>
      </p:sp>
    </p:spTree>
    <p:extLst>
      <p:ext uri="{BB962C8B-B14F-4D97-AF65-F5344CB8AC3E}">
        <p14:creationId xmlns:p14="http://schemas.microsoft.com/office/powerpoint/2010/main" val="306001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33938"/>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sp>
        <p:nvSpPr>
          <p:cNvPr id="6" name="Rectangle 2"/>
          <p:cNvSpPr txBox="1">
            <a:spLocks noChangeArrowheads="1"/>
          </p:cNvSpPr>
          <p:nvPr/>
        </p:nvSpPr>
        <p:spPr>
          <a:xfrm>
            <a:off x="1774695" y="1880354"/>
            <a:ext cx="7772400" cy="1143000"/>
          </a:xfrm>
          <a:prstGeom prst="rect">
            <a:avLst/>
          </a:prstGeom>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ES_tradnl" sz="3600" b="1" dirty="0">
                <a:latin typeface="+mn-lt"/>
                <a:cs typeface="Courier New" charset="0"/>
              </a:rPr>
              <a:t>Fuegos</a:t>
            </a:r>
          </a:p>
          <a:p>
            <a:pPr algn="ctr" eaLnBrk="1" hangingPunct="1"/>
            <a:r>
              <a:rPr lang="es-ES_tradnl" sz="3600" b="1" dirty="0">
                <a:latin typeface="+mn-lt"/>
                <a:cs typeface="Courier New" charset="0"/>
              </a:rPr>
              <a:t>Clasificación K – Grasas Animales y Vegetales</a:t>
            </a:r>
          </a:p>
        </p:txBody>
      </p:sp>
      <p:sp>
        <p:nvSpPr>
          <p:cNvPr id="7" name="Rectangle 11"/>
          <p:cNvSpPr>
            <a:spLocks noChangeArrowheads="1"/>
          </p:cNvSpPr>
          <p:nvPr/>
        </p:nvSpPr>
        <p:spPr bwMode="auto">
          <a:xfrm>
            <a:off x="4647421" y="3834647"/>
            <a:ext cx="4656406" cy="1344984"/>
          </a:xfrm>
          <a:prstGeom prst="rect">
            <a:avLst/>
          </a:prstGeom>
          <a:noFill/>
          <a:ln w="9525">
            <a:noFill/>
            <a:miter lim="800000"/>
            <a:headEnd/>
            <a:tailEnd/>
          </a:ln>
        </p:spPr>
        <p:txBody>
          <a:bodyPr wrap="square">
            <a:spAutoFit/>
          </a:bodyPr>
          <a:lstStyle/>
          <a:p>
            <a:pPr algn="just">
              <a:lnSpc>
                <a:spcPct val="140000"/>
              </a:lnSpc>
              <a:spcBef>
                <a:spcPct val="20000"/>
              </a:spcBef>
            </a:pPr>
            <a:r>
              <a:rPr lang="es-MX" sz="2000" dirty="0">
                <a:solidFill>
                  <a:srgbClr val="000000"/>
                </a:solidFill>
                <a:cs typeface="Courier New" charset="0"/>
              </a:rPr>
              <a:t>Son fuegos producidos por aceites y grasas animales o vegetales dentro de los ámbitos de cocinas.</a:t>
            </a:r>
            <a:endParaRPr lang="es-CR" sz="2000" dirty="0">
              <a:solidFill>
                <a:srgbClr val="000000"/>
              </a:solidFill>
              <a:cs typeface="Courier New" charset="0"/>
            </a:endParaRPr>
          </a:p>
        </p:txBody>
      </p:sp>
      <p:sp>
        <p:nvSpPr>
          <p:cNvPr id="10" name="Text Box 23"/>
          <p:cNvSpPr txBox="1">
            <a:spLocks noChangeArrowheads="1"/>
          </p:cNvSpPr>
          <p:nvPr/>
        </p:nvSpPr>
        <p:spPr bwMode="auto">
          <a:xfrm>
            <a:off x="8090734" y="1552888"/>
            <a:ext cx="1366838" cy="366713"/>
          </a:xfrm>
          <a:prstGeom prst="rect">
            <a:avLst/>
          </a:prstGeom>
          <a:noFill/>
          <a:ln w="9525" algn="ctr">
            <a:noFill/>
            <a:miter lim="800000"/>
            <a:headEnd/>
            <a:tailEnd/>
          </a:ln>
        </p:spPr>
        <p:txBody>
          <a:bodyPr>
            <a:spAutoFit/>
          </a:bodyPr>
          <a:lstStyle/>
          <a:p>
            <a:pPr algn="ctr">
              <a:defRPr/>
            </a:pPr>
            <a:r>
              <a:rPr lang="es-ES" b="1" dirty="0">
                <a:latin typeface="+mj-lt"/>
                <a:ea typeface="+mn-ea"/>
              </a:rPr>
              <a:t>NTC-1458</a:t>
            </a:r>
          </a:p>
        </p:txBody>
      </p:sp>
      <p:pic>
        <p:nvPicPr>
          <p:cNvPr id="5124" name="Picture 4" descr="Extintores Relampago">
            <a:extLst>
              <a:ext uri="{FF2B5EF4-FFF2-40B4-BE49-F238E27FC236}">
                <a16:creationId xmlns:a16="http://schemas.microsoft.com/office/drawing/2014/main" id="{505ED761-F636-4FD7-956E-0D459DE15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3531770"/>
            <a:ext cx="2773152" cy="237372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EBC2BBC0-C4BF-4B33-A38E-F4986A334BF9}"/>
              </a:ext>
            </a:extLst>
          </p:cNvPr>
          <p:cNvSpPr txBox="1"/>
          <p:nvPr/>
        </p:nvSpPr>
        <p:spPr>
          <a:xfrm>
            <a:off x="927100" y="375585"/>
            <a:ext cx="7061868" cy="1092607"/>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a:p>
            <a:r>
              <a:rPr lang="es-ES_tradnl" sz="3000" b="1" dirty="0">
                <a:solidFill>
                  <a:srgbClr val="FF0000"/>
                </a:solidFill>
                <a:latin typeface="Abadi MT Condensed Extra Bold" panose="020B0306030101010103" pitchFamily="34" charset="77"/>
              </a:rPr>
              <a:t>TIPOS DE FUEGO</a:t>
            </a:r>
          </a:p>
        </p:txBody>
      </p:sp>
    </p:spTree>
    <p:extLst>
      <p:ext uri="{BB962C8B-B14F-4D97-AF65-F5344CB8AC3E}">
        <p14:creationId xmlns:p14="http://schemas.microsoft.com/office/powerpoint/2010/main" val="258710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SISTEMA DE EXTINCIÓN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10" name="Rectangle 11"/>
          <p:cNvSpPr>
            <a:spLocks noChangeArrowheads="1"/>
          </p:cNvSpPr>
          <p:nvPr/>
        </p:nvSpPr>
        <p:spPr bwMode="auto">
          <a:xfrm>
            <a:off x="5857045" y="2945324"/>
            <a:ext cx="4927600" cy="2760756"/>
          </a:xfrm>
          <a:prstGeom prst="rect">
            <a:avLst/>
          </a:prstGeom>
          <a:noFill/>
          <a:ln w="9525">
            <a:noFill/>
            <a:miter lim="800000"/>
            <a:headEnd/>
            <a:tailEnd/>
          </a:ln>
        </p:spPr>
        <p:txBody>
          <a:bodyPr wrap="square">
            <a:spAutoFit/>
          </a:bodyPr>
          <a:lstStyle/>
          <a:p>
            <a:pPr algn="just">
              <a:lnSpc>
                <a:spcPct val="140000"/>
              </a:lnSpc>
              <a:spcBef>
                <a:spcPct val="20000"/>
              </a:spcBef>
            </a:pPr>
            <a:r>
              <a:rPr lang="es-MX" sz="2000" dirty="0">
                <a:solidFill>
                  <a:srgbClr val="000000"/>
                </a:solidFill>
                <a:cs typeface="Courier New" charset="0"/>
              </a:rPr>
              <a:t>Al eliminar total o parcialmente el combustible, éste desaparece y el fuego se extingue.</a:t>
            </a:r>
          </a:p>
          <a:p>
            <a:pPr algn="just">
              <a:lnSpc>
                <a:spcPct val="140000"/>
              </a:lnSpc>
              <a:spcBef>
                <a:spcPct val="20000"/>
              </a:spcBef>
            </a:pPr>
            <a:endParaRPr lang="es-MX" sz="2000" dirty="0">
              <a:solidFill>
                <a:srgbClr val="000000"/>
              </a:solidFill>
              <a:cs typeface="Courier New" charset="0"/>
            </a:endParaRPr>
          </a:p>
          <a:p>
            <a:pPr algn="just">
              <a:lnSpc>
                <a:spcPct val="140000"/>
              </a:lnSpc>
              <a:spcBef>
                <a:spcPct val="20000"/>
              </a:spcBef>
            </a:pPr>
            <a:r>
              <a:rPr lang="es-MX" sz="2000" dirty="0">
                <a:solidFill>
                  <a:srgbClr val="000000"/>
                </a:solidFill>
                <a:cs typeface="Courier New" charset="0"/>
              </a:rPr>
              <a:t>Este método se utiliza como medida para evitar la generación o propagación del fuego.</a:t>
            </a:r>
            <a:endParaRPr lang="es-CR" sz="2000" dirty="0">
              <a:solidFill>
                <a:srgbClr val="000000"/>
              </a:solidFill>
              <a:cs typeface="Courier New" charset="0"/>
            </a:endParaRPr>
          </a:p>
        </p:txBody>
      </p:sp>
      <p:sp>
        <p:nvSpPr>
          <p:cNvPr id="11" name="Rectangle 2"/>
          <p:cNvSpPr txBox="1">
            <a:spLocks noChangeArrowheads="1"/>
          </p:cNvSpPr>
          <p:nvPr/>
        </p:nvSpPr>
        <p:spPr>
          <a:xfrm>
            <a:off x="723900" y="1754740"/>
            <a:ext cx="10744200" cy="1143000"/>
          </a:xfrm>
          <a:prstGeom prst="rect">
            <a:avLst/>
          </a:prstGeom>
        </p:spPr>
        <p:txBody>
          <a:bodyPr anchor="ctr">
            <a:norm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80000"/>
              </a:lnSpc>
            </a:pPr>
            <a:r>
              <a:rPr lang="es-ES_tradnl" sz="4100" b="1" dirty="0">
                <a:latin typeface="+mj-lt"/>
                <a:cs typeface="Courier New" charset="0"/>
              </a:rPr>
              <a:t>Dilución – Eliminación del combustible</a:t>
            </a:r>
          </a:p>
        </p:txBody>
      </p:sp>
      <p:pic>
        <p:nvPicPr>
          <p:cNvPr id="1026" name="Picture 2" descr="FORMAS DE EXTINCIÓN DEL FUEGO – SatirNet Safety">
            <a:extLst>
              <a:ext uri="{FF2B5EF4-FFF2-40B4-BE49-F238E27FC236}">
                <a16:creationId xmlns:a16="http://schemas.microsoft.com/office/drawing/2014/main" id="{A0D19174-27CD-41A4-8CBC-C6CC9DDB38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937" b="48521"/>
          <a:stretch/>
        </p:blipFill>
        <p:spPr bwMode="auto">
          <a:xfrm>
            <a:off x="823449" y="2698775"/>
            <a:ext cx="3509400" cy="276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0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SISTEMA DE EXTINCIÓN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12" name="Rectangle 11"/>
          <p:cNvSpPr>
            <a:spLocks noChangeArrowheads="1"/>
          </p:cNvSpPr>
          <p:nvPr/>
        </p:nvSpPr>
        <p:spPr bwMode="auto">
          <a:xfrm>
            <a:off x="1047700" y="2950794"/>
            <a:ext cx="5213400" cy="2308324"/>
          </a:xfrm>
          <a:prstGeom prst="rect">
            <a:avLst/>
          </a:prstGeom>
          <a:noFill/>
          <a:ln w="9525">
            <a:noFill/>
            <a:miter lim="800000"/>
            <a:headEnd/>
            <a:tailEnd/>
          </a:ln>
        </p:spPr>
        <p:txBody>
          <a:bodyPr wrap="square">
            <a:spAutoFit/>
          </a:bodyPr>
          <a:lstStyle/>
          <a:p>
            <a:pPr algn="just">
              <a:lnSpc>
                <a:spcPct val="140000"/>
              </a:lnSpc>
              <a:spcBef>
                <a:spcPct val="20000"/>
              </a:spcBef>
            </a:pPr>
            <a:r>
              <a:rPr lang="es-MX" sz="2000" dirty="0">
                <a:solidFill>
                  <a:srgbClr val="000000"/>
                </a:solidFill>
                <a:cs typeface="Courier New" charset="0"/>
              </a:rPr>
              <a:t>Al eliminar el calor, el combustible deja de arder y el fuego se apaga.</a:t>
            </a:r>
          </a:p>
          <a:p>
            <a:pPr algn="just">
              <a:lnSpc>
                <a:spcPct val="140000"/>
              </a:lnSpc>
              <a:spcBef>
                <a:spcPct val="20000"/>
              </a:spcBef>
            </a:pPr>
            <a:r>
              <a:rPr lang="es-MX" sz="2000" dirty="0">
                <a:solidFill>
                  <a:srgbClr val="000000"/>
                </a:solidFill>
                <a:cs typeface="Courier New" charset="0"/>
              </a:rPr>
              <a:t>Es el sistema más antiguo y más frecuente, empleándose normalmente agua como refrigerante.</a:t>
            </a:r>
            <a:endParaRPr lang="es-CR" sz="2000" dirty="0">
              <a:solidFill>
                <a:srgbClr val="000000"/>
              </a:solidFill>
              <a:cs typeface="Courier New" charset="0"/>
            </a:endParaRPr>
          </a:p>
        </p:txBody>
      </p:sp>
      <p:sp>
        <p:nvSpPr>
          <p:cNvPr id="14" name="Rectangle 2"/>
          <p:cNvSpPr txBox="1">
            <a:spLocks noChangeArrowheads="1"/>
          </p:cNvSpPr>
          <p:nvPr/>
        </p:nvSpPr>
        <p:spPr>
          <a:xfrm>
            <a:off x="1047700" y="1408635"/>
            <a:ext cx="9144000" cy="1143000"/>
          </a:xfrm>
          <a:prstGeom prst="rect">
            <a:avLst/>
          </a:prstGeom>
        </p:spPr>
        <p:txBody>
          <a:bodyPr anchor="ctr">
            <a:normAutofit/>
          </a:bodyPr>
          <a:lstStyle/>
          <a:p>
            <a:pPr algn="ctr" fontAlgn="auto">
              <a:spcAft>
                <a:spcPts val="0"/>
              </a:spcAft>
              <a:defRPr/>
            </a:pPr>
            <a:r>
              <a:rPr lang="es-ES_tradnl" sz="4400" b="1" dirty="0">
                <a:ea typeface="+mj-ea"/>
                <a:cs typeface="Courier New" pitchFamily="49" charset="0"/>
              </a:rPr>
              <a:t>Enfriamiento</a:t>
            </a:r>
          </a:p>
        </p:txBody>
      </p:sp>
      <p:pic>
        <p:nvPicPr>
          <p:cNvPr id="2050" name="Picture 2" descr="FORMAS DE EXTINCIÓN DEL FUEGO – SatirNet Safety">
            <a:extLst>
              <a:ext uri="{FF2B5EF4-FFF2-40B4-BE49-F238E27FC236}">
                <a16:creationId xmlns:a16="http://schemas.microsoft.com/office/drawing/2014/main" id="{13A0E198-8EB4-4FF4-BFFA-2A866A1204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25" t="-176" b="38117"/>
          <a:stretch/>
        </p:blipFill>
        <p:spPr bwMode="auto">
          <a:xfrm>
            <a:off x="8278518" y="1997613"/>
            <a:ext cx="2712427" cy="2736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lustraciones, imágenes clip art, dibujos animados e iconos de stock de  Enfriamiento - Getty Images">
            <a:extLst>
              <a:ext uri="{FF2B5EF4-FFF2-40B4-BE49-F238E27FC236}">
                <a16:creationId xmlns:a16="http://schemas.microsoft.com/office/drawing/2014/main" id="{2FA52419-4CB1-4DF7-80FA-CEAF6DD81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692" y="4270370"/>
            <a:ext cx="996572" cy="92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98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SISTEMA DE EXTINCIÓN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6" name="Rectangle 11"/>
          <p:cNvSpPr>
            <a:spLocks noChangeArrowheads="1"/>
          </p:cNvSpPr>
          <p:nvPr/>
        </p:nvSpPr>
        <p:spPr bwMode="auto">
          <a:xfrm>
            <a:off x="6261100" y="3060584"/>
            <a:ext cx="4698785" cy="2739211"/>
          </a:xfrm>
          <a:prstGeom prst="rect">
            <a:avLst/>
          </a:prstGeom>
          <a:noFill/>
          <a:ln w="9525">
            <a:noFill/>
            <a:miter lim="800000"/>
            <a:headEnd/>
            <a:tailEnd/>
          </a:ln>
        </p:spPr>
        <p:txBody>
          <a:bodyPr wrap="square">
            <a:spAutoFit/>
          </a:bodyPr>
          <a:lstStyle/>
          <a:p>
            <a:pPr algn="just">
              <a:lnSpc>
                <a:spcPct val="140000"/>
              </a:lnSpc>
              <a:spcBef>
                <a:spcPct val="20000"/>
              </a:spcBef>
            </a:pPr>
            <a:r>
              <a:rPr lang="es-MX" sz="2000" dirty="0">
                <a:solidFill>
                  <a:srgbClr val="000000"/>
                </a:solidFill>
                <a:cs typeface="Courier New" charset="0"/>
              </a:rPr>
              <a:t>Al eliminar el oxigeno (comburente), el combustible no puede combinarse con él.</a:t>
            </a:r>
          </a:p>
          <a:p>
            <a:pPr algn="just">
              <a:lnSpc>
                <a:spcPct val="140000"/>
              </a:lnSpc>
              <a:spcBef>
                <a:spcPct val="20000"/>
              </a:spcBef>
            </a:pPr>
            <a:r>
              <a:rPr lang="es-MX" sz="2000" dirty="0">
                <a:solidFill>
                  <a:srgbClr val="000000"/>
                </a:solidFill>
                <a:cs typeface="Courier New" charset="0"/>
              </a:rPr>
              <a:t>Se obtiene este método de extinción cubriendo el combustible con un medio que lo aísle del aire, como puede ser una manta, arena, etc.</a:t>
            </a:r>
            <a:endParaRPr lang="es-CR" sz="2000" dirty="0">
              <a:solidFill>
                <a:srgbClr val="000000"/>
              </a:solidFill>
              <a:cs typeface="Courier New" charset="0"/>
            </a:endParaRPr>
          </a:p>
        </p:txBody>
      </p:sp>
      <p:sp>
        <p:nvSpPr>
          <p:cNvPr id="8" name="Rectangle 2"/>
          <p:cNvSpPr txBox="1">
            <a:spLocks noChangeArrowheads="1"/>
          </p:cNvSpPr>
          <p:nvPr/>
        </p:nvSpPr>
        <p:spPr>
          <a:xfrm>
            <a:off x="1198674" y="1781944"/>
            <a:ext cx="9144000" cy="1143000"/>
          </a:xfrm>
          <a:prstGeom prst="rect">
            <a:avLst/>
          </a:prstGeom>
        </p:spPr>
        <p:txBody>
          <a:bodyPr anchor="ctr">
            <a:norm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ES_tradnl" sz="4400" b="1" dirty="0">
                <a:latin typeface="+mn-lt"/>
                <a:cs typeface="Courier New" charset="0"/>
              </a:rPr>
              <a:t>Sofocación</a:t>
            </a:r>
          </a:p>
        </p:txBody>
      </p:sp>
      <p:pic>
        <p:nvPicPr>
          <p:cNvPr id="9" name="Picture 4" descr="FORMAS DE EXTINCIÓN DEL FUEGO – SatirNet Safety">
            <a:extLst>
              <a:ext uri="{FF2B5EF4-FFF2-40B4-BE49-F238E27FC236}">
                <a16:creationId xmlns:a16="http://schemas.microsoft.com/office/drawing/2014/main" id="{558EDE2D-2667-40D0-89BF-84171558B8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60" t="48722" r="29703" b="2705"/>
          <a:stretch/>
        </p:blipFill>
        <p:spPr bwMode="auto">
          <a:xfrm>
            <a:off x="1168400" y="3029309"/>
            <a:ext cx="3029048" cy="232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0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8470118" cy="630942"/>
          </a:xfrm>
          <a:prstGeom prst="rect">
            <a:avLst/>
          </a:prstGeom>
          <a:noFill/>
        </p:spPr>
        <p:txBody>
          <a:bodyPr wrap="square" rtlCol="0">
            <a:spAutoFit/>
          </a:bodyPr>
          <a:lstStyle/>
          <a:p>
            <a:r>
              <a:rPr lang="es-CO" sz="3500" b="1" dirty="0">
                <a:solidFill>
                  <a:srgbClr val="FF0000"/>
                </a:solidFill>
                <a:latin typeface="Abadi MT Condensed Extra Bold" panose="020B0306030101010103" pitchFamily="34" charset="77"/>
              </a:rPr>
              <a:t>EQUIPOS PARA EL CONTROL DEL FUEGO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pic>
        <p:nvPicPr>
          <p:cNvPr id="7" name="Picture 2" descr="Resultado de imagen para gabinete contra incendio colombia">
            <a:extLst>
              <a:ext uri="{FF2B5EF4-FFF2-40B4-BE49-F238E27FC236}">
                <a16:creationId xmlns:a16="http://schemas.microsoft.com/office/drawing/2014/main" id="{44EA91AF-0786-4781-B953-AAD59BB0D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25" y="2996952"/>
            <a:ext cx="267652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n para extintor de incendio colombia">
            <a:extLst>
              <a:ext uri="{FF2B5EF4-FFF2-40B4-BE49-F238E27FC236}">
                <a16:creationId xmlns:a16="http://schemas.microsoft.com/office/drawing/2014/main" id="{EBC56CA8-8780-4A8F-81AE-EBB056B30E2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73" t="4860" r="28128" b="6330"/>
          <a:stretch/>
        </p:blipFill>
        <p:spPr bwMode="auto">
          <a:xfrm>
            <a:off x="8428607" y="2528139"/>
            <a:ext cx="1453482" cy="346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n relacionada">
            <a:extLst>
              <a:ext uri="{FF2B5EF4-FFF2-40B4-BE49-F238E27FC236}">
                <a16:creationId xmlns:a16="http://schemas.microsoft.com/office/drawing/2014/main" id="{A1DD67FB-91F6-4AEE-BC72-3E691EE567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3394" y="2234262"/>
            <a:ext cx="3879925" cy="221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43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8470118" cy="630942"/>
          </a:xfrm>
          <a:prstGeom prst="rect">
            <a:avLst/>
          </a:prstGeom>
          <a:noFill/>
        </p:spPr>
        <p:txBody>
          <a:bodyPr wrap="square" rtlCol="0">
            <a:spAutoFit/>
          </a:bodyPr>
          <a:lstStyle/>
          <a:p>
            <a:r>
              <a:rPr lang="es-CO" sz="3500" b="1" dirty="0">
                <a:solidFill>
                  <a:srgbClr val="FF0000"/>
                </a:solidFill>
                <a:latin typeface="Abadi MT Condensed Extra Bold" panose="020B0306030101010103" pitchFamily="34" charset="77"/>
              </a:rPr>
              <a:t>EQUIPOS PARA EL CONTROL DEL FUEGO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grpSp>
        <p:nvGrpSpPr>
          <p:cNvPr id="10" name="Group 3">
            <a:extLst>
              <a:ext uri="{FF2B5EF4-FFF2-40B4-BE49-F238E27FC236}">
                <a16:creationId xmlns:a16="http://schemas.microsoft.com/office/drawing/2014/main" id="{EC3CECB1-4B78-4AD4-9B66-63C6735290D7}"/>
              </a:ext>
            </a:extLst>
          </p:cNvPr>
          <p:cNvGrpSpPr>
            <a:grpSpLocks/>
          </p:cNvGrpSpPr>
          <p:nvPr/>
        </p:nvGrpSpPr>
        <p:grpSpPr bwMode="auto">
          <a:xfrm>
            <a:off x="1448971" y="1680191"/>
            <a:ext cx="8520529" cy="4735217"/>
            <a:chOff x="479" y="1003"/>
            <a:chExt cx="5044" cy="3105"/>
          </a:xfrm>
        </p:grpSpPr>
        <p:sp>
          <p:nvSpPr>
            <p:cNvPr id="11" name="Text Box 4">
              <a:extLst>
                <a:ext uri="{FF2B5EF4-FFF2-40B4-BE49-F238E27FC236}">
                  <a16:creationId xmlns:a16="http://schemas.microsoft.com/office/drawing/2014/main" id="{A6B38B9E-7501-4634-85CD-F1A0FAA8562D}"/>
                </a:ext>
              </a:extLst>
            </p:cNvPr>
            <p:cNvSpPr txBox="1">
              <a:spLocks noChangeArrowheads="1"/>
            </p:cNvSpPr>
            <p:nvPr/>
          </p:nvSpPr>
          <p:spPr bwMode="auto">
            <a:xfrm>
              <a:off x="2222" y="1003"/>
              <a:ext cx="1422" cy="250"/>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2000" dirty="0"/>
                <a:t>TIPO DE EQUIPO</a:t>
              </a:r>
            </a:p>
          </p:txBody>
        </p:sp>
        <p:sp>
          <p:nvSpPr>
            <p:cNvPr id="12" name="Text Box 5">
              <a:extLst>
                <a:ext uri="{FF2B5EF4-FFF2-40B4-BE49-F238E27FC236}">
                  <a16:creationId xmlns:a16="http://schemas.microsoft.com/office/drawing/2014/main" id="{7690B856-A8AE-43C8-BE13-06C749940E50}"/>
                </a:ext>
              </a:extLst>
            </p:cNvPr>
            <p:cNvSpPr txBox="1">
              <a:spLocks noChangeArrowheads="1"/>
            </p:cNvSpPr>
            <p:nvPr/>
          </p:nvSpPr>
          <p:spPr bwMode="auto">
            <a:xfrm>
              <a:off x="1262" y="1490"/>
              <a:ext cx="925" cy="212"/>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600"/>
                <a:t>PORTATILES</a:t>
              </a:r>
            </a:p>
          </p:txBody>
        </p:sp>
        <p:sp>
          <p:nvSpPr>
            <p:cNvPr id="14" name="Text Box 6">
              <a:extLst>
                <a:ext uri="{FF2B5EF4-FFF2-40B4-BE49-F238E27FC236}">
                  <a16:creationId xmlns:a16="http://schemas.microsoft.com/office/drawing/2014/main" id="{017A7920-D75B-4A84-B36A-F1D5A7D0AA4D}"/>
                </a:ext>
              </a:extLst>
            </p:cNvPr>
            <p:cNvSpPr txBox="1">
              <a:spLocks noChangeArrowheads="1"/>
            </p:cNvSpPr>
            <p:nvPr/>
          </p:nvSpPr>
          <p:spPr bwMode="auto">
            <a:xfrm>
              <a:off x="3758" y="1502"/>
              <a:ext cx="846" cy="212"/>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600"/>
                <a:t>     FIJOS     </a:t>
              </a:r>
            </a:p>
          </p:txBody>
        </p:sp>
        <p:sp>
          <p:nvSpPr>
            <p:cNvPr id="15" name="Text Box 7">
              <a:extLst>
                <a:ext uri="{FF2B5EF4-FFF2-40B4-BE49-F238E27FC236}">
                  <a16:creationId xmlns:a16="http://schemas.microsoft.com/office/drawing/2014/main" id="{13804422-D1D0-4F1C-90B9-4D81E5F241FC}"/>
                </a:ext>
              </a:extLst>
            </p:cNvPr>
            <p:cNvSpPr txBox="1">
              <a:spLocks noChangeArrowheads="1"/>
            </p:cNvSpPr>
            <p:nvPr/>
          </p:nvSpPr>
          <p:spPr bwMode="auto">
            <a:xfrm>
              <a:off x="479" y="1994"/>
              <a:ext cx="1031" cy="366"/>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_tradnl" altLang="es-CO" sz="1600"/>
                <a:t>TRANSPORTE </a:t>
              </a:r>
            </a:p>
            <a:p>
              <a:pPr algn="ctr">
                <a:spcBef>
                  <a:spcPct val="0"/>
                </a:spcBef>
                <a:buFontTx/>
                <a:buNone/>
              </a:pPr>
              <a:r>
                <a:rPr lang="es-ES_tradnl" altLang="es-CO" sz="1600"/>
                <a:t>MANUAL</a:t>
              </a:r>
            </a:p>
          </p:txBody>
        </p:sp>
        <p:sp>
          <p:nvSpPr>
            <p:cNvPr id="17" name="Text Box 8">
              <a:extLst>
                <a:ext uri="{FF2B5EF4-FFF2-40B4-BE49-F238E27FC236}">
                  <a16:creationId xmlns:a16="http://schemas.microsoft.com/office/drawing/2014/main" id="{D0017EC2-5FBB-4E53-8AF5-EEEAEB451448}"/>
                </a:ext>
              </a:extLst>
            </p:cNvPr>
            <p:cNvSpPr txBox="1">
              <a:spLocks noChangeArrowheads="1"/>
            </p:cNvSpPr>
            <p:nvPr/>
          </p:nvSpPr>
          <p:spPr bwMode="auto">
            <a:xfrm>
              <a:off x="1898" y="1994"/>
              <a:ext cx="690" cy="366"/>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600"/>
                <a:t>SOBRE</a:t>
              </a:r>
            </a:p>
            <a:p>
              <a:pPr>
                <a:spcBef>
                  <a:spcPct val="0"/>
                </a:spcBef>
                <a:buFontTx/>
                <a:buNone/>
              </a:pPr>
              <a:r>
                <a:rPr lang="es-ES_tradnl" altLang="es-CO" sz="1600"/>
                <a:t> RUEDAS</a:t>
              </a:r>
            </a:p>
          </p:txBody>
        </p:sp>
        <p:sp>
          <p:nvSpPr>
            <p:cNvPr id="18" name="Text Box 9">
              <a:extLst>
                <a:ext uri="{FF2B5EF4-FFF2-40B4-BE49-F238E27FC236}">
                  <a16:creationId xmlns:a16="http://schemas.microsoft.com/office/drawing/2014/main" id="{11931F21-C034-4059-BF89-C67B7591C8D5}"/>
                </a:ext>
              </a:extLst>
            </p:cNvPr>
            <p:cNvSpPr txBox="1">
              <a:spLocks noChangeArrowheads="1"/>
            </p:cNvSpPr>
            <p:nvPr/>
          </p:nvSpPr>
          <p:spPr bwMode="auto">
            <a:xfrm>
              <a:off x="3301" y="2006"/>
              <a:ext cx="669" cy="366"/>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_tradnl" altLang="es-CO" sz="1600"/>
                <a:t>ACCION </a:t>
              </a:r>
            </a:p>
            <a:p>
              <a:pPr algn="ctr">
                <a:spcBef>
                  <a:spcPct val="0"/>
                </a:spcBef>
                <a:buFontTx/>
                <a:buNone/>
              </a:pPr>
              <a:r>
                <a:rPr lang="es-ES_tradnl" altLang="es-CO" sz="1600"/>
                <a:t>MANUAL</a:t>
              </a:r>
            </a:p>
          </p:txBody>
        </p:sp>
        <p:sp>
          <p:nvSpPr>
            <p:cNvPr id="19" name="Text Box 10">
              <a:extLst>
                <a:ext uri="{FF2B5EF4-FFF2-40B4-BE49-F238E27FC236}">
                  <a16:creationId xmlns:a16="http://schemas.microsoft.com/office/drawing/2014/main" id="{F0074D6E-DC93-4A6C-9ABE-DD36FDAAB0DC}"/>
                </a:ext>
              </a:extLst>
            </p:cNvPr>
            <p:cNvSpPr txBox="1">
              <a:spLocks noChangeArrowheads="1"/>
            </p:cNvSpPr>
            <p:nvPr/>
          </p:nvSpPr>
          <p:spPr bwMode="auto">
            <a:xfrm>
              <a:off x="4479" y="2018"/>
              <a:ext cx="975" cy="366"/>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_tradnl" altLang="es-CO" sz="1600"/>
                <a:t>ACCION</a:t>
              </a:r>
            </a:p>
            <a:p>
              <a:pPr algn="ctr">
                <a:spcBef>
                  <a:spcPct val="0"/>
                </a:spcBef>
                <a:buFontTx/>
                <a:buNone/>
              </a:pPr>
              <a:r>
                <a:rPr lang="es-ES_tradnl" altLang="es-CO" sz="1600"/>
                <a:t>AUTOMATICA</a:t>
              </a:r>
            </a:p>
          </p:txBody>
        </p:sp>
        <p:sp>
          <p:nvSpPr>
            <p:cNvPr id="20" name="Text Box 11">
              <a:extLst>
                <a:ext uri="{FF2B5EF4-FFF2-40B4-BE49-F238E27FC236}">
                  <a16:creationId xmlns:a16="http://schemas.microsoft.com/office/drawing/2014/main" id="{54D134F6-B357-4FCA-B219-2327DE97746D}"/>
                </a:ext>
              </a:extLst>
            </p:cNvPr>
            <p:cNvSpPr txBox="1">
              <a:spLocks noChangeArrowheads="1"/>
            </p:cNvSpPr>
            <p:nvPr/>
          </p:nvSpPr>
          <p:spPr bwMode="auto">
            <a:xfrm>
              <a:off x="482" y="2510"/>
              <a:ext cx="932" cy="212"/>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600"/>
                <a:t>EXTINTORES</a:t>
              </a:r>
            </a:p>
          </p:txBody>
        </p:sp>
        <p:sp>
          <p:nvSpPr>
            <p:cNvPr id="21" name="Text Box 12">
              <a:extLst>
                <a:ext uri="{FF2B5EF4-FFF2-40B4-BE49-F238E27FC236}">
                  <a16:creationId xmlns:a16="http://schemas.microsoft.com/office/drawing/2014/main" id="{C20055FB-B6C7-469B-8EF7-AD5CB5723AE7}"/>
                </a:ext>
              </a:extLst>
            </p:cNvPr>
            <p:cNvSpPr txBox="1">
              <a:spLocks noChangeArrowheads="1"/>
            </p:cNvSpPr>
            <p:nvPr/>
          </p:nvSpPr>
          <p:spPr bwMode="auto">
            <a:xfrm>
              <a:off x="1898" y="2510"/>
              <a:ext cx="1144" cy="828"/>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600"/>
                <a:t>TORRES DE </a:t>
              </a:r>
            </a:p>
            <a:p>
              <a:pPr>
                <a:spcBef>
                  <a:spcPct val="0"/>
                </a:spcBef>
                <a:buFontTx/>
                <a:buNone/>
              </a:pPr>
              <a:r>
                <a:rPr lang="es-ES_tradnl" altLang="es-CO" sz="1600"/>
                <a:t>APLICACIÓN</a:t>
              </a:r>
            </a:p>
            <a:p>
              <a:pPr>
                <a:spcBef>
                  <a:spcPct val="0"/>
                </a:spcBef>
                <a:buFontTx/>
                <a:buNone/>
              </a:pPr>
              <a:endParaRPr lang="es-ES_tradnl" altLang="es-CO" sz="1600"/>
            </a:p>
            <a:p>
              <a:pPr>
                <a:spcBef>
                  <a:spcPct val="0"/>
                </a:spcBef>
                <a:buFontTx/>
                <a:buNone/>
              </a:pPr>
              <a:r>
                <a:rPr lang="es-ES_tradnl" altLang="es-CO" sz="1600"/>
                <a:t>EXTINTORES</a:t>
              </a:r>
            </a:p>
            <a:p>
              <a:pPr>
                <a:spcBef>
                  <a:spcPct val="0"/>
                </a:spcBef>
                <a:buFontTx/>
                <a:buNone/>
              </a:pPr>
              <a:r>
                <a:rPr lang="es-ES_tradnl" altLang="es-CO" sz="1600"/>
                <a:t>SOBRE RUEDAS</a:t>
              </a:r>
            </a:p>
          </p:txBody>
        </p:sp>
        <p:sp>
          <p:nvSpPr>
            <p:cNvPr id="22" name="Text Box 13">
              <a:extLst>
                <a:ext uri="{FF2B5EF4-FFF2-40B4-BE49-F238E27FC236}">
                  <a16:creationId xmlns:a16="http://schemas.microsoft.com/office/drawing/2014/main" id="{4F930948-2E65-49E1-8961-0C46AFF44E11}"/>
                </a:ext>
              </a:extLst>
            </p:cNvPr>
            <p:cNvSpPr txBox="1">
              <a:spLocks noChangeArrowheads="1"/>
            </p:cNvSpPr>
            <p:nvPr/>
          </p:nvSpPr>
          <p:spPr bwMode="auto">
            <a:xfrm>
              <a:off x="3302" y="2510"/>
              <a:ext cx="891" cy="1598"/>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600" dirty="0"/>
                <a:t>HIDRANTES</a:t>
              </a:r>
            </a:p>
            <a:p>
              <a:pPr>
                <a:spcBef>
                  <a:spcPct val="0"/>
                </a:spcBef>
                <a:buFontTx/>
                <a:buNone/>
              </a:pPr>
              <a:r>
                <a:rPr lang="es-ES_tradnl" altLang="es-CO" sz="1600" dirty="0"/>
                <a:t> INTERNOS</a:t>
              </a:r>
            </a:p>
            <a:p>
              <a:pPr>
                <a:spcBef>
                  <a:spcPct val="0"/>
                </a:spcBef>
                <a:buFontTx/>
                <a:buNone/>
              </a:pPr>
              <a:endParaRPr lang="es-ES_tradnl" altLang="es-CO" sz="1600" dirty="0"/>
            </a:p>
            <a:p>
              <a:pPr>
                <a:spcBef>
                  <a:spcPct val="0"/>
                </a:spcBef>
                <a:buFontTx/>
                <a:buNone/>
              </a:pPr>
              <a:r>
                <a:rPr lang="es-ES_tradnl" altLang="es-CO" sz="1600" dirty="0"/>
                <a:t>HIDRANTES</a:t>
              </a:r>
            </a:p>
            <a:p>
              <a:pPr>
                <a:spcBef>
                  <a:spcPct val="0"/>
                </a:spcBef>
                <a:buFontTx/>
                <a:buNone/>
              </a:pPr>
              <a:r>
                <a:rPr lang="es-ES_tradnl" altLang="es-CO" sz="1600" dirty="0"/>
                <a:t> EXTERNOS</a:t>
              </a:r>
            </a:p>
            <a:p>
              <a:pPr>
                <a:spcBef>
                  <a:spcPct val="0"/>
                </a:spcBef>
                <a:buFontTx/>
                <a:buNone/>
              </a:pPr>
              <a:endParaRPr lang="es-ES_tradnl" altLang="es-CO" sz="1600" dirty="0"/>
            </a:p>
            <a:p>
              <a:pPr>
                <a:spcBef>
                  <a:spcPct val="0"/>
                </a:spcBef>
                <a:buFontTx/>
                <a:buNone/>
              </a:pPr>
              <a:r>
                <a:rPr lang="es-ES_tradnl" altLang="es-CO" sz="1600" dirty="0"/>
                <a:t>GABINETES</a:t>
              </a:r>
            </a:p>
            <a:p>
              <a:pPr>
                <a:spcBef>
                  <a:spcPct val="0"/>
                </a:spcBef>
                <a:buFontTx/>
                <a:buNone/>
              </a:pPr>
              <a:r>
                <a:rPr lang="es-ES_tradnl" altLang="es-CO" sz="1600" dirty="0"/>
                <a:t>EQUIPADOS</a:t>
              </a:r>
            </a:p>
            <a:p>
              <a:pPr>
                <a:spcBef>
                  <a:spcPct val="0"/>
                </a:spcBef>
                <a:buFontTx/>
                <a:buNone/>
              </a:pPr>
              <a:endParaRPr lang="es-ES_tradnl" altLang="es-CO" sz="1600" dirty="0"/>
            </a:p>
            <a:p>
              <a:pPr>
                <a:spcBef>
                  <a:spcPct val="0"/>
                </a:spcBef>
                <a:buFontTx/>
                <a:buNone/>
              </a:pPr>
              <a:r>
                <a:rPr lang="es-ES_tradnl" altLang="es-CO" sz="1600" dirty="0"/>
                <a:t>MONITORES</a:t>
              </a:r>
            </a:p>
          </p:txBody>
        </p:sp>
        <p:sp>
          <p:nvSpPr>
            <p:cNvPr id="23" name="Text Box 14">
              <a:extLst>
                <a:ext uri="{FF2B5EF4-FFF2-40B4-BE49-F238E27FC236}">
                  <a16:creationId xmlns:a16="http://schemas.microsoft.com/office/drawing/2014/main" id="{FFF89447-8928-47B3-8F2B-172CFD8AD5FD}"/>
                </a:ext>
              </a:extLst>
            </p:cNvPr>
            <p:cNvSpPr txBox="1">
              <a:spLocks noChangeArrowheads="1"/>
            </p:cNvSpPr>
            <p:nvPr/>
          </p:nvSpPr>
          <p:spPr bwMode="auto">
            <a:xfrm>
              <a:off x="4482" y="2522"/>
              <a:ext cx="1041" cy="1136"/>
            </a:xfrm>
            <a:prstGeom prst="rect">
              <a:avLst/>
            </a:prstGeom>
            <a:solidFill>
              <a:srgbClr val="CC0000"/>
            </a:solidFill>
            <a:ln>
              <a:noFill/>
            </a:ln>
            <a:effectLst>
              <a:prstShdw prst="shdw17" dist="17961" dir="2700000">
                <a:srgbClr val="7A0000"/>
              </a:prst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600"/>
                <a:t>REGADERAS</a:t>
              </a:r>
            </a:p>
            <a:p>
              <a:pPr>
                <a:spcBef>
                  <a:spcPct val="0"/>
                </a:spcBef>
                <a:buFontTx/>
                <a:buNone/>
              </a:pPr>
              <a:endParaRPr lang="es-ES_tradnl" altLang="es-CO" sz="1600"/>
            </a:p>
            <a:p>
              <a:pPr>
                <a:spcBef>
                  <a:spcPct val="0"/>
                </a:spcBef>
                <a:buFontTx/>
                <a:buNone/>
              </a:pPr>
              <a:r>
                <a:rPr lang="es-ES_tradnl" altLang="es-CO" sz="1600"/>
                <a:t>DETECTORES</a:t>
              </a:r>
            </a:p>
            <a:p>
              <a:pPr>
                <a:spcBef>
                  <a:spcPct val="0"/>
                </a:spcBef>
                <a:buFontTx/>
                <a:buNone/>
              </a:pPr>
              <a:endParaRPr lang="es-ES_tradnl" altLang="es-CO" sz="1600"/>
            </a:p>
            <a:p>
              <a:pPr>
                <a:spcBef>
                  <a:spcPct val="0"/>
                </a:spcBef>
                <a:buFontTx/>
                <a:buNone/>
              </a:pPr>
              <a:r>
                <a:rPr lang="es-ES_tradnl" altLang="es-CO" sz="1600"/>
                <a:t>SISTEMAS CO</a:t>
              </a:r>
              <a:r>
                <a:rPr lang="es-ES_tradnl" altLang="es-CO" sz="1000"/>
                <a:t>2</a:t>
              </a:r>
              <a:endParaRPr lang="es-ES_tradnl" altLang="es-CO" sz="1600"/>
            </a:p>
            <a:p>
              <a:pPr>
                <a:spcBef>
                  <a:spcPct val="0"/>
                </a:spcBef>
                <a:buFontTx/>
                <a:buNone/>
              </a:pPr>
              <a:r>
                <a:rPr lang="es-ES_tradnl" altLang="es-CO" sz="1600"/>
                <a:t>AGENTES</a:t>
              </a:r>
            </a:p>
            <a:p>
              <a:pPr>
                <a:spcBef>
                  <a:spcPct val="0"/>
                </a:spcBef>
                <a:buFontTx/>
                <a:buNone/>
              </a:pPr>
              <a:r>
                <a:rPr lang="es-ES_tradnl" altLang="es-CO" sz="1600"/>
                <a:t>LIMPIOS</a:t>
              </a:r>
            </a:p>
          </p:txBody>
        </p:sp>
        <p:cxnSp>
          <p:nvCxnSpPr>
            <p:cNvPr id="24" name="AutoShape 15">
              <a:extLst>
                <a:ext uri="{FF2B5EF4-FFF2-40B4-BE49-F238E27FC236}">
                  <a16:creationId xmlns:a16="http://schemas.microsoft.com/office/drawing/2014/main" id="{E2B586C2-4A43-4C80-A3C1-F327E52043EF}"/>
                </a:ext>
              </a:extLst>
            </p:cNvPr>
            <p:cNvCxnSpPr>
              <a:cxnSpLocks noChangeShapeType="1"/>
              <a:stCxn id="12" idx="0"/>
              <a:endCxn id="14" idx="0"/>
            </p:cNvCxnSpPr>
            <p:nvPr/>
          </p:nvCxnSpPr>
          <p:spPr bwMode="auto">
            <a:xfrm rot="5400000" flipV="1">
              <a:off x="2947" y="268"/>
              <a:ext cx="12" cy="2456"/>
            </a:xfrm>
            <a:prstGeom prst="bentConnector3">
              <a:avLst>
                <a:gd name="adj1" fmla="val -1233338"/>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16">
              <a:extLst>
                <a:ext uri="{FF2B5EF4-FFF2-40B4-BE49-F238E27FC236}">
                  <a16:creationId xmlns:a16="http://schemas.microsoft.com/office/drawing/2014/main" id="{79E0170B-AED2-42DA-BEE0-009438C17506}"/>
                </a:ext>
              </a:extLst>
            </p:cNvPr>
            <p:cNvCxnSpPr>
              <a:cxnSpLocks noChangeShapeType="1"/>
              <a:stCxn id="12" idx="2"/>
            </p:cNvCxnSpPr>
            <p:nvPr/>
          </p:nvCxnSpPr>
          <p:spPr bwMode="auto">
            <a:xfrm rot="16200000" flipH="1">
              <a:off x="1725" y="1702"/>
              <a:ext cx="1" cy="1"/>
            </a:xfrm>
            <a:prstGeom prst="bentConnector3">
              <a:avLst>
                <a:gd name="adj1" fmla="val 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17">
              <a:extLst>
                <a:ext uri="{FF2B5EF4-FFF2-40B4-BE49-F238E27FC236}">
                  <a16:creationId xmlns:a16="http://schemas.microsoft.com/office/drawing/2014/main" id="{DDB62BC5-643A-401A-BB0C-BCFC9F1B4632}"/>
                </a:ext>
              </a:extLst>
            </p:cNvPr>
            <p:cNvCxnSpPr>
              <a:cxnSpLocks noChangeShapeType="1"/>
              <a:stCxn id="15" idx="0"/>
              <a:endCxn id="17" idx="0"/>
            </p:cNvCxnSpPr>
            <p:nvPr/>
          </p:nvCxnSpPr>
          <p:spPr bwMode="auto">
            <a:xfrm rot="5400000" flipV="1">
              <a:off x="1618" y="1371"/>
              <a:ext cx="1" cy="1248"/>
            </a:xfrm>
            <a:prstGeom prst="bentConnector3">
              <a:avLst>
                <a:gd name="adj1" fmla="val -1440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18">
              <a:extLst>
                <a:ext uri="{FF2B5EF4-FFF2-40B4-BE49-F238E27FC236}">
                  <a16:creationId xmlns:a16="http://schemas.microsoft.com/office/drawing/2014/main" id="{9269B630-608F-49B5-A49F-99A50E5FCF45}"/>
                </a:ext>
              </a:extLst>
            </p:cNvPr>
            <p:cNvCxnSpPr>
              <a:cxnSpLocks noChangeShapeType="1"/>
              <a:stCxn id="18" idx="0"/>
              <a:endCxn id="19" idx="0"/>
            </p:cNvCxnSpPr>
            <p:nvPr/>
          </p:nvCxnSpPr>
          <p:spPr bwMode="auto">
            <a:xfrm rot="5400000" flipV="1">
              <a:off x="4296" y="1346"/>
              <a:ext cx="12" cy="1331"/>
            </a:xfrm>
            <a:prstGeom prst="bentConnector3">
              <a:avLst>
                <a:gd name="adj1" fmla="val -120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19">
              <a:extLst>
                <a:ext uri="{FF2B5EF4-FFF2-40B4-BE49-F238E27FC236}">
                  <a16:creationId xmlns:a16="http://schemas.microsoft.com/office/drawing/2014/main" id="{5D80B404-44DC-47D2-B549-7E4D9D3C1F49}"/>
                </a:ext>
              </a:extLst>
            </p:cNvPr>
            <p:cNvCxnSpPr>
              <a:cxnSpLocks noChangeShapeType="1"/>
              <a:stCxn id="15" idx="1"/>
              <a:endCxn id="20" idx="1"/>
            </p:cNvCxnSpPr>
            <p:nvPr/>
          </p:nvCxnSpPr>
          <p:spPr bwMode="auto">
            <a:xfrm rot="10800000" flipH="1" flipV="1">
              <a:off x="479" y="2177"/>
              <a:ext cx="3" cy="439"/>
            </a:xfrm>
            <a:prstGeom prst="bentConnector3">
              <a:avLst>
                <a:gd name="adj1" fmla="val -480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0">
              <a:extLst>
                <a:ext uri="{FF2B5EF4-FFF2-40B4-BE49-F238E27FC236}">
                  <a16:creationId xmlns:a16="http://schemas.microsoft.com/office/drawing/2014/main" id="{DC284577-CB01-4306-AB11-0685977E2A8D}"/>
                </a:ext>
              </a:extLst>
            </p:cNvPr>
            <p:cNvCxnSpPr>
              <a:cxnSpLocks noChangeShapeType="1"/>
              <a:stCxn id="17" idx="1"/>
              <a:endCxn id="21" idx="1"/>
            </p:cNvCxnSpPr>
            <p:nvPr/>
          </p:nvCxnSpPr>
          <p:spPr bwMode="auto">
            <a:xfrm rot="10800000" flipH="1" flipV="1">
              <a:off x="1898" y="2177"/>
              <a:ext cx="1" cy="747"/>
            </a:xfrm>
            <a:prstGeom prst="bentConnector3">
              <a:avLst>
                <a:gd name="adj1" fmla="val -1440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1">
              <a:extLst>
                <a:ext uri="{FF2B5EF4-FFF2-40B4-BE49-F238E27FC236}">
                  <a16:creationId xmlns:a16="http://schemas.microsoft.com/office/drawing/2014/main" id="{7203B14A-44C3-446C-9E34-06AE42102DEE}"/>
                </a:ext>
              </a:extLst>
            </p:cNvPr>
            <p:cNvCxnSpPr>
              <a:cxnSpLocks noChangeShapeType="1"/>
              <a:stCxn id="18" idx="1"/>
              <a:endCxn id="22" idx="1"/>
            </p:cNvCxnSpPr>
            <p:nvPr/>
          </p:nvCxnSpPr>
          <p:spPr bwMode="auto">
            <a:xfrm rot="10800000" flipH="1" flipV="1">
              <a:off x="3301" y="2189"/>
              <a:ext cx="1" cy="1120"/>
            </a:xfrm>
            <a:prstGeom prst="bentConnector3">
              <a:avLst>
                <a:gd name="adj1" fmla="val -1440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2">
              <a:extLst>
                <a:ext uri="{FF2B5EF4-FFF2-40B4-BE49-F238E27FC236}">
                  <a16:creationId xmlns:a16="http://schemas.microsoft.com/office/drawing/2014/main" id="{E3A7D0A3-564C-42E4-976D-719145E94785}"/>
                </a:ext>
              </a:extLst>
            </p:cNvPr>
            <p:cNvCxnSpPr>
              <a:cxnSpLocks noChangeShapeType="1"/>
              <a:stCxn id="19" idx="1"/>
              <a:endCxn id="23" idx="1"/>
            </p:cNvCxnSpPr>
            <p:nvPr/>
          </p:nvCxnSpPr>
          <p:spPr bwMode="auto">
            <a:xfrm rot="10800000" flipH="1" flipV="1">
              <a:off x="4479" y="2201"/>
              <a:ext cx="3" cy="889"/>
            </a:xfrm>
            <a:prstGeom prst="bentConnector3">
              <a:avLst>
                <a:gd name="adj1" fmla="val -480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23">
              <a:extLst>
                <a:ext uri="{FF2B5EF4-FFF2-40B4-BE49-F238E27FC236}">
                  <a16:creationId xmlns:a16="http://schemas.microsoft.com/office/drawing/2014/main" id="{358CF158-8A89-4844-96FB-8A6A4FCF71C5}"/>
                </a:ext>
              </a:extLst>
            </p:cNvPr>
            <p:cNvSpPr>
              <a:spLocks noChangeShapeType="1"/>
            </p:cNvSpPr>
            <p:nvPr/>
          </p:nvSpPr>
          <p:spPr bwMode="auto">
            <a:xfrm>
              <a:off x="1722" y="1704"/>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3" name="Line 24">
              <a:extLst>
                <a:ext uri="{FF2B5EF4-FFF2-40B4-BE49-F238E27FC236}">
                  <a16:creationId xmlns:a16="http://schemas.microsoft.com/office/drawing/2014/main" id="{CEF7DE0B-F7D8-4210-94A2-35E31DC421C5}"/>
                </a:ext>
              </a:extLst>
            </p:cNvPr>
            <p:cNvSpPr>
              <a:spLocks noChangeShapeType="1"/>
            </p:cNvSpPr>
            <p:nvPr/>
          </p:nvSpPr>
          <p:spPr bwMode="auto">
            <a:xfrm>
              <a:off x="4194" y="1722"/>
              <a:ext cx="0"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4" name="Line 25">
              <a:extLst>
                <a:ext uri="{FF2B5EF4-FFF2-40B4-BE49-F238E27FC236}">
                  <a16:creationId xmlns:a16="http://schemas.microsoft.com/office/drawing/2014/main" id="{6E46ED37-0E4A-47C3-B275-BE0E6750A778}"/>
                </a:ext>
              </a:extLst>
            </p:cNvPr>
            <p:cNvSpPr>
              <a:spLocks noChangeShapeType="1"/>
            </p:cNvSpPr>
            <p:nvPr/>
          </p:nvSpPr>
          <p:spPr bwMode="auto">
            <a:xfrm>
              <a:off x="2952" y="1260"/>
              <a:ext cx="0" cy="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Tree>
    <p:extLst>
      <p:ext uri="{BB962C8B-B14F-4D97-AF65-F5344CB8AC3E}">
        <p14:creationId xmlns:p14="http://schemas.microsoft.com/office/powerpoint/2010/main" val="110412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PREVENCIÓN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 y="3027483"/>
            <a:ext cx="1952550" cy="2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362" y="3027483"/>
            <a:ext cx="3065526" cy="255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844" y="3015859"/>
            <a:ext cx="3108581" cy="255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8425" y="3015859"/>
            <a:ext cx="2116159" cy="2598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3 CuadroTexto"/>
          <p:cNvSpPr txBox="1">
            <a:spLocks noChangeArrowheads="1"/>
          </p:cNvSpPr>
          <p:nvPr/>
        </p:nvSpPr>
        <p:spPr bwMode="auto">
          <a:xfrm>
            <a:off x="601694" y="1874958"/>
            <a:ext cx="2001668" cy="1015663"/>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MX" sz="2000" b="1" dirty="0">
                <a:latin typeface="+mn-lt"/>
              </a:rPr>
              <a:t>ENERGÍA</a:t>
            </a:r>
          </a:p>
          <a:p>
            <a:pPr algn="ctr" eaLnBrk="1" hangingPunct="1"/>
            <a:r>
              <a:rPr lang="es-MX" sz="2000" b="1" dirty="0">
                <a:latin typeface="+mn-lt"/>
              </a:rPr>
              <a:t>CALÓRICA </a:t>
            </a:r>
          </a:p>
          <a:p>
            <a:pPr algn="ctr" eaLnBrk="1" hangingPunct="1"/>
            <a:r>
              <a:rPr lang="es-MX" sz="2000" b="1" dirty="0">
                <a:latin typeface="+mn-lt"/>
              </a:rPr>
              <a:t>QUÍMICA</a:t>
            </a:r>
          </a:p>
        </p:txBody>
      </p:sp>
      <p:sp>
        <p:nvSpPr>
          <p:cNvPr id="15" name="8 CuadroTexto"/>
          <p:cNvSpPr txBox="1">
            <a:spLocks noChangeArrowheads="1"/>
          </p:cNvSpPr>
          <p:nvPr/>
        </p:nvSpPr>
        <p:spPr bwMode="auto">
          <a:xfrm>
            <a:off x="3127037" y="1905618"/>
            <a:ext cx="2018176" cy="923330"/>
          </a:xfrm>
          <a:prstGeom prst="rect">
            <a:avLst/>
          </a:prstGeom>
          <a:noFill/>
          <a:ln w="9525">
            <a:noFill/>
            <a:miter lim="800000"/>
            <a:headEnd/>
            <a:tailEnd/>
          </a:ln>
        </p:spPr>
        <p:txBody>
          <a:bodyPr wrap="square">
            <a:spAutoFit/>
          </a:bodyPr>
          <a:lstStyle>
            <a:defPPr>
              <a:defRPr lang="es-CO"/>
            </a:defPPr>
            <a:lvl1pPr algn="ctr">
              <a:defRPr sz="2000" b="1">
                <a:ea typeface="ＭＳ Ｐゴシック" charset="0"/>
                <a:cs typeface="Arial" charset="0"/>
              </a:defRPr>
            </a:lvl1pPr>
            <a:lvl2pPr marL="742950" indent="-285750" eaLnBrk="0" hangingPunct="0">
              <a:defRPr>
                <a:latin typeface="Arial" charset="0"/>
                <a:ea typeface="Arial" charset="0"/>
                <a:cs typeface="Arial" charset="0"/>
              </a:defRPr>
            </a:lvl2pPr>
            <a:lvl3pPr marL="1143000" indent="-228600" eaLnBrk="0" hangingPunct="0">
              <a:defRPr>
                <a:latin typeface="Arial" charset="0"/>
                <a:ea typeface="Arial" charset="0"/>
                <a:cs typeface="Arial" charset="0"/>
              </a:defRPr>
            </a:lvl3pPr>
            <a:lvl4pPr marL="1600200" indent="-228600" eaLnBrk="0" hangingPunct="0">
              <a:defRPr>
                <a:latin typeface="Arial" charset="0"/>
                <a:ea typeface="Arial" charset="0"/>
                <a:cs typeface="Arial" charset="0"/>
              </a:defRPr>
            </a:lvl4pPr>
            <a:lvl5pPr marL="2057400" indent="-228600" eaLnBrk="0" hangingPunct="0">
              <a:defRPr>
                <a:latin typeface="Arial" charset="0"/>
                <a:ea typeface="Arial" charset="0"/>
                <a:cs typeface="Arial" charset="0"/>
              </a:defRPr>
            </a:lvl5pPr>
            <a:lvl6pPr marL="2514600" indent="-228600" eaLnBrk="0" fontAlgn="base" hangingPunct="0">
              <a:spcBef>
                <a:spcPct val="0"/>
              </a:spcBef>
              <a:spcAft>
                <a:spcPct val="0"/>
              </a:spcAft>
              <a:defRPr>
                <a:latin typeface="Arial" charset="0"/>
                <a:ea typeface="Arial" charset="0"/>
                <a:cs typeface="Arial" charset="0"/>
              </a:defRPr>
            </a:lvl6pPr>
            <a:lvl7pPr marL="2971800" indent="-228600" eaLnBrk="0" fontAlgn="base" hangingPunct="0">
              <a:spcBef>
                <a:spcPct val="0"/>
              </a:spcBef>
              <a:spcAft>
                <a:spcPct val="0"/>
              </a:spcAft>
              <a:defRPr>
                <a:latin typeface="Arial" charset="0"/>
                <a:ea typeface="Arial" charset="0"/>
                <a:cs typeface="Arial" charset="0"/>
              </a:defRPr>
            </a:lvl7pPr>
            <a:lvl8pPr marL="3429000" indent="-228600" eaLnBrk="0" fontAlgn="base" hangingPunct="0">
              <a:spcBef>
                <a:spcPct val="0"/>
              </a:spcBef>
              <a:spcAft>
                <a:spcPct val="0"/>
              </a:spcAft>
              <a:defRPr>
                <a:latin typeface="Arial" charset="0"/>
                <a:ea typeface="Arial" charset="0"/>
                <a:cs typeface="Arial" charset="0"/>
              </a:defRPr>
            </a:lvl8pPr>
            <a:lvl9pPr marL="3886200" indent="-228600" eaLnBrk="0" fontAlgn="base" hangingPunct="0">
              <a:spcBef>
                <a:spcPct val="0"/>
              </a:spcBef>
              <a:spcAft>
                <a:spcPct val="0"/>
              </a:spcAft>
              <a:defRPr>
                <a:latin typeface="Arial" charset="0"/>
                <a:ea typeface="Arial" charset="0"/>
                <a:cs typeface="Arial" charset="0"/>
              </a:defRPr>
            </a:lvl9pPr>
          </a:lstStyle>
          <a:p>
            <a:r>
              <a:rPr lang="es-MX" dirty="0"/>
              <a:t>ENERGÍA</a:t>
            </a:r>
          </a:p>
          <a:p>
            <a:r>
              <a:rPr lang="es-MX" dirty="0"/>
              <a:t>CALÓRICA </a:t>
            </a:r>
          </a:p>
          <a:p>
            <a:r>
              <a:rPr lang="es-MX"/>
              <a:t>ELÉCTRICA</a:t>
            </a:r>
            <a:endParaRPr lang="es-MX" dirty="0"/>
          </a:p>
        </p:txBody>
      </p:sp>
      <p:sp>
        <p:nvSpPr>
          <p:cNvPr id="18" name="9 CuadroTexto"/>
          <p:cNvSpPr txBox="1">
            <a:spLocks noChangeArrowheads="1"/>
          </p:cNvSpPr>
          <p:nvPr/>
        </p:nvSpPr>
        <p:spPr bwMode="auto">
          <a:xfrm>
            <a:off x="5608733" y="1874958"/>
            <a:ext cx="2001668" cy="954107"/>
          </a:xfrm>
          <a:prstGeom prst="rect">
            <a:avLst/>
          </a:prstGeom>
          <a:noFill/>
          <a:ln w="9525">
            <a:noFill/>
            <a:miter lim="800000"/>
            <a:headEnd/>
            <a:tailEnd/>
          </a:ln>
        </p:spPr>
        <p:txBody>
          <a:bodyPr wrap="square">
            <a:spAutoFit/>
          </a:bodyPr>
          <a:lstStyle>
            <a:defPPr>
              <a:defRPr lang="es-CO"/>
            </a:defPPr>
            <a:lvl1pPr algn="ctr">
              <a:defRPr sz="2000" b="1">
                <a:ea typeface="ＭＳ Ｐゴシック" charset="0"/>
                <a:cs typeface="Arial" charset="0"/>
              </a:defRPr>
            </a:lvl1pPr>
            <a:lvl2pPr marL="742950" indent="-285750" eaLnBrk="0" hangingPunct="0">
              <a:defRPr>
                <a:latin typeface="Arial" charset="0"/>
                <a:ea typeface="Arial" charset="0"/>
                <a:cs typeface="Arial" charset="0"/>
              </a:defRPr>
            </a:lvl2pPr>
            <a:lvl3pPr marL="1143000" indent="-228600" eaLnBrk="0" hangingPunct="0">
              <a:defRPr>
                <a:latin typeface="Arial" charset="0"/>
                <a:ea typeface="Arial" charset="0"/>
                <a:cs typeface="Arial" charset="0"/>
              </a:defRPr>
            </a:lvl3pPr>
            <a:lvl4pPr marL="1600200" indent="-228600" eaLnBrk="0" hangingPunct="0">
              <a:defRPr>
                <a:latin typeface="Arial" charset="0"/>
                <a:ea typeface="Arial" charset="0"/>
                <a:cs typeface="Arial" charset="0"/>
              </a:defRPr>
            </a:lvl4pPr>
            <a:lvl5pPr marL="2057400" indent="-228600" eaLnBrk="0" hangingPunct="0">
              <a:defRPr>
                <a:latin typeface="Arial" charset="0"/>
                <a:ea typeface="Arial" charset="0"/>
                <a:cs typeface="Arial" charset="0"/>
              </a:defRPr>
            </a:lvl5pPr>
            <a:lvl6pPr marL="2514600" indent="-228600" eaLnBrk="0" fontAlgn="base" hangingPunct="0">
              <a:spcBef>
                <a:spcPct val="0"/>
              </a:spcBef>
              <a:spcAft>
                <a:spcPct val="0"/>
              </a:spcAft>
              <a:defRPr>
                <a:latin typeface="Arial" charset="0"/>
                <a:ea typeface="Arial" charset="0"/>
                <a:cs typeface="Arial" charset="0"/>
              </a:defRPr>
            </a:lvl6pPr>
            <a:lvl7pPr marL="2971800" indent="-228600" eaLnBrk="0" fontAlgn="base" hangingPunct="0">
              <a:spcBef>
                <a:spcPct val="0"/>
              </a:spcBef>
              <a:spcAft>
                <a:spcPct val="0"/>
              </a:spcAft>
              <a:defRPr>
                <a:latin typeface="Arial" charset="0"/>
                <a:ea typeface="Arial" charset="0"/>
                <a:cs typeface="Arial" charset="0"/>
              </a:defRPr>
            </a:lvl7pPr>
            <a:lvl8pPr marL="3429000" indent="-228600" eaLnBrk="0" fontAlgn="base" hangingPunct="0">
              <a:spcBef>
                <a:spcPct val="0"/>
              </a:spcBef>
              <a:spcAft>
                <a:spcPct val="0"/>
              </a:spcAft>
              <a:defRPr>
                <a:latin typeface="Arial" charset="0"/>
                <a:ea typeface="Arial" charset="0"/>
                <a:cs typeface="Arial" charset="0"/>
              </a:defRPr>
            </a:lvl8pPr>
            <a:lvl9pPr marL="3886200" indent="-228600" eaLnBrk="0" fontAlgn="base" hangingPunct="0">
              <a:spcBef>
                <a:spcPct val="0"/>
              </a:spcBef>
              <a:spcAft>
                <a:spcPct val="0"/>
              </a:spcAft>
              <a:defRPr>
                <a:latin typeface="Arial" charset="0"/>
                <a:ea typeface="Arial" charset="0"/>
                <a:cs typeface="Arial" charset="0"/>
              </a:defRPr>
            </a:lvl9pPr>
          </a:lstStyle>
          <a:p>
            <a:r>
              <a:rPr lang="es-MX" dirty="0"/>
              <a:t>ENERGÍA</a:t>
            </a:r>
          </a:p>
          <a:p>
            <a:r>
              <a:rPr lang="es-MX" dirty="0"/>
              <a:t>CALÓRICA </a:t>
            </a:r>
          </a:p>
          <a:p>
            <a:r>
              <a:rPr lang="es-MX" dirty="0"/>
              <a:t>MECÁNICA</a:t>
            </a:r>
          </a:p>
        </p:txBody>
      </p:sp>
      <p:sp>
        <p:nvSpPr>
          <p:cNvPr id="19" name="10 CuadroTexto"/>
          <p:cNvSpPr txBox="1">
            <a:spLocks noChangeArrowheads="1"/>
          </p:cNvSpPr>
          <p:nvPr/>
        </p:nvSpPr>
        <p:spPr bwMode="auto">
          <a:xfrm>
            <a:off x="8772916" y="1791973"/>
            <a:ext cx="2001668" cy="923330"/>
          </a:xfrm>
          <a:prstGeom prst="rect">
            <a:avLst/>
          </a:prstGeom>
          <a:noFill/>
          <a:ln w="9525">
            <a:noFill/>
            <a:miter lim="800000"/>
            <a:headEnd/>
            <a:tailEnd/>
          </a:ln>
        </p:spPr>
        <p:txBody>
          <a:bodyPr wrap="square">
            <a:spAutoFit/>
          </a:bodyPr>
          <a:lstStyle>
            <a:defPPr>
              <a:defRPr lang="es-CO"/>
            </a:defPPr>
            <a:lvl1pPr algn="ctr">
              <a:defRPr sz="2000" b="1">
                <a:ea typeface="ＭＳ Ｐゴシック" charset="0"/>
                <a:cs typeface="Arial" charset="0"/>
              </a:defRPr>
            </a:lvl1pPr>
            <a:lvl2pPr marL="742950" indent="-285750" eaLnBrk="0" hangingPunct="0">
              <a:defRPr>
                <a:latin typeface="Arial" charset="0"/>
                <a:ea typeface="Arial" charset="0"/>
                <a:cs typeface="Arial" charset="0"/>
              </a:defRPr>
            </a:lvl2pPr>
            <a:lvl3pPr marL="1143000" indent="-228600" eaLnBrk="0" hangingPunct="0">
              <a:defRPr>
                <a:latin typeface="Arial" charset="0"/>
                <a:ea typeface="Arial" charset="0"/>
                <a:cs typeface="Arial" charset="0"/>
              </a:defRPr>
            </a:lvl3pPr>
            <a:lvl4pPr marL="1600200" indent="-228600" eaLnBrk="0" hangingPunct="0">
              <a:defRPr>
                <a:latin typeface="Arial" charset="0"/>
                <a:ea typeface="Arial" charset="0"/>
                <a:cs typeface="Arial" charset="0"/>
              </a:defRPr>
            </a:lvl4pPr>
            <a:lvl5pPr marL="2057400" indent="-228600" eaLnBrk="0" hangingPunct="0">
              <a:defRPr>
                <a:latin typeface="Arial" charset="0"/>
                <a:ea typeface="Arial" charset="0"/>
                <a:cs typeface="Arial" charset="0"/>
              </a:defRPr>
            </a:lvl5pPr>
            <a:lvl6pPr marL="2514600" indent="-228600" eaLnBrk="0" fontAlgn="base" hangingPunct="0">
              <a:spcBef>
                <a:spcPct val="0"/>
              </a:spcBef>
              <a:spcAft>
                <a:spcPct val="0"/>
              </a:spcAft>
              <a:defRPr>
                <a:latin typeface="Arial" charset="0"/>
                <a:ea typeface="Arial" charset="0"/>
                <a:cs typeface="Arial" charset="0"/>
              </a:defRPr>
            </a:lvl6pPr>
            <a:lvl7pPr marL="2971800" indent="-228600" eaLnBrk="0" fontAlgn="base" hangingPunct="0">
              <a:spcBef>
                <a:spcPct val="0"/>
              </a:spcBef>
              <a:spcAft>
                <a:spcPct val="0"/>
              </a:spcAft>
              <a:defRPr>
                <a:latin typeface="Arial" charset="0"/>
                <a:ea typeface="Arial" charset="0"/>
                <a:cs typeface="Arial" charset="0"/>
              </a:defRPr>
            </a:lvl7pPr>
            <a:lvl8pPr marL="3429000" indent="-228600" eaLnBrk="0" fontAlgn="base" hangingPunct="0">
              <a:spcBef>
                <a:spcPct val="0"/>
              </a:spcBef>
              <a:spcAft>
                <a:spcPct val="0"/>
              </a:spcAft>
              <a:defRPr>
                <a:latin typeface="Arial" charset="0"/>
                <a:ea typeface="Arial" charset="0"/>
                <a:cs typeface="Arial" charset="0"/>
              </a:defRPr>
            </a:lvl8pPr>
            <a:lvl9pPr marL="3886200" indent="-228600" eaLnBrk="0" fontAlgn="base" hangingPunct="0">
              <a:spcBef>
                <a:spcPct val="0"/>
              </a:spcBef>
              <a:spcAft>
                <a:spcPct val="0"/>
              </a:spcAft>
              <a:defRPr>
                <a:latin typeface="Arial" charset="0"/>
                <a:ea typeface="Arial" charset="0"/>
                <a:cs typeface="Arial" charset="0"/>
              </a:defRPr>
            </a:lvl9pPr>
          </a:lstStyle>
          <a:p>
            <a:r>
              <a:rPr lang="es-MX" dirty="0"/>
              <a:t>ENERGÍA</a:t>
            </a:r>
          </a:p>
          <a:p>
            <a:r>
              <a:rPr lang="es-MX" dirty="0"/>
              <a:t>CALÓRICA </a:t>
            </a:r>
          </a:p>
          <a:p>
            <a:r>
              <a:rPr lang="es-MX" dirty="0"/>
              <a:t>NUCLEAR</a:t>
            </a:r>
          </a:p>
        </p:txBody>
      </p:sp>
    </p:spTree>
    <p:extLst>
      <p:ext uri="{BB962C8B-B14F-4D97-AF65-F5344CB8AC3E}">
        <p14:creationId xmlns:p14="http://schemas.microsoft.com/office/powerpoint/2010/main" val="76258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677414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1054100" y="2995273"/>
            <a:ext cx="5543648" cy="707886"/>
          </a:xfrm>
          <a:prstGeom prst="rect">
            <a:avLst/>
          </a:prstGeom>
          <a:noFill/>
        </p:spPr>
        <p:txBody>
          <a:bodyPr wrap="square" rtlCol="0">
            <a:spAutoFit/>
          </a:bodyPr>
          <a:lstStyle/>
          <a:p>
            <a:pPr algn="ctr">
              <a:defRPr/>
            </a:pPr>
            <a:r>
              <a:rPr lang="es-MX" sz="2000" kern="0" dirty="0">
                <a:ln w="0"/>
                <a:cs typeface="Kokila" panose="020B0604020202020204" pitchFamily="34" charset="0"/>
              </a:rPr>
              <a:t>FUEGO:</a:t>
            </a:r>
          </a:p>
          <a:p>
            <a:pPr algn="ctr">
              <a:defRPr/>
            </a:pPr>
            <a:r>
              <a:rPr lang="es-MX" sz="2000" kern="0" dirty="0">
                <a:ln w="0"/>
                <a:cs typeface="Kokila" panose="020B0604020202020204" pitchFamily="34" charset="0"/>
              </a:rPr>
              <a:t>Reacción físico – química  que produce luz y calor</a:t>
            </a:r>
            <a:endParaRPr lang="es-ES" sz="2000" kern="0" dirty="0">
              <a:ln w="0"/>
              <a:cs typeface="Kokila" panose="020B0604020202020204" pitchFamily="34" charset="0"/>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pic>
        <p:nvPicPr>
          <p:cNvPr id="10" name="Picture 4" descr="Resultado de imagen para fuego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1248" y="2185885"/>
            <a:ext cx="2268252" cy="346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91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14373" y="604927"/>
            <a:ext cx="998192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PARTES DEL EXTINTOR</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grpSp>
        <p:nvGrpSpPr>
          <p:cNvPr id="4" name="Grupo 3">
            <a:extLst>
              <a:ext uri="{FF2B5EF4-FFF2-40B4-BE49-F238E27FC236}">
                <a16:creationId xmlns:a16="http://schemas.microsoft.com/office/drawing/2014/main" id="{F3578AA1-9F5F-499A-93D1-31374F0F8ED5}"/>
              </a:ext>
            </a:extLst>
          </p:cNvPr>
          <p:cNvGrpSpPr/>
          <p:nvPr/>
        </p:nvGrpSpPr>
        <p:grpSpPr>
          <a:xfrm>
            <a:off x="984738" y="1765039"/>
            <a:ext cx="8553154" cy="4635500"/>
            <a:chOff x="683568" y="1953532"/>
            <a:chExt cx="7444386" cy="4635500"/>
          </a:xfrm>
        </p:grpSpPr>
        <p:graphicFrame>
          <p:nvGraphicFramePr>
            <p:cNvPr id="307" name="Object 3">
              <a:extLst>
                <a:ext uri="{FF2B5EF4-FFF2-40B4-BE49-F238E27FC236}">
                  <a16:creationId xmlns:a16="http://schemas.microsoft.com/office/drawing/2014/main" id="{441AB912-CBE8-4F27-A152-B33155892091}"/>
                </a:ext>
              </a:extLst>
            </p:cNvPr>
            <p:cNvGraphicFramePr>
              <a:graphicFrameLocks noChangeAspect="1"/>
            </p:cNvGraphicFramePr>
            <p:nvPr>
              <p:extLst>
                <p:ext uri="{D42A27DB-BD31-4B8C-83A1-F6EECF244321}">
                  <p14:modId xmlns:p14="http://schemas.microsoft.com/office/powerpoint/2010/main" val="970150608"/>
                </p:ext>
              </p:extLst>
            </p:nvPr>
          </p:nvGraphicFramePr>
          <p:xfrm>
            <a:off x="3883968" y="2169432"/>
            <a:ext cx="1157288" cy="4419600"/>
          </p:xfrm>
          <a:graphic>
            <a:graphicData uri="http://schemas.openxmlformats.org/presentationml/2006/ole">
              <mc:AlternateContent xmlns:mc="http://schemas.openxmlformats.org/markup-compatibility/2006">
                <mc:Choice xmlns:v="urn:schemas-microsoft-com:vml" Requires="v">
                  <p:oleObj name="Imagen" r:id="rId3" imgW="1047619" imgH="4000000" progId="MS_ClipArt_Gallery.2">
                    <p:embed/>
                  </p:oleObj>
                </mc:Choice>
                <mc:Fallback>
                  <p:oleObj name="Imagen" r:id="rId3" imgW="1047619" imgH="4000000" progId="MS_ClipArt_Gallery.2">
                    <p:embed/>
                    <p:pic>
                      <p:nvPicPr>
                        <p:cNvPr id="6" name="Object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3968" y="2169432"/>
                          <a:ext cx="1157288" cy="441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8" name="Rectangle 4">
              <a:extLst>
                <a:ext uri="{FF2B5EF4-FFF2-40B4-BE49-F238E27FC236}">
                  <a16:creationId xmlns:a16="http://schemas.microsoft.com/office/drawing/2014/main" id="{87EA39C8-0363-4171-A821-CE3C895B662C}"/>
                </a:ext>
              </a:extLst>
            </p:cNvPr>
            <p:cNvSpPr>
              <a:spLocks noChangeArrowheads="1"/>
            </p:cNvSpPr>
            <p:nvPr/>
          </p:nvSpPr>
          <p:spPr bwMode="auto">
            <a:xfrm>
              <a:off x="4341168" y="3712482"/>
              <a:ext cx="76200" cy="2667000"/>
            </a:xfrm>
            <a:prstGeom prst="rect">
              <a:avLst/>
            </a:prstGeom>
            <a:solidFill>
              <a:srgbClr val="FFCC00"/>
            </a:solidFill>
            <a:ln w="12700" cap="sq">
              <a:solidFill>
                <a:srgbClr val="FF0000"/>
              </a:solidFill>
              <a:miter lim="800000"/>
              <a:headEnd type="none" w="sm" len="sm"/>
              <a:tailEnd type="none" w="sm" len="sm"/>
            </a:ln>
          </p:spPr>
          <p:txBody>
            <a:bodyPr wrap="none" anchor="ctr"/>
            <a:lstStyle/>
            <a:p>
              <a:pPr algn="ctr">
                <a:defRPr/>
              </a:pPr>
              <a:endParaRPr lang="es-CO">
                <a:ea typeface="+mn-ea"/>
                <a:cs typeface="Courier New" pitchFamily="49" charset="0"/>
              </a:endParaRPr>
            </a:p>
          </p:txBody>
        </p:sp>
        <p:sp>
          <p:nvSpPr>
            <p:cNvPr id="309" name="Oval 5">
              <a:extLst>
                <a:ext uri="{FF2B5EF4-FFF2-40B4-BE49-F238E27FC236}">
                  <a16:creationId xmlns:a16="http://schemas.microsoft.com/office/drawing/2014/main" id="{397D676E-2932-4BA7-A6AD-3CD60FDBE110}"/>
                </a:ext>
              </a:extLst>
            </p:cNvPr>
            <p:cNvSpPr>
              <a:spLocks noChangeArrowheads="1"/>
            </p:cNvSpPr>
            <p:nvPr/>
          </p:nvSpPr>
          <p:spPr bwMode="auto">
            <a:xfrm>
              <a:off x="4112568" y="2456770"/>
              <a:ext cx="76200" cy="304800"/>
            </a:xfrm>
            <a:prstGeom prst="ellipse">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s-CO">
                <a:solidFill>
                  <a:schemeClr val="tx1"/>
                </a:solidFill>
                <a:cs typeface="Courier New" pitchFamily="49" charset="0"/>
              </a:endParaRPr>
            </a:p>
          </p:txBody>
        </p:sp>
        <p:sp>
          <p:nvSpPr>
            <p:cNvPr id="310" name="Text Box 6">
              <a:extLst>
                <a:ext uri="{FF2B5EF4-FFF2-40B4-BE49-F238E27FC236}">
                  <a16:creationId xmlns:a16="http://schemas.microsoft.com/office/drawing/2014/main" id="{A5E098F1-1BAD-4F95-BBDD-7499C977E610}"/>
                </a:ext>
              </a:extLst>
            </p:cNvPr>
            <p:cNvSpPr txBox="1">
              <a:spLocks noChangeArrowheads="1"/>
            </p:cNvSpPr>
            <p:nvPr/>
          </p:nvSpPr>
          <p:spPr bwMode="auto">
            <a:xfrm>
              <a:off x="920106" y="3177495"/>
              <a:ext cx="1875835" cy="276999"/>
            </a:xfrm>
            <a:prstGeom prst="rect">
              <a:avLst/>
            </a:prstGeom>
            <a:noFill/>
            <a:ln w="12700" cap="sq">
              <a:noFill/>
              <a:miter lim="800000"/>
              <a:headEnd type="none" w="sm" len="sm"/>
              <a:tailEnd type="none" w="sm" len="sm"/>
            </a:ln>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ES_tradnl" sz="1200" b="1">
                  <a:latin typeface="+mn-lt"/>
                  <a:cs typeface="Courier New" charset="0"/>
                </a:rPr>
                <a:t>BOQUILLA  Ó  MANGUERA</a:t>
              </a:r>
              <a:endParaRPr lang="es-ES_tradnl" sz="900">
                <a:latin typeface="+mn-lt"/>
                <a:cs typeface="Courier New" charset="0"/>
              </a:endParaRPr>
            </a:p>
          </p:txBody>
        </p:sp>
        <p:sp>
          <p:nvSpPr>
            <p:cNvPr id="311" name="Text Box 7">
              <a:extLst>
                <a:ext uri="{FF2B5EF4-FFF2-40B4-BE49-F238E27FC236}">
                  <a16:creationId xmlns:a16="http://schemas.microsoft.com/office/drawing/2014/main" id="{ADDEE52E-870A-420C-B869-84C6266C2C6A}"/>
                </a:ext>
              </a:extLst>
            </p:cNvPr>
            <p:cNvSpPr txBox="1">
              <a:spLocks noChangeArrowheads="1"/>
            </p:cNvSpPr>
            <p:nvPr/>
          </p:nvSpPr>
          <p:spPr bwMode="auto">
            <a:xfrm>
              <a:off x="683568" y="2385332"/>
              <a:ext cx="1409938" cy="276999"/>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PIN DE SEGURIDAD</a:t>
              </a:r>
              <a:endParaRPr lang="es-ES_tradnl" sz="900">
                <a:ea typeface="+mn-ea"/>
                <a:cs typeface="Courier New" pitchFamily="49" charset="0"/>
              </a:endParaRPr>
            </a:p>
          </p:txBody>
        </p:sp>
        <p:sp>
          <p:nvSpPr>
            <p:cNvPr id="312" name="Text Box 8">
              <a:extLst>
                <a:ext uri="{FF2B5EF4-FFF2-40B4-BE49-F238E27FC236}">
                  <a16:creationId xmlns:a16="http://schemas.microsoft.com/office/drawing/2014/main" id="{F4E05184-A42F-4C75-B2CC-CF6351D9E01F}"/>
                </a:ext>
              </a:extLst>
            </p:cNvPr>
            <p:cNvSpPr txBox="1">
              <a:spLocks noChangeArrowheads="1"/>
            </p:cNvSpPr>
            <p:nvPr/>
          </p:nvSpPr>
          <p:spPr bwMode="auto">
            <a:xfrm>
              <a:off x="683568" y="1953532"/>
              <a:ext cx="1613390" cy="461665"/>
            </a:xfrm>
            <a:prstGeom prst="rect">
              <a:avLst/>
            </a:prstGeom>
            <a:noFill/>
            <a:ln w="12700" cap="sq">
              <a:noFill/>
              <a:miter lim="800000"/>
              <a:headEnd type="none" w="sm" len="sm"/>
              <a:tailEnd type="none" w="sm" len="sm"/>
            </a:ln>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ES_tradnl" sz="1200" b="1" dirty="0">
                  <a:latin typeface="+mn-lt"/>
                  <a:cs typeface="Courier New" charset="0"/>
                </a:rPr>
                <a:t>SUJETADOR  PLÁSTICO</a:t>
              </a:r>
            </a:p>
            <a:p>
              <a:pPr eaLnBrk="1" hangingPunct="1"/>
              <a:r>
                <a:rPr lang="es-ES_tradnl" sz="1200" b="1" dirty="0">
                  <a:latin typeface="+mn-lt"/>
                  <a:cs typeface="Courier New" charset="0"/>
                </a:rPr>
                <a:t>o  CADENA</a:t>
              </a:r>
              <a:endParaRPr lang="es-ES_tradnl" sz="1200" dirty="0">
                <a:latin typeface="+mn-lt"/>
                <a:cs typeface="Courier New" charset="0"/>
              </a:endParaRPr>
            </a:p>
          </p:txBody>
        </p:sp>
        <p:sp>
          <p:nvSpPr>
            <p:cNvPr id="313" name="Text Box 9">
              <a:extLst>
                <a:ext uri="{FF2B5EF4-FFF2-40B4-BE49-F238E27FC236}">
                  <a16:creationId xmlns:a16="http://schemas.microsoft.com/office/drawing/2014/main" id="{AAA47ECF-E967-4E73-AEBF-2091BAA7C51C}"/>
                </a:ext>
              </a:extLst>
            </p:cNvPr>
            <p:cNvSpPr txBox="1">
              <a:spLocks noChangeArrowheads="1"/>
            </p:cNvSpPr>
            <p:nvPr/>
          </p:nvSpPr>
          <p:spPr bwMode="auto">
            <a:xfrm>
              <a:off x="6017568" y="2240870"/>
              <a:ext cx="1825308" cy="276999"/>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PALANCA  DE  EXPULSION</a:t>
              </a:r>
              <a:endParaRPr lang="es-ES_tradnl" sz="900">
                <a:ea typeface="+mn-ea"/>
                <a:cs typeface="Courier New" pitchFamily="49" charset="0"/>
              </a:endParaRPr>
            </a:p>
          </p:txBody>
        </p:sp>
        <p:sp>
          <p:nvSpPr>
            <p:cNvPr id="314" name="Text Box 10">
              <a:extLst>
                <a:ext uri="{FF2B5EF4-FFF2-40B4-BE49-F238E27FC236}">
                  <a16:creationId xmlns:a16="http://schemas.microsoft.com/office/drawing/2014/main" id="{723BF87B-AA88-4099-BE95-6C7122819CCF}"/>
                </a:ext>
              </a:extLst>
            </p:cNvPr>
            <p:cNvSpPr txBox="1">
              <a:spLocks noChangeArrowheads="1"/>
            </p:cNvSpPr>
            <p:nvPr/>
          </p:nvSpPr>
          <p:spPr bwMode="auto">
            <a:xfrm>
              <a:off x="932806" y="2674257"/>
              <a:ext cx="1574342" cy="276999"/>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GANCHO  SUJETADOR</a:t>
              </a:r>
              <a:endParaRPr lang="es-ES_tradnl" sz="900">
                <a:ea typeface="+mn-ea"/>
                <a:cs typeface="Courier New" pitchFamily="49" charset="0"/>
              </a:endParaRPr>
            </a:p>
          </p:txBody>
        </p:sp>
        <p:sp>
          <p:nvSpPr>
            <p:cNvPr id="315" name="Text Box 11">
              <a:extLst>
                <a:ext uri="{FF2B5EF4-FFF2-40B4-BE49-F238E27FC236}">
                  <a16:creationId xmlns:a16="http://schemas.microsoft.com/office/drawing/2014/main" id="{AEA5324E-A2A4-4F8D-B34A-3E0438E731AE}"/>
                </a:ext>
              </a:extLst>
            </p:cNvPr>
            <p:cNvSpPr txBox="1">
              <a:spLocks noChangeArrowheads="1"/>
            </p:cNvSpPr>
            <p:nvPr/>
          </p:nvSpPr>
          <p:spPr bwMode="auto">
            <a:xfrm>
              <a:off x="6017568" y="2601232"/>
              <a:ext cx="1540358" cy="276999"/>
            </a:xfrm>
            <a:prstGeom prst="rect">
              <a:avLst/>
            </a:prstGeom>
            <a:noFill/>
            <a:ln w="12700" cap="sq">
              <a:noFill/>
              <a:miter lim="800000"/>
              <a:headEnd type="none" w="sm" len="sm"/>
              <a:tailEnd type="none" w="sm" len="sm"/>
            </a:ln>
          </p:spPr>
          <p:txBody>
            <a:bodyPr wrap="none">
              <a:spAutoFit/>
            </a:bodyPr>
            <a:lstStyle/>
            <a:p>
              <a:pPr>
                <a:defRPr/>
              </a:pPr>
              <a:r>
                <a:rPr lang="es-ES_tradnl" sz="1200" b="1" dirty="0">
                  <a:ea typeface="+mn-ea"/>
                  <a:cs typeface="Courier New" pitchFamily="49" charset="0"/>
                </a:rPr>
                <a:t>MANIJA  DE  AGARRE</a:t>
              </a:r>
              <a:endParaRPr lang="es-ES_tradnl" sz="900" dirty="0">
                <a:ea typeface="+mn-ea"/>
                <a:cs typeface="Courier New" pitchFamily="49" charset="0"/>
              </a:endParaRPr>
            </a:p>
          </p:txBody>
        </p:sp>
        <p:sp>
          <p:nvSpPr>
            <p:cNvPr id="316" name="Text Box 12">
              <a:extLst>
                <a:ext uri="{FF2B5EF4-FFF2-40B4-BE49-F238E27FC236}">
                  <a16:creationId xmlns:a16="http://schemas.microsoft.com/office/drawing/2014/main" id="{82E69FE1-0F72-4390-80B0-97E101FB3521}"/>
                </a:ext>
              </a:extLst>
            </p:cNvPr>
            <p:cNvSpPr txBox="1">
              <a:spLocks noChangeArrowheads="1"/>
            </p:cNvSpPr>
            <p:nvPr/>
          </p:nvSpPr>
          <p:spPr bwMode="auto">
            <a:xfrm>
              <a:off x="6069956" y="3177495"/>
              <a:ext cx="1093697" cy="276999"/>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MANOMETRO</a:t>
              </a:r>
              <a:endParaRPr lang="es-ES_tradnl" sz="900">
                <a:ea typeface="+mn-ea"/>
                <a:cs typeface="Courier New" pitchFamily="49" charset="0"/>
              </a:endParaRPr>
            </a:p>
          </p:txBody>
        </p:sp>
        <p:sp>
          <p:nvSpPr>
            <p:cNvPr id="317" name="Text Box 13">
              <a:extLst>
                <a:ext uri="{FF2B5EF4-FFF2-40B4-BE49-F238E27FC236}">
                  <a16:creationId xmlns:a16="http://schemas.microsoft.com/office/drawing/2014/main" id="{E923C26F-DC4B-412C-85A6-785A7F4CBF69}"/>
                </a:ext>
              </a:extLst>
            </p:cNvPr>
            <p:cNvSpPr txBox="1">
              <a:spLocks noChangeArrowheads="1"/>
            </p:cNvSpPr>
            <p:nvPr/>
          </p:nvSpPr>
          <p:spPr bwMode="auto">
            <a:xfrm>
              <a:off x="6017568" y="3682320"/>
              <a:ext cx="765531" cy="276999"/>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VALVULA</a:t>
              </a:r>
              <a:endParaRPr lang="es-ES_tradnl" sz="900">
                <a:ea typeface="+mn-ea"/>
                <a:cs typeface="Courier New" pitchFamily="49" charset="0"/>
              </a:endParaRPr>
            </a:p>
          </p:txBody>
        </p:sp>
        <p:sp>
          <p:nvSpPr>
            <p:cNvPr id="318" name="Text Box 14">
              <a:extLst>
                <a:ext uri="{FF2B5EF4-FFF2-40B4-BE49-F238E27FC236}">
                  <a16:creationId xmlns:a16="http://schemas.microsoft.com/office/drawing/2014/main" id="{40246378-1606-4DF0-8592-51FDE01ECEED}"/>
                </a:ext>
              </a:extLst>
            </p:cNvPr>
            <p:cNvSpPr txBox="1">
              <a:spLocks noChangeArrowheads="1"/>
            </p:cNvSpPr>
            <p:nvPr/>
          </p:nvSpPr>
          <p:spPr bwMode="auto">
            <a:xfrm>
              <a:off x="6017568" y="4401457"/>
              <a:ext cx="2110386" cy="276999"/>
            </a:xfrm>
            <a:prstGeom prst="rect">
              <a:avLst/>
            </a:prstGeom>
            <a:noFill/>
            <a:ln w="12700" cap="sq">
              <a:noFill/>
              <a:miter lim="800000"/>
              <a:headEnd type="none" w="sm" len="sm"/>
              <a:tailEnd type="none" w="sm" len="sm"/>
            </a:ln>
          </p:spPr>
          <p:txBody>
            <a:bodyPr wrap="none">
              <a:spAutoFit/>
            </a:bodyPr>
            <a:lstStyle/>
            <a:p>
              <a:pPr>
                <a:defRPr/>
              </a:pPr>
              <a:r>
                <a:rPr lang="es-ES_tradnl" sz="1200" b="1" dirty="0">
                  <a:ea typeface="+mn-ea"/>
                  <a:cs typeface="Courier New" pitchFamily="49" charset="0"/>
                </a:rPr>
                <a:t>ETIQUETA DE IDENTIFICACIÓN</a:t>
              </a:r>
              <a:endParaRPr lang="es-ES_tradnl" sz="900" dirty="0">
                <a:ea typeface="+mn-ea"/>
                <a:cs typeface="Courier New" pitchFamily="49" charset="0"/>
              </a:endParaRPr>
            </a:p>
          </p:txBody>
        </p:sp>
        <p:sp>
          <p:nvSpPr>
            <p:cNvPr id="319" name="Text Box 15">
              <a:extLst>
                <a:ext uri="{FF2B5EF4-FFF2-40B4-BE49-F238E27FC236}">
                  <a16:creationId xmlns:a16="http://schemas.microsoft.com/office/drawing/2014/main" id="{9EEDA151-0D65-4D2A-B585-D6A02801E200}"/>
                </a:ext>
              </a:extLst>
            </p:cNvPr>
            <p:cNvSpPr txBox="1">
              <a:spLocks noChangeArrowheads="1"/>
            </p:cNvSpPr>
            <p:nvPr/>
          </p:nvSpPr>
          <p:spPr bwMode="auto">
            <a:xfrm>
              <a:off x="5941368" y="5122182"/>
              <a:ext cx="1021883" cy="276999"/>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TUBO  CIFON</a:t>
              </a:r>
              <a:endParaRPr lang="es-ES_tradnl" sz="900">
                <a:ea typeface="+mn-ea"/>
                <a:cs typeface="Courier New" pitchFamily="49" charset="0"/>
              </a:endParaRPr>
            </a:p>
          </p:txBody>
        </p:sp>
        <p:sp>
          <p:nvSpPr>
            <p:cNvPr id="320" name="Text Box 16">
              <a:extLst>
                <a:ext uri="{FF2B5EF4-FFF2-40B4-BE49-F238E27FC236}">
                  <a16:creationId xmlns:a16="http://schemas.microsoft.com/office/drawing/2014/main" id="{0B452B88-B43A-496D-9A6F-6A8002C7B75F}"/>
                </a:ext>
              </a:extLst>
            </p:cNvPr>
            <p:cNvSpPr txBox="1">
              <a:spLocks noChangeArrowheads="1"/>
            </p:cNvSpPr>
            <p:nvPr/>
          </p:nvSpPr>
          <p:spPr bwMode="auto">
            <a:xfrm>
              <a:off x="5941368" y="5625420"/>
              <a:ext cx="1498808" cy="276999"/>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CILINDRO METALICO</a:t>
              </a:r>
              <a:endParaRPr lang="es-ES_tradnl" sz="900">
                <a:ea typeface="+mn-ea"/>
                <a:cs typeface="Courier New" pitchFamily="49" charset="0"/>
              </a:endParaRPr>
            </a:p>
          </p:txBody>
        </p:sp>
        <p:sp>
          <p:nvSpPr>
            <p:cNvPr id="321" name="Text Box 17">
              <a:extLst>
                <a:ext uri="{FF2B5EF4-FFF2-40B4-BE49-F238E27FC236}">
                  <a16:creationId xmlns:a16="http://schemas.microsoft.com/office/drawing/2014/main" id="{13FE5ACC-F39A-41D3-889C-54F22E3427C4}"/>
                </a:ext>
              </a:extLst>
            </p:cNvPr>
            <p:cNvSpPr txBox="1">
              <a:spLocks noChangeArrowheads="1"/>
            </p:cNvSpPr>
            <p:nvPr/>
          </p:nvSpPr>
          <p:spPr bwMode="auto">
            <a:xfrm>
              <a:off x="5941368" y="6273120"/>
              <a:ext cx="510204" cy="276999"/>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BASE</a:t>
              </a:r>
              <a:endParaRPr lang="es-ES_tradnl" sz="900">
                <a:ea typeface="+mn-ea"/>
                <a:cs typeface="Courier New" pitchFamily="49" charset="0"/>
              </a:endParaRPr>
            </a:p>
          </p:txBody>
        </p:sp>
        <p:sp>
          <p:nvSpPr>
            <p:cNvPr id="322" name="Text Box 18">
              <a:extLst>
                <a:ext uri="{FF2B5EF4-FFF2-40B4-BE49-F238E27FC236}">
                  <a16:creationId xmlns:a16="http://schemas.microsoft.com/office/drawing/2014/main" id="{8FA2EF33-D0A1-4605-96CE-CE7761993F1D}"/>
                </a:ext>
              </a:extLst>
            </p:cNvPr>
            <p:cNvSpPr txBox="1">
              <a:spLocks noChangeArrowheads="1"/>
            </p:cNvSpPr>
            <p:nvPr/>
          </p:nvSpPr>
          <p:spPr bwMode="auto">
            <a:xfrm>
              <a:off x="889943" y="4444320"/>
              <a:ext cx="1679947" cy="461665"/>
            </a:xfrm>
            <a:prstGeom prst="rect">
              <a:avLst/>
            </a:prstGeom>
            <a:noFill/>
            <a:ln w="12700" cap="sq">
              <a:noFill/>
              <a:miter lim="800000"/>
              <a:headEnd type="none" w="sm" len="sm"/>
              <a:tailEnd type="none" w="sm" len="sm"/>
            </a:ln>
          </p:spPr>
          <p:txBody>
            <a:bodyPr wrap="none">
              <a:spAutoFit/>
            </a:bodyPr>
            <a:lstStyle/>
            <a:p>
              <a:pPr>
                <a:defRPr/>
              </a:pPr>
              <a:r>
                <a:rPr lang="es-ES_tradnl" sz="1200" b="1">
                  <a:ea typeface="+mn-ea"/>
                  <a:cs typeface="Courier New" pitchFamily="49" charset="0"/>
                </a:rPr>
                <a:t>ETIQUETA DE CONTROL</a:t>
              </a:r>
            </a:p>
            <a:p>
              <a:pPr>
                <a:defRPr/>
              </a:pPr>
              <a:r>
                <a:rPr lang="es-ES_tradnl" sz="1200" b="1">
                  <a:ea typeface="+mn-ea"/>
                  <a:cs typeface="Courier New" pitchFamily="49" charset="0"/>
                </a:rPr>
                <a:t>DE RECARGA</a:t>
              </a:r>
              <a:endParaRPr lang="es-ES_tradnl" sz="900">
                <a:ea typeface="+mn-ea"/>
                <a:cs typeface="Courier New" pitchFamily="49" charset="0"/>
              </a:endParaRPr>
            </a:p>
          </p:txBody>
        </p:sp>
        <p:sp>
          <p:nvSpPr>
            <p:cNvPr id="323" name="Line 19">
              <a:extLst>
                <a:ext uri="{FF2B5EF4-FFF2-40B4-BE49-F238E27FC236}">
                  <a16:creationId xmlns:a16="http://schemas.microsoft.com/office/drawing/2014/main" id="{352DC9D1-2566-448F-9F90-27A18BAB7403}"/>
                </a:ext>
              </a:extLst>
            </p:cNvPr>
            <p:cNvSpPr>
              <a:spLocks noChangeShapeType="1"/>
            </p:cNvSpPr>
            <p:nvPr/>
          </p:nvSpPr>
          <p:spPr bwMode="auto">
            <a:xfrm>
              <a:off x="2436168" y="2529795"/>
              <a:ext cx="1676400" cy="7620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24" name="Line 20">
              <a:extLst>
                <a:ext uri="{FF2B5EF4-FFF2-40B4-BE49-F238E27FC236}">
                  <a16:creationId xmlns:a16="http://schemas.microsoft.com/office/drawing/2014/main" id="{872A045A-CDC5-4D62-9F35-51DBA83241B5}"/>
                </a:ext>
              </a:extLst>
            </p:cNvPr>
            <p:cNvSpPr>
              <a:spLocks noChangeShapeType="1"/>
            </p:cNvSpPr>
            <p:nvPr/>
          </p:nvSpPr>
          <p:spPr bwMode="auto">
            <a:xfrm>
              <a:off x="2664768" y="2817132"/>
              <a:ext cx="1219200" cy="0"/>
            </a:xfrm>
            <a:prstGeom prst="line">
              <a:avLst/>
            </a:prstGeom>
            <a:noFill/>
            <a:ln w="12700">
              <a:solidFill>
                <a:srgbClr val="FF0000"/>
              </a:solidFill>
              <a:round/>
              <a:headEnd type="none" w="sm" len="sm"/>
              <a:tailEnd type="none" w="sm" len="sm"/>
            </a:ln>
          </p:spPr>
          <p:txBody>
            <a:bodyPr wrap="none" anchor="ctr"/>
            <a:lstStyle/>
            <a:p>
              <a:pPr>
                <a:defRPr/>
              </a:pPr>
              <a:endParaRPr lang="es-CO">
                <a:ea typeface="+mn-ea"/>
              </a:endParaRPr>
            </a:p>
          </p:txBody>
        </p:sp>
        <p:sp>
          <p:nvSpPr>
            <p:cNvPr id="325" name="Line 21">
              <a:extLst>
                <a:ext uri="{FF2B5EF4-FFF2-40B4-BE49-F238E27FC236}">
                  <a16:creationId xmlns:a16="http://schemas.microsoft.com/office/drawing/2014/main" id="{229FE8AE-DBDC-49F6-BAFE-DCAC3CAD8AB5}"/>
                </a:ext>
              </a:extLst>
            </p:cNvPr>
            <p:cNvSpPr>
              <a:spLocks noChangeShapeType="1"/>
            </p:cNvSpPr>
            <p:nvPr/>
          </p:nvSpPr>
          <p:spPr bwMode="auto">
            <a:xfrm flipV="1">
              <a:off x="2969568" y="2961595"/>
              <a:ext cx="990600" cy="30480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26" name="Line 22">
              <a:extLst>
                <a:ext uri="{FF2B5EF4-FFF2-40B4-BE49-F238E27FC236}">
                  <a16:creationId xmlns:a16="http://schemas.microsoft.com/office/drawing/2014/main" id="{57788BEC-0C25-4C32-B79C-95A200729662}"/>
                </a:ext>
              </a:extLst>
            </p:cNvPr>
            <p:cNvSpPr>
              <a:spLocks noChangeShapeType="1"/>
            </p:cNvSpPr>
            <p:nvPr/>
          </p:nvSpPr>
          <p:spPr bwMode="auto">
            <a:xfrm>
              <a:off x="2817168" y="4617357"/>
              <a:ext cx="1066800" cy="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27" name="Line 23">
              <a:extLst>
                <a:ext uri="{FF2B5EF4-FFF2-40B4-BE49-F238E27FC236}">
                  <a16:creationId xmlns:a16="http://schemas.microsoft.com/office/drawing/2014/main" id="{65270144-C3FF-4F19-B279-62537E9AEEA2}"/>
                </a:ext>
              </a:extLst>
            </p:cNvPr>
            <p:cNvSpPr>
              <a:spLocks noChangeShapeType="1"/>
            </p:cNvSpPr>
            <p:nvPr/>
          </p:nvSpPr>
          <p:spPr bwMode="auto">
            <a:xfrm flipH="1">
              <a:off x="4798368" y="2385332"/>
              <a:ext cx="1295400" cy="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28" name="Line 24">
              <a:extLst>
                <a:ext uri="{FF2B5EF4-FFF2-40B4-BE49-F238E27FC236}">
                  <a16:creationId xmlns:a16="http://schemas.microsoft.com/office/drawing/2014/main" id="{6B7DEF7A-A082-46D0-B5F5-45F96FE754E1}"/>
                </a:ext>
              </a:extLst>
            </p:cNvPr>
            <p:cNvSpPr>
              <a:spLocks noChangeShapeType="1"/>
            </p:cNvSpPr>
            <p:nvPr/>
          </p:nvSpPr>
          <p:spPr bwMode="auto">
            <a:xfrm flipH="1">
              <a:off x="4798368" y="2745695"/>
              <a:ext cx="1295400" cy="15240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29" name="Line 25">
              <a:extLst>
                <a:ext uri="{FF2B5EF4-FFF2-40B4-BE49-F238E27FC236}">
                  <a16:creationId xmlns:a16="http://schemas.microsoft.com/office/drawing/2014/main" id="{EE902465-E586-4A5B-A717-CC331FEA937F}"/>
                </a:ext>
              </a:extLst>
            </p:cNvPr>
            <p:cNvSpPr>
              <a:spLocks noChangeShapeType="1"/>
            </p:cNvSpPr>
            <p:nvPr/>
          </p:nvSpPr>
          <p:spPr bwMode="auto">
            <a:xfrm flipH="1" flipV="1">
              <a:off x="4569768" y="3033032"/>
              <a:ext cx="1524000" cy="30480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30" name="Line 26">
              <a:extLst>
                <a:ext uri="{FF2B5EF4-FFF2-40B4-BE49-F238E27FC236}">
                  <a16:creationId xmlns:a16="http://schemas.microsoft.com/office/drawing/2014/main" id="{35B486B6-D2CB-4A45-8F93-1949BCDE3C9E}"/>
                </a:ext>
              </a:extLst>
            </p:cNvPr>
            <p:cNvSpPr>
              <a:spLocks noChangeShapeType="1"/>
            </p:cNvSpPr>
            <p:nvPr/>
          </p:nvSpPr>
          <p:spPr bwMode="auto">
            <a:xfrm flipH="1" flipV="1">
              <a:off x="4493568" y="3177495"/>
              <a:ext cx="1600200" cy="68580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31" name="Line 27">
              <a:extLst>
                <a:ext uri="{FF2B5EF4-FFF2-40B4-BE49-F238E27FC236}">
                  <a16:creationId xmlns:a16="http://schemas.microsoft.com/office/drawing/2014/main" id="{6174DC50-7BF6-4BB3-83F6-09B61A462F17}"/>
                </a:ext>
              </a:extLst>
            </p:cNvPr>
            <p:cNvSpPr>
              <a:spLocks noChangeShapeType="1"/>
            </p:cNvSpPr>
            <p:nvPr/>
          </p:nvSpPr>
          <p:spPr bwMode="auto">
            <a:xfrm flipH="1">
              <a:off x="4798368" y="4545920"/>
              <a:ext cx="1295400" cy="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32" name="Line 28">
              <a:extLst>
                <a:ext uri="{FF2B5EF4-FFF2-40B4-BE49-F238E27FC236}">
                  <a16:creationId xmlns:a16="http://schemas.microsoft.com/office/drawing/2014/main" id="{E5578537-A71F-4EAD-BBAA-C6F9927EA87B}"/>
                </a:ext>
              </a:extLst>
            </p:cNvPr>
            <p:cNvSpPr>
              <a:spLocks noChangeShapeType="1"/>
            </p:cNvSpPr>
            <p:nvPr/>
          </p:nvSpPr>
          <p:spPr bwMode="auto">
            <a:xfrm flipH="1">
              <a:off x="4341168" y="5265057"/>
              <a:ext cx="1676400" cy="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33" name="Line 29">
              <a:extLst>
                <a:ext uri="{FF2B5EF4-FFF2-40B4-BE49-F238E27FC236}">
                  <a16:creationId xmlns:a16="http://schemas.microsoft.com/office/drawing/2014/main" id="{B61A187A-1FE5-4398-BEDB-BD2361126525}"/>
                </a:ext>
              </a:extLst>
            </p:cNvPr>
            <p:cNvSpPr>
              <a:spLocks noChangeShapeType="1"/>
            </p:cNvSpPr>
            <p:nvPr/>
          </p:nvSpPr>
          <p:spPr bwMode="auto">
            <a:xfrm flipH="1">
              <a:off x="4798368" y="5769882"/>
              <a:ext cx="1219200" cy="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34" name="Line 30">
              <a:extLst>
                <a:ext uri="{FF2B5EF4-FFF2-40B4-BE49-F238E27FC236}">
                  <a16:creationId xmlns:a16="http://schemas.microsoft.com/office/drawing/2014/main" id="{34386A2E-979E-4CE1-96D2-6400306217F3}"/>
                </a:ext>
              </a:extLst>
            </p:cNvPr>
            <p:cNvSpPr>
              <a:spLocks noChangeShapeType="1"/>
            </p:cNvSpPr>
            <p:nvPr/>
          </p:nvSpPr>
          <p:spPr bwMode="auto">
            <a:xfrm flipH="1" flipV="1">
              <a:off x="4722168" y="6346145"/>
              <a:ext cx="1295400" cy="7620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sp>
          <p:nvSpPr>
            <p:cNvPr id="335" name="Line 31">
              <a:extLst>
                <a:ext uri="{FF2B5EF4-FFF2-40B4-BE49-F238E27FC236}">
                  <a16:creationId xmlns:a16="http://schemas.microsoft.com/office/drawing/2014/main" id="{4D167277-0AF1-4039-BFB0-0684AECFD982}"/>
                </a:ext>
              </a:extLst>
            </p:cNvPr>
            <p:cNvSpPr>
              <a:spLocks noChangeShapeType="1"/>
            </p:cNvSpPr>
            <p:nvPr/>
          </p:nvSpPr>
          <p:spPr bwMode="auto">
            <a:xfrm>
              <a:off x="1978968" y="2169432"/>
              <a:ext cx="1752600" cy="0"/>
            </a:xfrm>
            <a:prstGeom prst="line">
              <a:avLst/>
            </a:prstGeom>
            <a:noFill/>
            <a:ln w="19050" cap="sq">
              <a:solidFill>
                <a:srgbClr val="FF0000"/>
              </a:solidFill>
              <a:round/>
              <a:headEnd type="none" w="sm" len="sm"/>
              <a:tailEnd type="none" w="sm" len="sm"/>
            </a:ln>
          </p:spPr>
          <p:txBody>
            <a:bodyPr wrap="none" anchor="ctr"/>
            <a:lstStyle/>
            <a:p>
              <a:pPr>
                <a:defRPr/>
              </a:pPr>
              <a:endParaRPr lang="es-CO">
                <a:ea typeface="+mn-ea"/>
              </a:endParaRPr>
            </a:p>
          </p:txBody>
        </p:sp>
        <p:sp>
          <p:nvSpPr>
            <p:cNvPr id="336" name="Line 32">
              <a:extLst>
                <a:ext uri="{FF2B5EF4-FFF2-40B4-BE49-F238E27FC236}">
                  <a16:creationId xmlns:a16="http://schemas.microsoft.com/office/drawing/2014/main" id="{85EE3391-B8F0-46D9-9E62-F5496AB3AD14}"/>
                </a:ext>
              </a:extLst>
            </p:cNvPr>
            <p:cNvSpPr>
              <a:spLocks noChangeShapeType="1"/>
            </p:cNvSpPr>
            <p:nvPr/>
          </p:nvSpPr>
          <p:spPr bwMode="auto">
            <a:xfrm>
              <a:off x="3731568" y="2169432"/>
              <a:ext cx="533400" cy="381000"/>
            </a:xfrm>
            <a:prstGeom prst="line">
              <a:avLst/>
            </a:prstGeom>
            <a:noFill/>
            <a:ln w="19050" cap="sq">
              <a:solidFill>
                <a:srgbClr val="FF0000"/>
              </a:solidFill>
              <a:round/>
              <a:headEnd type="none" w="sm" len="sm"/>
              <a:tailEnd type="triangle" w="sm" len="sm"/>
            </a:ln>
          </p:spPr>
          <p:txBody>
            <a:bodyPr wrap="none" anchor="ctr"/>
            <a:lstStyle/>
            <a:p>
              <a:pPr>
                <a:defRPr/>
              </a:pPr>
              <a:endParaRPr lang="es-CO">
                <a:ea typeface="+mn-ea"/>
              </a:endParaRPr>
            </a:p>
          </p:txBody>
        </p:sp>
      </p:grpSp>
    </p:spTree>
    <p:extLst>
      <p:ext uri="{BB962C8B-B14F-4D97-AF65-F5344CB8AC3E}">
        <p14:creationId xmlns:p14="http://schemas.microsoft.com/office/powerpoint/2010/main" val="399287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05040" y="309264"/>
            <a:ext cx="9981920" cy="1169551"/>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EXTINTORES</a:t>
            </a:r>
          </a:p>
          <a:p>
            <a:r>
              <a:rPr lang="es-ES_tradnl" sz="3500" b="1" dirty="0">
                <a:solidFill>
                  <a:srgbClr val="FF0000"/>
                </a:solidFill>
                <a:latin typeface="Abadi MT Condensed Extra Bold" panose="020B0306030101010103" pitchFamily="34" charset="77"/>
              </a:rPr>
              <a:t>EXTINTOR DE AGUA</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grpSp>
        <p:nvGrpSpPr>
          <p:cNvPr id="2" name="Grupo 1">
            <a:extLst>
              <a:ext uri="{FF2B5EF4-FFF2-40B4-BE49-F238E27FC236}">
                <a16:creationId xmlns:a16="http://schemas.microsoft.com/office/drawing/2014/main" id="{24BAC71C-9E29-464D-8DBE-F79C0D337939}"/>
              </a:ext>
            </a:extLst>
          </p:cNvPr>
          <p:cNvGrpSpPr/>
          <p:nvPr/>
        </p:nvGrpSpPr>
        <p:grpSpPr>
          <a:xfrm>
            <a:off x="1823008" y="1835823"/>
            <a:ext cx="7524958" cy="4503720"/>
            <a:chOff x="1823008" y="1835823"/>
            <a:chExt cx="7524958" cy="4503720"/>
          </a:xfrm>
        </p:grpSpPr>
        <p:grpSp>
          <p:nvGrpSpPr>
            <p:cNvPr id="95" name="Group 2">
              <a:extLst>
                <a:ext uri="{FF2B5EF4-FFF2-40B4-BE49-F238E27FC236}">
                  <a16:creationId xmlns:a16="http://schemas.microsoft.com/office/drawing/2014/main" id="{3B5C8E71-FFC0-44F9-8FB2-2F6556C56554}"/>
                </a:ext>
              </a:extLst>
            </p:cNvPr>
            <p:cNvGrpSpPr>
              <a:grpSpLocks/>
            </p:cNvGrpSpPr>
            <p:nvPr/>
          </p:nvGrpSpPr>
          <p:grpSpPr bwMode="auto">
            <a:xfrm>
              <a:off x="5612370" y="2472393"/>
              <a:ext cx="2024063" cy="3867150"/>
              <a:chOff x="2814" y="1615"/>
              <a:chExt cx="1275" cy="2436"/>
            </a:xfrm>
            <a:scene3d>
              <a:camera prst="orthographicFront">
                <a:rot lat="0" lon="0" rev="0"/>
              </a:camera>
              <a:lightRig rig="glow" dir="t">
                <a:rot lat="0" lon="0" rev="14100000"/>
              </a:lightRig>
            </a:scene3d>
          </p:grpSpPr>
          <p:sp>
            <p:nvSpPr>
              <p:cNvPr id="96" name="Rectangle 3">
                <a:extLst>
                  <a:ext uri="{FF2B5EF4-FFF2-40B4-BE49-F238E27FC236}">
                    <a16:creationId xmlns:a16="http://schemas.microsoft.com/office/drawing/2014/main" id="{8A12CFA0-5DAC-4FD5-85C2-AA42722442C3}"/>
                  </a:ext>
                </a:extLst>
              </p:cNvPr>
              <p:cNvSpPr>
                <a:spLocks noChangeArrowheads="1"/>
              </p:cNvSpPr>
              <p:nvPr/>
            </p:nvSpPr>
            <p:spPr bwMode="auto">
              <a:xfrm>
                <a:off x="3033" y="1847"/>
                <a:ext cx="242" cy="109"/>
              </a:xfrm>
              <a:prstGeom prst="rect">
                <a:avLst/>
              </a:prstGeom>
              <a:solidFill>
                <a:schemeClr val="tx2"/>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97" name="Oval 4">
                <a:extLst>
                  <a:ext uri="{FF2B5EF4-FFF2-40B4-BE49-F238E27FC236}">
                    <a16:creationId xmlns:a16="http://schemas.microsoft.com/office/drawing/2014/main" id="{4E278F4D-1B48-4553-B7DF-E9D18F183614}"/>
                  </a:ext>
                </a:extLst>
              </p:cNvPr>
              <p:cNvSpPr>
                <a:spLocks noChangeArrowheads="1"/>
              </p:cNvSpPr>
              <p:nvPr/>
            </p:nvSpPr>
            <p:spPr bwMode="auto">
              <a:xfrm>
                <a:off x="2925" y="2101"/>
                <a:ext cx="799" cy="504"/>
              </a:xfrm>
              <a:prstGeom prst="ellipse">
                <a:avLst/>
              </a:prstGeom>
              <a:solidFill>
                <a:schemeClr val="folHlink"/>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98" name="Rectangle 5">
                <a:extLst>
                  <a:ext uri="{FF2B5EF4-FFF2-40B4-BE49-F238E27FC236}">
                    <a16:creationId xmlns:a16="http://schemas.microsoft.com/office/drawing/2014/main" id="{BF752197-8FDE-4CC1-9CD9-43EC260EBF15}"/>
                  </a:ext>
                </a:extLst>
              </p:cNvPr>
              <p:cNvSpPr>
                <a:spLocks noChangeArrowheads="1"/>
              </p:cNvSpPr>
              <p:nvPr/>
            </p:nvSpPr>
            <p:spPr bwMode="auto">
              <a:xfrm>
                <a:off x="2929" y="2385"/>
                <a:ext cx="791" cy="1450"/>
              </a:xfrm>
              <a:prstGeom prst="rect">
                <a:avLst/>
              </a:prstGeom>
              <a:solidFill>
                <a:schemeClr val="folHlink"/>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99" name="Rectangle 6">
                <a:extLst>
                  <a:ext uri="{FF2B5EF4-FFF2-40B4-BE49-F238E27FC236}">
                    <a16:creationId xmlns:a16="http://schemas.microsoft.com/office/drawing/2014/main" id="{C8E5539D-B62B-4A0A-9DCC-21146555EC36}"/>
                  </a:ext>
                </a:extLst>
              </p:cNvPr>
              <p:cNvSpPr>
                <a:spLocks noChangeArrowheads="1"/>
              </p:cNvSpPr>
              <p:nvPr/>
            </p:nvSpPr>
            <p:spPr bwMode="auto">
              <a:xfrm>
                <a:off x="2929" y="3839"/>
                <a:ext cx="791" cy="212"/>
              </a:xfrm>
              <a:prstGeom prst="rect">
                <a:avLst/>
              </a:prstGeom>
              <a:solidFill>
                <a:schemeClr val="folHlink"/>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00" name="Freeform 7">
                <a:extLst>
                  <a:ext uri="{FF2B5EF4-FFF2-40B4-BE49-F238E27FC236}">
                    <a16:creationId xmlns:a16="http://schemas.microsoft.com/office/drawing/2014/main" id="{C32B4167-BD1B-4376-B680-E656C2D7B7A6}"/>
                  </a:ext>
                </a:extLst>
              </p:cNvPr>
              <p:cNvSpPr>
                <a:spLocks/>
              </p:cNvSpPr>
              <p:nvPr/>
            </p:nvSpPr>
            <p:spPr bwMode="auto">
              <a:xfrm>
                <a:off x="3138" y="1615"/>
                <a:ext cx="951" cy="329"/>
              </a:xfrm>
              <a:custGeom>
                <a:avLst/>
                <a:gdLst/>
                <a:ahLst/>
                <a:cxnLst>
                  <a:cxn ang="0">
                    <a:pos x="122" y="221"/>
                  </a:cxn>
                  <a:cxn ang="0">
                    <a:pos x="217" y="250"/>
                  </a:cxn>
                  <a:cxn ang="0">
                    <a:pos x="274" y="328"/>
                  </a:cxn>
                  <a:cxn ang="0">
                    <a:pos x="950" y="169"/>
                  </a:cxn>
                  <a:cxn ang="0">
                    <a:pos x="209" y="169"/>
                  </a:cxn>
                  <a:cxn ang="0">
                    <a:pos x="209" y="79"/>
                  </a:cxn>
                  <a:cxn ang="0">
                    <a:pos x="675" y="79"/>
                  </a:cxn>
                  <a:cxn ang="0">
                    <a:pos x="614" y="0"/>
                  </a:cxn>
                  <a:cxn ang="0">
                    <a:pos x="50" y="0"/>
                  </a:cxn>
                  <a:cxn ang="0">
                    <a:pos x="38" y="0"/>
                  </a:cxn>
                  <a:cxn ang="0">
                    <a:pos x="28" y="4"/>
                  </a:cxn>
                  <a:cxn ang="0">
                    <a:pos x="20" y="8"/>
                  </a:cxn>
                  <a:cxn ang="0">
                    <a:pos x="14" y="16"/>
                  </a:cxn>
                  <a:cxn ang="0">
                    <a:pos x="8" y="27"/>
                  </a:cxn>
                  <a:cxn ang="0">
                    <a:pos x="2" y="37"/>
                  </a:cxn>
                  <a:cxn ang="0">
                    <a:pos x="0" y="48"/>
                  </a:cxn>
                  <a:cxn ang="0">
                    <a:pos x="2" y="58"/>
                  </a:cxn>
                  <a:cxn ang="0">
                    <a:pos x="6" y="68"/>
                  </a:cxn>
                  <a:cxn ang="0">
                    <a:pos x="12" y="77"/>
                  </a:cxn>
                  <a:cxn ang="0">
                    <a:pos x="122" y="221"/>
                  </a:cxn>
                </a:cxnLst>
                <a:rect l="0" t="0" r="r" b="b"/>
                <a:pathLst>
                  <a:path w="951" h="329">
                    <a:moveTo>
                      <a:pt x="122" y="221"/>
                    </a:moveTo>
                    <a:lnTo>
                      <a:pt x="217" y="250"/>
                    </a:lnTo>
                    <a:lnTo>
                      <a:pt x="274" y="328"/>
                    </a:lnTo>
                    <a:lnTo>
                      <a:pt x="950" y="169"/>
                    </a:lnTo>
                    <a:lnTo>
                      <a:pt x="209" y="169"/>
                    </a:lnTo>
                    <a:lnTo>
                      <a:pt x="209" y="79"/>
                    </a:lnTo>
                    <a:lnTo>
                      <a:pt x="675" y="79"/>
                    </a:lnTo>
                    <a:lnTo>
                      <a:pt x="614" y="0"/>
                    </a:lnTo>
                    <a:lnTo>
                      <a:pt x="50" y="0"/>
                    </a:lnTo>
                    <a:lnTo>
                      <a:pt x="38" y="0"/>
                    </a:lnTo>
                    <a:lnTo>
                      <a:pt x="28" y="4"/>
                    </a:lnTo>
                    <a:lnTo>
                      <a:pt x="20" y="8"/>
                    </a:lnTo>
                    <a:lnTo>
                      <a:pt x="14" y="16"/>
                    </a:lnTo>
                    <a:lnTo>
                      <a:pt x="8" y="27"/>
                    </a:lnTo>
                    <a:lnTo>
                      <a:pt x="2" y="37"/>
                    </a:lnTo>
                    <a:lnTo>
                      <a:pt x="0" y="48"/>
                    </a:lnTo>
                    <a:lnTo>
                      <a:pt x="2" y="58"/>
                    </a:lnTo>
                    <a:lnTo>
                      <a:pt x="6" y="68"/>
                    </a:lnTo>
                    <a:lnTo>
                      <a:pt x="12" y="77"/>
                    </a:lnTo>
                    <a:lnTo>
                      <a:pt x="122" y="221"/>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01" name="Line 8">
                <a:extLst>
                  <a:ext uri="{FF2B5EF4-FFF2-40B4-BE49-F238E27FC236}">
                    <a16:creationId xmlns:a16="http://schemas.microsoft.com/office/drawing/2014/main" id="{0D0936B0-B1B1-46E8-96E3-7F32DF79483D}"/>
                  </a:ext>
                </a:extLst>
              </p:cNvPr>
              <p:cNvSpPr>
                <a:spLocks noChangeShapeType="1"/>
              </p:cNvSpPr>
              <p:nvPr/>
            </p:nvSpPr>
            <p:spPr bwMode="auto">
              <a:xfrm>
                <a:off x="3082" y="1843"/>
                <a:ext cx="0" cy="116"/>
              </a:xfrm>
              <a:prstGeom prst="line">
                <a:avLst/>
              </a:prstGeom>
              <a:noFill/>
              <a:ln w="254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02" name="Rectangle 9" descr="Zigzag">
                <a:extLst>
                  <a:ext uri="{FF2B5EF4-FFF2-40B4-BE49-F238E27FC236}">
                    <a16:creationId xmlns:a16="http://schemas.microsoft.com/office/drawing/2014/main" id="{DCB0C43B-E9A0-4BFF-A4A5-C31256E59BF0}"/>
                  </a:ext>
                </a:extLst>
              </p:cNvPr>
              <p:cNvSpPr>
                <a:spLocks noChangeArrowheads="1"/>
              </p:cNvSpPr>
              <p:nvPr/>
            </p:nvSpPr>
            <p:spPr bwMode="auto">
              <a:xfrm>
                <a:off x="2975" y="2605"/>
                <a:ext cx="699" cy="1203"/>
              </a:xfrm>
              <a:prstGeom prst="rect">
                <a:avLst/>
              </a:prstGeom>
              <a:pattFill prst="zigZag">
                <a:fgClr>
                  <a:schemeClr val="accent1"/>
                </a:fgClr>
                <a:bgClr>
                  <a:schemeClr val="bg1"/>
                </a:bgClr>
              </a:pattFill>
              <a:ln w="9525">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03" name="Rectangle 10">
                <a:extLst>
                  <a:ext uri="{FF2B5EF4-FFF2-40B4-BE49-F238E27FC236}">
                    <a16:creationId xmlns:a16="http://schemas.microsoft.com/office/drawing/2014/main" id="{53544E11-5976-4C69-8995-094D07DB32F7}"/>
                  </a:ext>
                </a:extLst>
              </p:cNvPr>
              <p:cNvSpPr>
                <a:spLocks noChangeArrowheads="1"/>
              </p:cNvSpPr>
              <p:nvPr/>
            </p:nvSpPr>
            <p:spPr bwMode="auto">
              <a:xfrm>
                <a:off x="2991" y="2317"/>
                <a:ext cx="672" cy="71"/>
              </a:xfrm>
              <a:prstGeom prst="rect">
                <a:avLst/>
              </a:prstGeom>
              <a:solidFill>
                <a:schemeClr val="folHlink"/>
              </a:solidFill>
              <a:ln w="9525">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04" name="Rectangle 11" descr="Zigzag">
                <a:extLst>
                  <a:ext uri="{FF2B5EF4-FFF2-40B4-BE49-F238E27FC236}">
                    <a16:creationId xmlns:a16="http://schemas.microsoft.com/office/drawing/2014/main" id="{CB318879-AB0F-4D0E-8B08-7D888AF5E5B6}"/>
                  </a:ext>
                </a:extLst>
              </p:cNvPr>
              <p:cNvSpPr>
                <a:spLocks noChangeArrowheads="1"/>
              </p:cNvSpPr>
              <p:nvPr/>
            </p:nvSpPr>
            <p:spPr bwMode="auto">
              <a:xfrm>
                <a:off x="3193" y="2100"/>
                <a:ext cx="269" cy="576"/>
              </a:xfrm>
              <a:prstGeom prst="rect">
                <a:avLst/>
              </a:prstGeom>
              <a:pattFill prst="zigZag">
                <a:fgClr>
                  <a:schemeClr val="accent1"/>
                </a:fgClr>
                <a:bgClr>
                  <a:schemeClr val="bg1"/>
                </a:bgClr>
              </a:pattFill>
              <a:ln w="9525">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05" name="Line 12">
                <a:extLst>
                  <a:ext uri="{FF2B5EF4-FFF2-40B4-BE49-F238E27FC236}">
                    <a16:creationId xmlns:a16="http://schemas.microsoft.com/office/drawing/2014/main" id="{0CBBEC6B-B145-40F5-9EF5-4E2754CA7F2D}"/>
                  </a:ext>
                </a:extLst>
              </p:cNvPr>
              <p:cNvSpPr>
                <a:spLocks noChangeShapeType="1"/>
              </p:cNvSpPr>
              <p:nvPr/>
            </p:nvSpPr>
            <p:spPr bwMode="auto">
              <a:xfrm>
                <a:off x="3462" y="2100"/>
                <a:ext cx="0" cy="576"/>
              </a:xfrm>
              <a:prstGeom prst="line">
                <a:avLst/>
              </a:prstGeom>
              <a:noFill/>
              <a:ln w="254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06" name="Line 13">
                <a:extLst>
                  <a:ext uri="{FF2B5EF4-FFF2-40B4-BE49-F238E27FC236}">
                    <a16:creationId xmlns:a16="http://schemas.microsoft.com/office/drawing/2014/main" id="{C272AE8D-A5A6-424F-8F59-21CD145914AD}"/>
                  </a:ext>
                </a:extLst>
              </p:cNvPr>
              <p:cNvSpPr>
                <a:spLocks noChangeShapeType="1"/>
              </p:cNvSpPr>
              <p:nvPr/>
            </p:nvSpPr>
            <p:spPr bwMode="auto">
              <a:xfrm>
                <a:off x="3193" y="2100"/>
                <a:ext cx="0" cy="576"/>
              </a:xfrm>
              <a:prstGeom prst="line">
                <a:avLst/>
              </a:prstGeom>
              <a:noFill/>
              <a:ln w="254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07" name="Freeform 14">
                <a:extLst>
                  <a:ext uri="{FF2B5EF4-FFF2-40B4-BE49-F238E27FC236}">
                    <a16:creationId xmlns:a16="http://schemas.microsoft.com/office/drawing/2014/main" id="{68D5C07C-57C4-4F30-B048-DA105F608767}"/>
                  </a:ext>
                </a:extLst>
              </p:cNvPr>
              <p:cNvSpPr>
                <a:spLocks/>
              </p:cNvSpPr>
              <p:nvPr/>
            </p:nvSpPr>
            <p:spPr bwMode="auto">
              <a:xfrm>
                <a:off x="2814" y="1842"/>
                <a:ext cx="216" cy="927"/>
              </a:xfrm>
              <a:custGeom>
                <a:avLst/>
                <a:gdLst/>
                <a:ahLst/>
                <a:cxnLst>
                  <a:cxn ang="0">
                    <a:pos x="215" y="117"/>
                  </a:cxn>
                  <a:cxn ang="0">
                    <a:pos x="166" y="117"/>
                  </a:cxn>
                  <a:cxn ang="0">
                    <a:pos x="153" y="117"/>
                  </a:cxn>
                  <a:cxn ang="0">
                    <a:pos x="141" y="122"/>
                  </a:cxn>
                  <a:cxn ang="0">
                    <a:pos x="129" y="129"/>
                  </a:cxn>
                  <a:cxn ang="0">
                    <a:pos x="118" y="141"/>
                  </a:cxn>
                  <a:cxn ang="0">
                    <a:pos x="106" y="151"/>
                  </a:cxn>
                  <a:cxn ang="0">
                    <a:pos x="97" y="166"/>
                  </a:cxn>
                  <a:cxn ang="0">
                    <a:pos x="88" y="185"/>
                  </a:cxn>
                  <a:cxn ang="0">
                    <a:pos x="79" y="205"/>
                  </a:cxn>
                  <a:cxn ang="0">
                    <a:pos x="72" y="227"/>
                  </a:cxn>
                  <a:cxn ang="0">
                    <a:pos x="65" y="249"/>
                  </a:cxn>
                  <a:cxn ang="0">
                    <a:pos x="58" y="273"/>
                  </a:cxn>
                  <a:cxn ang="0">
                    <a:pos x="55" y="300"/>
                  </a:cxn>
                  <a:cxn ang="0">
                    <a:pos x="52" y="327"/>
                  </a:cxn>
                  <a:cxn ang="0">
                    <a:pos x="51" y="354"/>
                  </a:cxn>
                  <a:cxn ang="0">
                    <a:pos x="50" y="368"/>
                  </a:cxn>
                  <a:cxn ang="0">
                    <a:pos x="50" y="926"/>
                  </a:cxn>
                  <a:cxn ang="0">
                    <a:pos x="0" y="926"/>
                  </a:cxn>
                  <a:cxn ang="0">
                    <a:pos x="0" y="371"/>
                  </a:cxn>
                  <a:cxn ang="0">
                    <a:pos x="0" y="356"/>
                  </a:cxn>
                  <a:cxn ang="0">
                    <a:pos x="1" y="324"/>
                  </a:cxn>
                  <a:cxn ang="0">
                    <a:pos x="4" y="290"/>
                  </a:cxn>
                  <a:cxn ang="0">
                    <a:pos x="8" y="261"/>
                  </a:cxn>
                  <a:cxn ang="0">
                    <a:pos x="14" y="229"/>
                  </a:cxn>
                  <a:cxn ang="0">
                    <a:pos x="20" y="197"/>
                  </a:cxn>
                  <a:cxn ang="0">
                    <a:pos x="28" y="171"/>
                  </a:cxn>
                  <a:cxn ang="0">
                    <a:pos x="37" y="144"/>
                  </a:cxn>
                  <a:cxn ang="0">
                    <a:pos x="48" y="119"/>
                  </a:cxn>
                  <a:cxn ang="0">
                    <a:pos x="57" y="97"/>
                  </a:cxn>
                  <a:cxn ang="0">
                    <a:pos x="69" y="75"/>
                  </a:cxn>
                  <a:cxn ang="0">
                    <a:pos x="81" y="58"/>
                  </a:cxn>
                  <a:cxn ang="0">
                    <a:pos x="94" y="41"/>
                  </a:cxn>
                  <a:cxn ang="0">
                    <a:pos x="108" y="26"/>
                  </a:cxn>
                  <a:cxn ang="0">
                    <a:pos x="123" y="17"/>
                  </a:cxn>
                  <a:cxn ang="0">
                    <a:pos x="136" y="9"/>
                  </a:cxn>
                  <a:cxn ang="0">
                    <a:pos x="151" y="4"/>
                  </a:cxn>
                  <a:cxn ang="0">
                    <a:pos x="166" y="2"/>
                  </a:cxn>
                  <a:cxn ang="0">
                    <a:pos x="215" y="0"/>
                  </a:cxn>
                  <a:cxn ang="0">
                    <a:pos x="215" y="117"/>
                  </a:cxn>
                </a:cxnLst>
                <a:rect l="0" t="0" r="r" b="b"/>
                <a:pathLst>
                  <a:path w="216" h="927">
                    <a:moveTo>
                      <a:pt x="215" y="117"/>
                    </a:moveTo>
                    <a:lnTo>
                      <a:pt x="166" y="117"/>
                    </a:lnTo>
                    <a:lnTo>
                      <a:pt x="153" y="117"/>
                    </a:lnTo>
                    <a:lnTo>
                      <a:pt x="141" y="122"/>
                    </a:lnTo>
                    <a:lnTo>
                      <a:pt x="129" y="129"/>
                    </a:lnTo>
                    <a:lnTo>
                      <a:pt x="118" y="141"/>
                    </a:lnTo>
                    <a:lnTo>
                      <a:pt x="106" y="151"/>
                    </a:lnTo>
                    <a:lnTo>
                      <a:pt x="97" y="166"/>
                    </a:lnTo>
                    <a:lnTo>
                      <a:pt x="88" y="185"/>
                    </a:lnTo>
                    <a:lnTo>
                      <a:pt x="79" y="205"/>
                    </a:lnTo>
                    <a:lnTo>
                      <a:pt x="72" y="227"/>
                    </a:lnTo>
                    <a:lnTo>
                      <a:pt x="65" y="249"/>
                    </a:lnTo>
                    <a:lnTo>
                      <a:pt x="58" y="273"/>
                    </a:lnTo>
                    <a:lnTo>
                      <a:pt x="55" y="300"/>
                    </a:lnTo>
                    <a:lnTo>
                      <a:pt x="52" y="327"/>
                    </a:lnTo>
                    <a:lnTo>
                      <a:pt x="51" y="354"/>
                    </a:lnTo>
                    <a:lnTo>
                      <a:pt x="50" y="368"/>
                    </a:lnTo>
                    <a:lnTo>
                      <a:pt x="50" y="926"/>
                    </a:lnTo>
                    <a:lnTo>
                      <a:pt x="0" y="926"/>
                    </a:lnTo>
                    <a:lnTo>
                      <a:pt x="0" y="371"/>
                    </a:lnTo>
                    <a:lnTo>
                      <a:pt x="0" y="356"/>
                    </a:lnTo>
                    <a:lnTo>
                      <a:pt x="1" y="324"/>
                    </a:lnTo>
                    <a:lnTo>
                      <a:pt x="4" y="290"/>
                    </a:lnTo>
                    <a:lnTo>
                      <a:pt x="8" y="261"/>
                    </a:lnTo>
                    <a:lnTo>
                      <a:pt x="14" y="229"/>
                    </a:lnTo>
                    <a:lnTo>
                      <a:pt x="20" y="197"/>
                    </a:lnTo>
                    <a:lnTo>
                      <a:pt x="28" y="171"/>
                    </a:lnTo>
                    <a:lnTo>
                      <a:pt x="37" y="144"/>
                    </a:lnTo>
                    <a:lnTo>
                      <a:pt x="48" y="119"/>
                    </a:lnTo>
                    <a:lnTo>
                      <a:pt x="57" y="97"/>
                    </a:lnTo>
                    <a:lnTo>
                      <a:pt x="69" y="75"/>
                    </a:lnTo>
                    <a:lnTo>
                      <a:pt x="81" y="58"/>
                    </a:lnTo>
                    <a:lnTo>
                      <a:pt x="94" y="41"/>
                    </a:lnTo>
                    <a:lnTo>
                      <a:pt x="108" y="26"/>
                    </a:lnTo>
                    <a:lnTo>
                      <a:pt x="123" y="17"/>
                    </a:lnTo>
                    <a:lnTo>
                      <a:pt x="136" y="9"/>
                    </a:lnTo>
                    <a:lnTo>
                      <a:pt x="151" y="4"/>
                    </a:lnTo>
                    <a:lnTo>
                      <a:pt x="166" y="2"/>
                    </a:lnTo>
                    <a:lnTo>
                      <a:pt x="215" y="0"/>
                    </a:lnTo>
                    <a:lnTo>
                      <a:pt x="215" y="117"/>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08" name="Rectangle 15">
                <a:extLst>
                  <a:ext uri="{FF2B5EF4-FFF2-40B4-BE49-F238E27FC236}">
                    <a16:creationId xmlns:a16="http://schemas.microsoft.com/office/drawing/2014/main" id="{5BFBE896-55C5-4FAC-B9AA-8B86AB1F2065}"/>
                  </a:ext>
                </a:extLst>
              </p:cNvPr>
              <p:cNvSpPr>
                <a:spLocks noChangeArrowheads="1"/>
              </p:cNvSpPr>
              <p:nvPr/>
            </p:nvSpPr>
            <p:spPr bwMode="auto">
              <a:xfrm>
                <a:off x="2818" y="2714"/>
                <a:ext cx="45" cy="1031"/>
              </a:xfrm>
              <a:prstGeom prst="rect">
                <a:avLst/>
              </a:prstGeom>
              <a:solidFill>
                <a:schemeClr val="tx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09" name="AutoShape 16">
                <a:extLst>
                  <a:ext uri="{FF2B5EF4-FFF2-40B4-BE49-F238E27FC236}">
                    <a16:creationId xmlns:a16="http://schemas.microsoft.com/office/drawing/2014/main" id="{093C0B07-B563-491D-809F-0D495D3A4BF2}"/>
                  </a:ext>
                </a:extLst>
              </p:cNvPr>
              <p:cNvSpPr>
                <a:spLocks noChangeArrowheads="1"/>
              </p:cNvSpPr>
              <p:nvPr/>
            </p:nvSpPr>
            <p:spPr bwMode="auto">
              <a:xfrm rot="-10800000" flipH="1" flipV="1">
                <a:off x="2818" y="3696"/>
                <a:ext cx="45" cy="16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2"/>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10" name="Oval 17" descr="Rombos transparentes">
                <a:extLst>
                  <a:ext uri="{FF2B5EF4-FFF2-40B4-BE49-F238E27FC236}">
                    <a16:creationId xmlns:a16="http://schemas.microsoft.com/office/drawing/2014/main" id="{A939C2B8-73BB-4807-AF49-761BDF30520A}"/>
                  </a:ext>
                </a:extLst>
              </p:cNvPr>
              <p:cNvSpPr>
                <a:spLocks noChangeArrowheads="1"/>
              </p:cNvSpPr>
              <p:nvPr/>
            </p:nvSpPr>
            <p:spPr bwMode="auto">
              <a:xfrm>
                <a:off x="3247" y="3648"/>
                <a:ext cx="155" cy="156"/>
              </a:xfrm>
              <a:prstGeom prst="ellipse">
                <a:avLst/>
              </a:prstGeom>
              <a:pattFill prst="openDmnd">
                <a:fgClr>
                  <a:schemeClr val="bg2"/>
                </a:fgClr>
                <a:bgClr>
                  <a:schemeClr val="bg1"/>
                </a:bgClr>
              </a:patt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11" name="Rectangle 18">
                <a:extLst>
                  <a:ext uri="{FF2B5EF4-FFF2-40B4-BE49-F238E27FC236}">
                    <a16:creationId xmlns:a16="http://schemas.microsoft.com/office/drawing/2014/main" id="{C4C42C6E-4EC2-4A14-8967-5836F2228DBE}"/>
                  </a:ext>
                </a:extLst>
              </p:cNvPr>
              <p:cNvSpPr>
                <a:spLocks noChangeArrowheads="1"/>
              </p:cNvSpPr>
              <p:nvPr/>
            </p:nvSpPr>
            <p:spPr bwMode="auto">
              <a:xfrm>
                <a:off x="3281" y="2085"/>
                <a:ext cx="89" cy="1580"/>
              </a:xfrm>
              <a:prstGeom prst="rect">
                <a:avLst/>
              </a:prstGeom>
              <a:solidFill>
                <a:srgbClr val="868686"/>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12" name="Rectangle 19">
                <a:extLst>
                  <a:ext uri="{FF2B5EF4-FFF2-40B4-BE49-F238E27FC236}">
                    <a16:creationId xmlns:a16="http://schemas.microsoft.com/office/drawing/2014/main" id="{8FA33789-36F9-4018-901E-0DF9CFEB8869}"/>
                  </a:ext>
                </a:extLst>
              </p:cNvPr>
              <p:cNvSpPr>
                <a:spLocks noChangeArrowheads="1"/>
              </p:cNvSpPr>
              <p:nvPr/>
            </p:nvSpPr>
            <p:spPr bwMode="auto">
              <a:xfrm>
                <a:off x="3211" y="1964"/>
                <a:ext cx="244" cy="140"/>
              </a:xfrm>
              <a:prstGeom prst="rect">
                <a:avLst/>
              </a:prstGeom>
              <a:solidFill>
                <a:srgbClr val="339933"/>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grpSp>
            <p:nvGrpSpPr>
              <p:cNvPr id="113" name="Group 20">
                <a:extLst>
                  <a:ext uri="{FF2B5EF4-FFF2-40B4-BE49-F238E27FC236}">
                    <a16:creationId xmlns:a16="http://schemas.microsoft.com/office/drawing/2014/main" id="{542070BE-E49D-4FA8-BA82-71960EBBD524}"/>
                  </a:ext>
                </a:extLst>
              </p:cNvPr>
              <p:cNvGrpSpPr>
                <a:grpSpLocks/>
              </p:cNvGrpSpPr>
              <p:nvPr/>
            </p:nvGrpSpPr>
            <p:grpSpPr bwMode="auto">
              <a:xfrm>
                <a:off x="3258" y="1791"/>
                <a:ext cx="186" cy="214"/>
                <a:chOff x="3080" y="1791"/>
                <a:chExt cx="186" cy="214"/>
              </a:xfrm>
            </p:grpSpPr>
            <p:sp>
              <p:nvSpPr>
                <p:cNvPr id="114" name="Oval 21">
                  <a:extLst>
                    <a:ext uri="{FF2B5EF4-FFF2-40B4-BE49-F238E27FC236}">
                      <a16:creationId xmlns:a16="http://schemas.microsoft.com/office/drawing/2014/main" id="{B64482C2-3273-4842-BE35-AE5A17EDFCD2}"/>
                    </a:ext>
                  </a:extLst>
                </p:cNvPr>
                <p:cNvSpPr>
                  <a:spLocks noChangeArrowheads="1"/>
                </p:cNvSpPr>
                <p:nvPr/>
              </p:nvSpPr>
              <p:spPr bwMode="auto">
                <a:xfrm>
                  <a:off x="3080" y="1791"/>
                  <a:ext cx="186" cy="214"/>
                </a:xfrm>
                <a:prstGeom prst="ellipse">
                  <a:avLst/>
                </a:prstGeom>
                <a:solidFill>
                  <a:srgbClr val="FFCC00"/>
                </a:solidFill>
                <a:ln w="38100" cmpd="dbl">
                  <a:noFill/>
                  <a:round/>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grpSp>
              <p:nvGrpSpPr>
                <p:cNvPr id="115" name="Group 22">
                  <a:extLst>
                    <a:ext uri="{FF2B5EF4-FFF2-40B4-BE49-F238E27FC236}">
                      <a16:creationId xmlns:a16="http://schemas.microsoft.com/office/drawing/2014/main" id="{8032A98A-2531-4C38-AAFD-69483C5DB702}"/>
                    </a:ext>
                  </a:extLst>
                </p:cNvPr>
                <p:cNvGrpSpPr>
                  <a:grpSpLocks/>
                </p:cNvGrpSpPr>
                <p:nvPr/>
              </p:nvGrpSpPr>
              <p:grpSpPr bwMode="auto">
                <a:xfrm>
                  <a:off x="3149" y="1828"/>
                  <a:ext cx="57" cy="149"/>
                  <a:chOff x="3149" y="1828"/>
                  <a:chExt cx="57" cy="149"/>
                </a:xfrm>
              </p:grpSpPr>
              <p:sp>
                <p:nvSpPr>
                  <p:cNvPr id="116" name="Freeform 23">
                    <a:extLst>
                      <a:ext uri="{FF2B5EF4-FFF2-40B4-BE49-F238E27FC236}">
                        <a16:creationId xmlns:a16="http://schemas.microsoft.com/office/drawing/2014/main" id="{F26AF386-8B08-456F-9DE1-D7F9BA6C70C4}"/>
                      </a:ext>
                    </a:extLst>
                  </p:cNvPr>
                  <p:cNvSpPr>
                    <a:spLocks/>
                  </p:cNvSpPr>
                  <p:nvPr/>
                </p:nvSpPr>
                <p:spPr bwMode="auto">
                  <a:xfrm>
                    <a:off x="3149" y="1828"/>
                    <a:ext cx="34" cy="147"/>
                  </a:xfrm>
                  <a:custGeom>
                    <a:avLst/>
                    <a:gdLst/>
                    <a:ahLst/>
                    <a:cxnLst>
                      <a:cxn ang="0">
                        <a:pos x="33" y="146"/>
                      </a:cxn>
                      <a:cxn ang="0">
                        <a:pos x="0" y="91"/>
                      </a:cxn>
                      <a:cxn ang="0">
                        <a:pos x="33" y="0"/>
                      </a:cxn>
                    </a:cxnLst>
                    <a:rect l="0" t="0" r="r" b="b"/>
                    <a:pathLst>
                      <a:path w="34" h="147">
                        <a:moveTo>
                          <a:pt x="33" y="146"/>
                        </a:moveTo>
                        <a:lnTo>
                          <a:pt x="0" y="91"/>
                        </a:lnTo>
                        <a:lnTo>
                          <a:pt x="33" y="0"/>
                        </a:lnTo>
                      </a:path>
                    </a:pathLst>
                  </a:custGeom>
                  <a:solidFill>
                    <a:srgbClr val="FFCC00"/>
                  </a:solidFill>
                  <a:ln w="127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17" name="Freeform 24">
                    <a:extLst>
                      <a:ext uri="{FF2B5EF4-FFF2-40B4-BE49-F238E27FC236}">
                        <a16:creationId xmlns:a16="http://schemas.microsoft.com/office/drawing/2014/main" id="{8EBE00FC-6401-42E9-90FA-37AD786AFAD7}"/>
                      </a:ext>
                    </a:extLst>
                  </p:cNvPr>
                  <p:cNvSpPr>
                    <a:spLocks/>
                  </p:cNvSpPr>
                  <p:nvPr/>
                </p:nvSpPr>
                <p:spPr bwMode="auto">
                  <a:xfrm>
                    <a:off x="3173" y="1829"/>
                    <a:ext cx="33" cy="148"/>
                  </a:xfrm>
                  <a:custGeom>
                    <a:avLst/>
                    <a:gdLst/>
                    <a:ahLst/>
                    <a:cxnLst>
                      <a:cxn ang="0">
                        <a:pos x="0" y="147"/>
                      </a:cxn>
                      <a:cxn ang="0">
                        <a:pos x="32" y="91"/>
                      </a:cxn>
                      <a:cxn ang="0">
                        <a:pos x="0" y="0"/>
                      </a:cxn>
                    </a:cxnLst>
                    <a:rect l="0" t="0" r="r" b="b"/>
                    <a:pathLst>
                      <a:path w="33" h="148">
                        <a:moveTo>
                          <a:pt x="0" y="147"/>
                        </a:moveTo>
                        <a:lnTo>
                          <a:pt x="32" y="91"/>
                        </a:lnTo>
                        <a:lnTo>
                          <a:pt x="0" y="0"/>
                        </a:lnTo>
                      </a:path>
                    </a:pathLst>
                  </a:custGeom>
                  <a:solidFill>
                    <a:srgbClr val="FFCC00"/>
                  </a:solidFill>
                  <a:ln w="127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grpSp>
          </p:grpSp>
        </p:grpSp>
        <p:sp>
          <p:nvSpPr>
            <p:cNvPr id="118" name="Rectangle 27">
              <a:extLst>
                <a:ext uri="{FF2B5EF4-FFF2-40B4-BE49-F238E27FC236}">
                  <a16:creationId xmlns:a16="http://schemas.microsoft.com/office/drawing/2014/main" id="{1716456E-525C-46C9-AA32-7C31075EF069}"/>
                </a:ext>
              </a:extLst>
            </p:cNvPr>
            <p:cNvSpPr>
              <a:spLocks noChangeArrowheads="1"/>
            </p:cNvSpPr>
            <p:nvPr/>
          </p:nvSpPr>
          <p:spPr bwMode="auto">
            <a:xfrm>
              <a:off x="7852363" y="1835823"/>
              <a:ext cx="1043043" cy="562334"/>
            </a:xfrm>
            <a:prstGeom prst="rect">
              <a:avLst/>
            </a:prstGeom>
            <a:noFill/>
            <a:ln w="9525">
              <a:noFill/>
              <a:miter lim="800000"/>
              <a:headEnd/>
              <a:tailEnd/>
            </a:ln>
          </p:spPr>
          <p:txBody>
            <a:bodyPr wrap="none" lIns="128588" tIns="65088" rIns="128588" bIns="65088">
              <a:spAutoFit/>
            </a:bodyPr>
            <a:lstStyle/>
            <a:p>
              <a:pPr defTabSz="1493838">
                <a:defRPr/>
              </a:pPr>
              <a:r>
                <a:rPr lang="es-ES_tradnl" sz="1400">
                  <a:ea typeface="+mn-ea"/>
                  <a:cs typeface="Courier New" pitchFamily="49" charset="0"/>
                </a:rPr>
                <a:t>Palanca de</a:t>
              </a:r>
            </a:p>
            <a:p>
              <a:pPr defTabSz="1493838">
                <a:defRPr/>
              </a:pPr>
              <a:r>
                <a:rPr lang="es-ES_tradnl" sz="1400">
                  <a:ea typeface="+mn-ea"/>
                  <a:cs typeface="Courier New" pitchFamily="49" charset="0"/>
                </a:rPr>
                <a:t>descarga</a:t>
              </a:r>
            </a:p>
          </p:txBody>
        </p:sp>
        <p:sp>
          <p:nvSpPr>
            <p:cNvPr id="119" name="Rectangle 28">
              <a:extLst>
                <a:ext uri="{FF2B5EF4-FFF2-40B4-BE49-F238E27FC236}">
                  <a16:creationId xmlns:a16="http://schemas.microsoft.com/office/drawing/2014/main" id="{2503EE02-9FD2-4BA6-A36F-C01922CF9F6D}"/>
                </a:ext>
              </a:extLst>
            </p:cNvPr>
            <p:cNvSpPr>
              <a:spLocks noChangeArrowheads="1"/>
            </p:cNvSpPr>
            <p:nvPr/>
          </p:nvSpPr>
          <p:spPr bwMode="auto">
            <a:xfrm>
              <a:off x="3713750" y="5680748"/>
              <a:ext cx="852799" cy="346891"/>
            </a:xfrm>
            <a:prstGeom prst="rect">
              <a:avLst/>
            </a:prstGeom>
            <a:noFill/>
            <a:ln w="9525">
              <a:noFill/>
              <a:miter lim="800000"/>
              <a:headEnd/>
              <a:tailEnd/>
            </a:ln>
          </p:spPr>
          <p:txBody>
            <a:bodyPr wrap="none" lIns="128588" tIns="65088" rIns="128588" bIns="65088">
              <a:spAutoFit/>
            </a:bodyPr>
            <a:lstStyle/>
            <a:p>
              <a:pPr defTabSz="1493838">
                <a:defRPr/>
              </a:pPr>
              <a:r>
                <a:rPr lang="es-ES_tradnl" sz="1400">
                  <a:ea typeface="+mn-ea"/>
                  <a:cs typeface="Courier New" pitchFamily="49" charset="0"/>
                </a:rPr>
                <a:t>Boquilla</a:t>
              </a:r>
            </a:p>
          </p:txBody>
        </p:sp>
        <p:sp>
          <p:nvSpPr>
            <p:cNvPr id="120" name="Rectangle 29">
              <a:extLst>
                <a:ext uri="{FF2B5EF4-FFF2-40B4-BE49-F238E27FC236}">
                  <a16:creationId xmlns:a16="http://schemas.microsoft.com/office/drawing/2014/main" id="{5BE64409-1CE4-4E97-AB99-4683BDD10CE9}"/>
                </a:ext>
              </a:extLst>
            </p:cNvPr>
            <p:cNvSpPr>
              <a:spLocks noChangeArrowheads="1"/>
            </p:cNvSpPr>
            <p:nvPr/>
          </p:nvSpPr>
          <p:spPr bwMode="auto">
            <a:xfrm>
              <a:off x="3718513" y="3032798"/>
              <a:ext cx="966932" cy="562334"/>
            </a:xfrm>
            <a:prstGeom prst="rect">
              <a:avLst/>
            </a:prstGeom>
            <a:noFill/>
            <a:ln w="9525">
              <a:noFill/>
              <a:miter lim="800000"/>
              <a:headEnd/>
              <a:tailEnd/>
            </a:ln>
          </p:spPr>
          <p:txBody>
            <a:bodyPr wrap="none" lIns="128588" tIns="65088" rIns="128588" bIns="65088">
              <a:spAutoFit/>
            </a:bodyPr>
            <a:lstStyle/>
            <a:p>
              <a:pPr defTabSz="1493838">
                <a:defRPr/>
              </a:pPr>
              <a:r>
                <a:rPr lang="es-ES_tradnl" sz="1400">
                  <a:ea typeface="+mn-ea"/>
                  <a:cs typeface="Courier New" pitchFamily="49" charset="0"/>
                </a:rPr>
                <a:t>Gas </a:t>
              </a:r>
            </a:p>
            <a:p>
              <a:pPr defTabSz="1493838">
                <a:defRPr/>
              </a:pPr>
              <a:r>
                <a:rPr lang="es-ES_tradnl" sz="1400">
                  <a:ea typeface="+mn-ea"/>
                  <a:cs typeface="Courier New" pitchFamily="49" charset="0"/>
                </a:rPr>
                <a:t>propulsor</a:t>
              </a:r>
            </a:p>
          </p:txBody>
        </p:sp>
        <p:sp>
          <p:nvSpPr>
            <p:cNvPr id="121" name="Rectangle 30">
              <a:extLst>
                <a:ext uri="{FF2B5EF4-FFF2-40B4-BE49-F238E27FC236}">
                  <a16:creationId xmlns:a16="http://schemas.microsoft.com/office/drawing/2014/main" id="{B1089F1F-5FF2-4100-A95C-4CF80858B348}"/>
                </a:ext>
              </a:extLst>
            </p:cNvPr>
            <p:cNvSpPr>
              <a:spLocks noChangeArrowheads="1"/>
            </p:cNvSpPr>
            <p:nvPr/>
          </p:nvSpPr>
          <p:spPr bwMode="auto">
            <a:xfrm>
              <a:off x="3724863" y="4309148"/>
              <a:ext cx="1273939" cy="562334"/>
            </a:xfrm>
            <a:prstGeom prst="rect">
              <a:avLst/>
            </a:prstGeom>
            <a:noFill/>
            <a:ln w="9525">
              <a:noFill/>
              <a:miter lim="800000"/>
              <a:headEnd/>
              <a:tailEnd/>
            </a:ln>
          </p:spPr>
          <p:txBody>
            <a:bodyPr wrap="none" lIns="128588" tIns="65088" rIns="128588" bIns="65088">
              <a:spAutoFit/>
            </a:bodyPr>
            <a:lstStyle/>
            <a:p>
              <a:pPr defTabSz="1493838">
                <a:defRPr/>
              </a:pPr>
              <a:r>
                <a:rPr lang="es-ES_tradnl" sz="1400">
                  <a:ea typeface="+mn-ea"/>
                  <a:cs typeface="Courier New" pitchFamily="49" charset="0"/>
                </a:rPr>
                <a:t>Manguera de </a:t>
              </a:r>
            </a:p>
            <a:p>
              <a:pPr defTabSz="1493838">
                <a:defRPr/>
              </a:pPr>
              <a:r>
                <a:rPr lang="es-ES_tradnl" sz="1400">
                  <a:ea typeface="+mn-ea"/>
                  <a:cs typeface="Courier New" pitchFamily="49" charset="0"/>
                </a:rPr>
                <a:t>descarga</a:t>
              </a:r>
            </a:p>
          </p:txBody>
        </p:sp>
        <p:sp>
          <p:nvSpPr>
            <p:cNvPr id="122" name="Rectangle 31">
              <a:extLst>
                <a:ext uri="{FF2B5EF4-FFF2-40B4-BE49-F238E27FC236}">
                  <a16:creationId xmlns:a16="http://schemas.microsoft.com/office/drawing/2014/main" id="{03BDA295-4322-42C7-AD6F-CA5DE4729C8A}"/>
                </a:ext>
              </a:extLst>
            </p:cNvPr>
            <p:cNvSpPr>
              <a:spLocks noChangeArrowheads="1"/>
            </p:cNvSpPr>
            <p:nvPr/>
          </p:nvSpPr>
          <p:spPr bwMode="auto">
            <a:xfrm>
              <a:off x="7852363" y="4918748"/>
              <a:ext cx="1495603" cy="562334"/>
            </a:xfrm>
            <a:prstGeom prst="rect">
              <a:avLst/>
            </a:prstGeom>
            <a:noFill/>
            <a:ln w="9525">
              <a:noFill/>
              <a:miter lim="800000"/>
              <a:headEnd/>
              <a:tailEnd/>
            </a:ln>
          </p:spPr>
          <p:txBody>
            <a:bodyPr wrap="none" lIns="128588" tIns="65088" rIns="128588" bIns="65088">
              <a:spAutoFit/>
            </a:bodyPr>
            <a:lstStyle/>
            <a:p>
              <a:pPr defTabSz="1493838"/>
              <a:r>
                <a:rPr lang="es-ES_tradnl" sz="1400">
                  <a:cs typeface="Courier New" charset="0"/>
                </a:rPr>
                <a:t>Solución de agua</a:t>
              </a:r>
            </a:p>
            <a:p>
              <a:pPr defTabSz="1493838"/>
              <a:r>
                <a:rPr lang="es-ES_tradnl" sz="1400">
                  <a:cs typeface="Courier New" charset="0"/>
                </a:rPr>
                <a:t>y penetrante</a:t>
              </a:r>
            </a:p>
          </p:txBody>
        </p:sp>
        <p:sp>
          <p:nvSpPr>
            <p:cNvPr id="123" name="Rectangle 32">
              <a:extLst>
                <a:ext uri="{FF2B5EF4-FFF2-40B4-BE49-F238E27FC236}">
                  <a16:creationId xmlns:a16="http://schemas.microsoft.com/office/drawing/2014/main" id="{CF1AA132-9853-4CBC-B28C-87DC9681E9BB}"/>
                </a:ext>
              </a:extLst>
            </p:cNvPr>
            <p:cNvSpPr>
              <a:spLocks noChangeArrowheads="1"/>
            </p:cNvSpPr>
            <p:nvPr/>
          </p:nvSpPr>
          <p:spPr bwMode="auto">
            <a:xfrm>
              <a:off x="7861888" y="4404398"/>
              <a:ext cx="1012586" cy="346891"/>
            </a:xfrm>
            <a:prstGeom prst="rect">
              <a:avLst/>
            </a:prstGeom>
            <a:noFill/>
            <a:ln w="9525">
              <a:noFill/>
              <a:miter lim="800000"/>
              <a:headEnd/>
              <a:tailEnd/>
            </a:ln>
          </p:spPr>
          <p:txBody>
            <a:bodyPr wrap="none" lIns="128588" tIns="65088" rIns="128588" bIns="65088">
              <a:spAutoFit/>
            </a:bodyPr>
            <a:lstStyle/>
            <a:p>
              <a:pPr defTabSz="1493838"/>
              <a:r>
                <a:rPr lang="es-ES_tradnl" sz="1400">
                  <a:cs typeface="Courier New" charset="0"/>
                </a:rPr>
                <a:t>Tubo sifón</a:t>
              </a:r>
            </a:p>
          </p:txBody>
        </p:sp>
        <p:sp>
          <p:nvSpPr>
            <p:cNvPr id="124" name="Rectangle 33">
              <a:extLst>
                <a:ext uri="{FF2B5EF4-FFF2-40B4-BE49-F238E27FC236}">
                  <a16:creationId xmlns:a16="http://schemas.microsoft.com/office/drawing/2014/main" id="{96945548-C277-4DF6-B330-B016118BC59B}"/>
                </a:ext>
              </a:extLst>
            </p:cNvPr>
            <p:cNvSpPr>
              <a:spLocks noChangeArrowheads="1"/>
            </p:cNvSpPr>
            <p:nvPr/>
          </p:nvSpPr>
          <p:spPr bwMode="auto">
            <a:xfrm>
              <a:off x="3713750" y="2088235"/>
              <a:ext cx="1171925" cy="562334"/>
            </a:xfrm>
            <a:prstGeom prst="rect">
              <a:avLst/>
            </a:prstGeom>
            <a:noFill/>
            <a:ln w="9525">
              <a:noFill/>
              <a:miter lim="800000"/>
              <a:headEnd/>
              <a:tailEnd/>
            </a:ln>
          </p:spPr>
          <p:txBody>
            <a:bodyPr wrap="none" lIns="128588" tIns="65088" rIns="128588" bIns="65088">
              <a:spAutoFit/>
            </a:bodyPr>
            <a:lstStyle/>
            <a:p>
              <a:pPr defTabSz="1493838"/>
              <a:r>
                <a:rPr lang="es-ES_tradnl" sz="1400" dirty="0">
                  <a:cs typeface="Courier New" charset="0"/>
                </a:rPr>
                <a:t>Indicador de</a:t>
              </a:r>
            </a:p>
            <a:p>
              <a:pPr defTabSz="1493838"/>
              <a:r>
                <a:rPr lang="es-ES_tradnl" sz="1400" dirty="0">
                  <a:cs typeface="Courier New" charset="0"/>
                </a:rPr>
                <a:t>presión</a:t>
              </a:r>
            </a:p>
          </p:txBody>
        </p:sp>
        <p:sp>
          <p:nvSpPr>
            <p:cNvPr id="125" name="Rectangle 34">
              <a:extLst>
                <a:ext uri="{FF2B5EF4-FFF2-40B4-BE49-F238E27FC236}">
                  <a16:creationId xmlns:a16="http://schemas.microsoft.com/office/drawing/2014/main" id="{F7A0531D-D718-473C-A1BF-1D48C1D2ACA9}"/>
                </a:ext>
              </a:extLst>
            </p:cNvPr>
            <p:cNvSpPr>
              <a:spLocks noChangeArrowheads="1"/>
            </p:cNvSpPr>
            <p:nvPr/>
          </p:nvSpPr>
          <p:spPr bwMode="auto">
            <a:xfrm>
              <a:off x="7828550" y="2651798"/>
              <a:ext cx="1037529" cy="562334"/>
            </a:xfrm>
            <a:prstGeom prst="rect">
              <a:avLst/>
            </a:prstGeom>
            <a:noFill/>
            <a:ln w="9525">
              <a:noFill/>
              <a:miter lim="800000"/>
              <a:headEnd/>
              <a:tailEnd/>
            </a:ln>
          </p:spPr>
          <p:txBody>
            <a:bodyPr wrap="none" lIns="128588" tIns="65088" rIns="128588" bIns="65088">
              <a:spAutoFit/>
            </a:bodyPr>
            <a:lstStyle/>
            <a:p>
              <a:pPr defTabSz="1493838">
                <a:defRPr/>
              </a:pPr>
              <a:r>
                <a:rPr lang="es-ES_tradnl" sz="1400">
                  <a:ea typeface="+mn-ea"/>
                  <a:cs typeface="Courier New" pitchFamily="49" charset="0"/>
                </a:rPr>
                <a:t>Mango de </a:t>
              </a:r>
            </a:p>
            <a:p>
              <a:pPr defTabSz="1493838">
                <a:defRPr/>
              </a:pPr>
              <a:r>
                <a:rPr lang="es-ES_tradnl" sz="1400">
                  <a:ea typeface="+mn-ea"/>
                  <a:cs typeface="Courier New" pitchFamily="49" charset="0"/>
                </a:rPr>
                <a:t>transporte</a:t>
              </a:r>
            </a:p>
          </p:txBody>
        </p:sp>
        <p:sp>
          <p:nvSpPr>
            <p:cNvPr id="126" name="Rectangle 35">
              <a:extLst>
                <a:ext uri="{FF2B5EF4-FFF2-40B4-BE49-F238E27FC236}">
                  <a16:creationId xmlns:a16="http://schemas.microsoft.com/office/drawing/2014/main" id="{C31AADDB-6DCB-4AC0-AF01-DB2FA59CC7A3}"/>
                </a:ext>
              </a:extLst>
            </p:cNvPr>
            <p:cNvSpPr>
              <a:spLocks noChangeArrowheads="1"/>
            </p:cNvSpPr>
            <p:nvPr/>
          </p:nvSpPr>
          <p:spPr bwMode="auto">
            <a:xfrm>
              <a:off x="7855538" y="5680748"/>
              <a:ext cx="1028809" cy="346891"/>
            </a:xfrm>
            <a:prstGeom prst="rect">
              <a:avLst/>
            </a:prstGeom>
            <a:noFill/>
            <a:ln w="9525">
              <a:noFill/>
              <a:miter lim="800000"/>
              <a:headEnd/>
              <a:tailEnd/>
            </a:ln>
          </p:spPr>
          <p:txBody>
            <a:bodyPr wrap="none" lIns="128588" tIns="65088" rIns="128588" bIns="65088">
              <a:spAutoFit/>
            </a:bodyPr>
            <a:lstStyle/>
            <a:p>
              <a:pPr defTabSz="1493838">
                <a:defRPr/>
              </a:pPr>
              <a:r>
                <a:rPr lang="es-ES_tradnl" sz="1400">
                  <a:ea typeface="+mn-ea"/>
                  <a:cs typeface="Courier New" pitchFamily="49" charset="0"/>
                </a:rPr>
                <a:t>Recipiente</a:t>
              </a:r>
            </a:p>
          </p:txBody>
        </p:sp>
        <p:sp>
          <p:nvSpPr>
            <p:cNvPr id="127" name="Rectangle 36">
              <a:extLst>
                <a:ext uri="{FF2B5EF4-FFF2-40B4-BE49-F238E27FC236}">
                  <a16:creationId xmlns:a16="http://schemas.microsoft.com/office/drawing/2014/main" id="{A02FC404-E88D-46D0-8ED6-4E2F36322971}"/>
                </a:ext>
              </a:extLst>
            </p:cNvPr>
            <p:cNvSpPr>
              <a:spLocks noChangeArrowheads="1"/>
            </p:cNvSpPr>
            <p:nvPr/>
          </p:nvSpPr>
          <p:spPr bwMode="auto">
            <a:xfrm>
              <a:off x="7884113" y="3794798"/>
              <a:ext cx="1245407" cy="346891"/>
            </a:xfrm>
            <a:prstGeom prst="rect">
              <a:avLst/>
            </a:prstGeom>
            <a:noFill/>
            <a:ln w="9525">
              <a:noFill/>
              <a:miter lim="800000"/>
              <a:headEnd/>
              <a:tailEnd/>
            </a:ln>
          </p:spPr>
          <p:txBody>
            <a:bodyPr wrap="none" lIns="128588" tIns="65088" rIns="128588" bIns="65088">
              <a:spAutoFit/>
            </a:bodyPr>
            <a:lstStyle/>
            <a:p>
              <a:pPr defTabSz="1493838">
                <a:defRPr/>
              </a:pPr>
              <a:r>
                <a:rPr lang="es-ES_tradnl" sz="1400">
                  <a:ea typeface="+mn-ea"/>
                  <a:cs typeface="Courier New" pitchFamily="49" charset="0"/>
                </a:rPr>
                <a:t>Nivel de agua</a:t>
              </a:r>
            </a:p>
          </p:txBody>
        </p:sp>
        <p:sp>
          <p:nvSpPr>
            <p:cNvPr id="128" name="Line 37">
              <a:extLst>
                <a:ext uri="{FF2B5EF4-FFF2-40B4-BE49-F238E27FC236}">
                  <a16:creationId xmlns:a16="http://schemas.microsoft.com/office/drawing/2014/main" id="{3799FECD-1920-46B3-95F7-7DD67899F5A9}"/>
                </a:ext>
              </a:extLst>
            </p:cNvPr>
            <p:cNvSpPr>
              <a:spLocks noChangeShapeType="1"/>
            </p:cNvSpPr>
            <p:nvPr/>
          </p:nvSpPr>
          <p:spPr bwMode="auto">
            <a:xfrm flipV="1">
              <a:off x="5161550" y="5928398"/>
              <a:ext cx="450850" cy="0"/>
            </a:xfrm>
            <a:prstGeom prst="line">
              <a:avLst/>
            </a:prstGeom>
            <a:noFill/>
            <a:ln w="57150">
              <a:solidFill>
                <a:srgbClr val="92D050"/>
              </a:solidFill>
              <a:round/>
              <a:headEnd type="none" w="sm" len="sm"/>
              <a:tailEnd type="stealth" w="med" len="med"/>
            </a:ln>
          </p:spPr>
          <p:txBody>
            <a:bodyPr wrap="none" anchor="ctr"/>
            <a:lstStyle/>
            <a:p>
              <a:pPr>
                <a:defRPr/>
              </a:pPr>
              <a:endParaRPr lang="es-CO" sz="1400">
                <a:ea typeface="+mn-ea"/>
              </a:endParaRPr>
            </a:p>
          </p:txBody>
        </p:sp>
        <p:sp>
          <p:nvSpPr>
            <p:cNvPr id="129" name="Line 38">
              <a:extLst>
                <a:ext uri="{FF2B5EF4-FFF2-40B4-BE49-F238E27FC236}">
                  <a16:creationId xmlns:a16="http://schemas.microsoft.com/office/drawing/2014/main" id="{16F5EBDF-297C-4B4B-B464-A04D21CAEF51}"/>
                </a:ext>
              </a:extLst>
            </p:cNvPr>
            <p:cNvSpPr>
              <a:spLocks noChangeShapeType="1"/>
            </p:cNvSpPr>
            <p:nvPr/>
          </p:nvSpPr>
          <p:spPr bwMode="auto">
            <a:xfrm flipV="1">
              <a:off x="7174500" y="2212060"/>
              <a:ext cx="639763" cy="228600"/>
            </a:xfrm>
            <a:prstGeom prst="line">
              <a:avLst/>
            </a:prstGeom>
            <a:noFill/>
            <a:ln w="57150">
              <a:solidFill>
                <a:srgbClr val="92D050"/>
              </a:solidFill>
              <a:round/>
              <a:headEnd type="stealth" w="med" len="med"/>
              <a:tailEnd type="none" w="sm" len="sm"/>
            </a:ln>
          </p:spPr>
          <p:txBody>
            <a:bodyPr wrap="none" anchor="ctr"/>
            <a:lstStyle/>
            <a:p>
              <a:pPr>
                <a:defRPr/>
              </a:pPr>
              <a:endParaRPr lang="es-CO" sz="1400">
                <a:ea typeface="+mn-ea"/>
              </a:endParaRPr>
            </a:p>
          </p:txBody>
        </p:sp>
        <p:sp>
          <p:nvSpPr>
            <p:cNvPr id="130" name="Line 39">
              <a:extLst>
                <a:ext uri="{FF2B5EF4-FFF2-40B4-BE49-F238E27FC236}">
                  <a16:creationId xmlns:a16="http://schemas.microsoft.com/office/drawing/2014/main" id="{B0B68489-81D1-4128-98CD-C9A49396BD2E}"/>
                </a:ext>
              </a:extLst>
            </p:cNvPr>
            <p:cNvSpPr>
              <a:spLocks noChangeShapeType="1"/>
            </p:cNvSpPr>
            <p:nvPr/>
          </p:nvSpPr>
          <p:spPr bwMode="auto">
            <a:xfrm>
              <a:off x="7387225" y="2897860"/>
              <a:ext cx="427038" cy="0"/>
            </a:xfrm>
            <a:prstGeom prst="line">
              <a:avLst/>
            </a:prstGeom>
            <a:noFill/>
            <a:ln w="57150">
              <a:solidFill>
                <a:srgbClr val="92D050"/>
              </a:solidFill>
              <a:round/>
              <a:headEnd type="stealth" w="med" len="med"/>
              <a:tailEnd type="none" w="sm" len="sm"/>
            </a:ln>
          </p:spPr>
          <p:txBody>
            <a:bodyPr wrap="none" anchor="ctr"/>
            <a:lstStyle/>
            <a:p>
              <a:pPr>
                <a:defRPr/>
              </a:pPr>
              <a:endParaRPr lang="es-CO" sz="1400">
                <a:ea typeface="+mn-ea"/>
              </a:endParaRPr>
            </a:p>
          </p:txBody>
        </p:sp>
        <p:sp>
          <p:nvSpPr>
            <p:cNvPr id="131" name="Line 40">
              <a:extLst>
                <a:ext uri="{FF2B5EF4-FFF2-40B4-BE49-F238E27FC236}">
                  <a16:creationId xmlns:a16="http://schemas.microsoft.com/office/drawing/2014/main" id="{274A447B-E3EA-4763-80CB-4032776174C5}"/>
                </a:ext>
              </a:extLst>
            </p:cNvPr>
            <p:cNvSpPr>
              <a:spLocks noChangeShapeType="1"/>
            </p:cNvSpPr>
            <p:nvPr/>
          </p:nvSpPr>
          <p:spPr bwMode="auto">
            <a:xfrm flipH="1">
              <a:off x="5161550" y="3586835"/>
              <a:ext cx="798513" cy="0"/>
            </a:xfrm>
            <a:prstGeom prst="line">
              <a:avLst/>
            </a:prstGeom>
            <a:noFill/>
            <a:ln w="57150">
              <a:solidFill>
                <a:srgbClr val="92D050"/>
              </a:solidFill>
              <a:round/>
              <a:headEnd type="stealth" w="med" len="med"/>
              <a:tailEnd type="none" w="sm" len="sm"/>
            </a:ln>
          </p:spPr>
          <p:txBody>
            <a:bodyPr wrap="none" anchor="ctr"/>
            <a:lstStyle/>
            <a:p>
              <a:pPr>
                <a:defRPr/>
              </a:pPr>
              <a:endParaRPr lang="es-CO" sz="1400">
                <a:ea typeface="+mn-ea"/>
              </a:endParaRPr>
            </a:p>
          </p:txBody>
        </p:sp>
        <p:sp>
          <p:nvSpPr>
            <p:cNvPr id="132" name="Line 41">
              <a:extLst>
                <a:ext uri="{FF2B5EF4-FFF2-40B4-BE49-F238E27FC236}">
                  <a16:creationId xmlns:a16="http://schemas.microsoft.com/office/drawing/2014/main" id="{62FB4173-72D2-402F-BC21-94A466F05C71}"/>
                </a:ext>
              </a:extLst>
            </p:cNvPr>
            <p:cNvSpPr>
              <a:spLocks noChangeShapeType="1"/>
            </p:cNvSpPr>
            <p:nvPr/>
          </p:nvSpPr>
          <p:spPr bwMode="auto">
            <a:xfrm>
              <a:off x="6853825" y="4023398"/>
              <a:ext cx="960438" cy="0"/>
            </a:xfrm>
            <a:prstGeom prst="line">
              <a:avLst/>
            </a:prstGeom>
            <a:noFill/>
            <a:ln w="57150">
              <a:solidFill>
                <a:srgbClr val="92D050"/>
              </a:solidFill>
              <a:round/>
              <a:headEnd type="stealth" w="med" len="med"/>
              <a:tailEnd type="none" w="sm" len="sm"/>
            </a:ln>
          </p:spPr>
          <p:txBody>
            <a:bodyPr wrap="none" anchor="ctr"/>
            <a:lstStyle/>
            <a:p>
              <a:pPr>
                <a:defRPr/>
              </a:pPr>
              <a:endParaRPr lang="es-CO" sz="1400">
                <a:ea typeface="+mn-ea"/>
              </a:endParaRPr>
            </a:p>
          </p:txBody>
        </p:sp>
        <p:sp>
          <p:nvSpPr>
            <p:cNvPr id="133" name="Line 42">
              <a:extLst>
                <a:ext uri="{FF2B5EF4-FFF2-40B4-BE49-F238E27FC236}">
                  <a16:creationId xmlns:a16="http://schemas.microsoft.com/office/drawing/2014/main" id="{94D0D22D-29DD-4AA1-9187-C19A70DBE294}"/>
                </a:ext>
              </a:extLst>
            </p:cNvPr>
            <p:cNvSpPr>
              <a:spLocks noChangeShapeType="1"/>
            </p:cNvSpPr>
            <p:nvPr/>
          </p:nvSpPr>
          <p:spPr bwMode="auto">
            <a:xfrm>
              <a:off x="6853825" y="5188623"/>
              <a:ext cx="960438" cy="0"/>
            </a:xfrm>
            <a:prstGeom prst="line">
              <a:avLst/>
            </a:prstGeom>
            <a:noFill/>
            <a:ln w="57150">
              <a:solidFill>
                <a:srgbClr val="92D050"/>
              </a:solidFill>
              <a:round/>
              <a:headEnd type="stealth" w="med" len="med"/>
              <a:tailEnd type="none" w="sm" len="sm"/>
            </a:ln>
          </p:spPr>
          <p:txBody>
            <a:bodyPr wrap="none" anchor="ctr"/>
            <a:lstStyle/>
            <a:p>
              <a:pPr>
                <a:defRPr/>
              </a:pPr>
              <a:endParaRPr lang="es-CO" sz="1400">
                <a:ea typeface="+mn-ea"/>
              </a:endParaRPr>
            </a:p>
          </p:txBody>
        </p:sp>
        <p:sp>
          <p:nvSpPr>
            <p:cNvPr id="134" name="Line 43">
              <a:extLst>
                <a:ext uri="{FF2B5EF4-FFF2-40B4-BE49-F238E27FC236}">
                  <a16:creationId xmlns:a16="http://schemas.microsoft.com/office/drawing/2014/main" id="{C914857C-3E58-4EF9-BC10-A1C48F9205FD}"/>
                </a:ext>
              </a:extLst>
            </p:cNvPr>
            <p:cNvSpPr>
              <a:spLocks noChangeShapeType="1"/>
            </p:cNvSpPr>
            <p:nvPr/>
          </p:nvSpPr>
          <p:spPr bwMode="auto">
            <a:xfrm>
              <a:off x="7066550" y="5877598"/>
              <a:ext cx="747713" cy="0"/>
            </a:xfrm>
            <a:prstGeom prst="line">
              <a:avLst/>
            </a:prstGeom>
            <a:noFill/>
            <a:ln w="57150">
              <a:solidFill>
                <a:srgbClr val="92D050"/>
              </a:solidFill>
              <a:round/>
              <a:headEnd type="stealth" w="med" len="med"/>
              <a:tailEnd type="none" w="sm" len="sm"/>
            </a:ln>
          </p:spPr>
          <p:txBody>
            <a:bodyPr wrap="none" anchor="ctr"/>
            <a:lstStyle/>
            <a:p>
              <a:pPr>
                <a:defRPr/>
              </a:pPr>
              <a:endParaRPr lang="es-CO" sz="1400">
                <a:ea typeface="+mn-ea"/>
              </a:endParaRPr>
            </a:p>
          </p:txBody>
        </p:sp>
        <p:sp>
          <p:nvSpPr>
            <p:cNvPr id="135" name="Line 44">
              <a:extLst>
                <a:ext uri="{FF2B5EF4-FFF2-40B4-BE49-F238E27FC236}">
                  <a16:creationId xmlns:a16="http://schemas.microsoft.com/office/drawing/2014/main" id="{84A5AB9C-FB6A-4F80-849D-6A16FD507710}"/>
                </a:ext>
              </a:extLst>
            </p:cNvPr>
            <p:cNvSpPr>
              <a:spLocks noChangeShapeType="1"/>
            </p:cNvSpPr>
            <p:nvPr/>
          </p:nvSpPr>
          <p:spPr bwMode="auto">
            <a:xfrm>
              <a:off x="5161550" y="2554960"/>
              <a:ext cx="1158875" cy="342900"/>
            </a:xfrm>
            <a:prstGeom prst="line">
              <a:avLst/>
            </a:prstGeom>
            <a:noFill/>
            <a:ln w="57150">
              <a:solidFill>
                <a:srgbClr val="92D050"/>
              </a:solidFill>
              <a:round/>
              <a:headEnd type="none" w="sm" len="sm"/>
              <a:tailEnd type="stealth" w="med" len="med"/>
            </a:ln>
          </p:spPr>
          <p:txBody>
            <a:bodyPr wrap="none" anchor="ctr"/>
            <a:lstStyle/>
            <a:p>
              <a:pPr>
                <a:defRPr/>
              </a:pPr>
              <a:endParaRPr lang="es-CO" sz="1400">
                <a:ea typeface="+mn-ea"/>
              </a:endParaRPr>
            </a:p>
          </p:txBody>
        </p:sp>
        <p:sp>
          <p:nvSpPr>
            <p:cNvPr id="136" name="Line 45">
              <a:extLst>
                <a:ext uri="{FF2B5EF4-FFF2-40B4-BE49-F238E27FC236}">
                  <a16:creationId xmlns:a16="http://schemas.microsoft.com/office/drawing/2014/main" id="{42630A53-4D80-4B24-929F-4BEFA7CB79B3}"/>
                </a:ext>
              </a:extLst>
            </p:cNvPr>
            <p:cNvSpPr>
              <a:spLocks noChangeShapeType="1"/>
            </p:cNvSpPr>
            <p:nvPr/>
          </p:nvSpPr>
          <p:spPr bwMode="auto">
            <a:xfrm flipV="1">
              <a:off x="5161550" y="4785398"/>
              <a:ext cx="457200" cy="19050"/>
            </a:xfrm>
            <a:prstGeom prst="line">
              <a:avLst/>
            </a:prstGeom>
            <a:noFill/>
            <a:ln w="57150">
              <a:solidFill>
                <a:srgbClr val="92D050"/>
              </a:solidFill>
              <a:round/>
              <a:headEnd type="none" w="sm" len="sm"/>
              <a:tailEnd type="stealth" w="med" len="med"/>
            </a:ln>
          </p:spPr>
          <p:txBody>
            <a:bodyPr wrap="none" anchor="ctr"/>
            <a:lstStyle/>
            <a:p>
              <a:pPr>
                <a:defRPr/>
              </a:pPr>
              <a:endParaRPr lang="es-CO" sz="1400">
                <a:ea typeface="+mn-ea"/>
              </a:endParaRPr>
            </a:p>
          </p:txBody>
        </p:sp>
        <p:sp>
          <p:nvSpPr>
            <p:cNvPr id="137" name="Line 46">
              <a:extLst>
                <a:ext uri="{FF2B5EF4-FFF2-40B4-BE49-F238E27FC236}">
                  <a16:creationId xmlns:a16="http://schemas.microsoft.com/office/drawing/2014/main" id="{0A11E9AF-DA75-48C4-95C9-F26B289E95FC}"/>
                </a:ext>
              </a:extLst>
            </p:cNvPr>
            <p:cNvSpPr>
              <a:spLocks noChangeShapeType="1"/>
            </p:cNvSpPr>
            <p:nvPr/>
          </p:nvSpPr>
          <p:spPr bwMode="auto">
            <a:xfrm>
              <a:off x="6534738" y="4632998"/>
              <a:ext cx="1279525" cy="0"/>
            </a:xfrm>
            <a:prstGeom prst="line">
              <a:avLst/>
            </a:prstGeom>
            <a:noFill/>
            <a:ln w="57150">
              <a:solidFill>
                <a:srgbClr val="92D050"/>
              </a:solidFill>
              <a:round/>
              <a:headEnd type="stealth" w="med" len="med"/>
              <a:tailEnd type="none" w="sm" len="sm"/>
            </a:ln>
          </p:spPr>
          <p:txBody>
            <a:bodyPr wrap="none" anchor="ctr"/>
            <a:lstStyle/>
            <a:p>
              <a:pPr>
                <a:defRPr/>
              </a:pPr>
              <a:endParaRPr lang="es-CO" sz="1400">
                <a:ea typeface="+mn-ea"/>
              </a:endParaRPr>
            </a:p>
          </p:txBody>
        </p:sp>
        <p:grpSp>
          <p:nvGrpSpPr>
            <p:cNvPr id="138" name="Group 47">
              <a:extLst>
                <a:ext uri="{FF2B5EF4-FFF2-40B4-BE49-F238E27FC236}">
                  <a16:creationId xmlns:a16="http://schemas.microsoft.com/office/drawing/2014/main" id="{C6D2E0FE-CE64-42EF-852E-E55DFC6F6FB1}"/>
                </a:ext>
              </a:extLst>
            </p:cNvPr>
            <p:cNvGrpSpPr>
              <a:grpSpLocks/>
            </p:cNvGrpSpPr>
            <p:nvPr/>
          </p:nvGrpSpPr>
          <p:grpSpPr bwMode="auto">
            <a:xfrm>
              <a:off x="1823008" y="2377143"/>
              <a:ext cx="1684337" cy="3684587"/>
              <a:chOff x="427" y="1555"/>
              <a:chExt cx="1061" cy="2321"/>
            </a:xfrm>
            <a:scene3d>
              <a:camera prst="orthographicFront">
                <a:rot lat="0" lon="0" rev="0"/>
              </a:camera>
              <a:lightRig rig="glow" dir="t">
                <a:rot lat="0" lon="0" rev="14100000"/>
              </a:lightRig>
            </a:scene3d>
          </p:grpSpPr>
          <p:sp>
            <p:nvSpPr>
              <p:cNvPr id="139" name="Rectangle 48">
                <a:extLst>
                  <a:ext uri="{FF2B5EF4-FFF2-40B4-BE49-F238E27FC236}">
                    <a16:creationId xmlns:a16="http://schemas.microsoft.com/office/drawing/2014/main" id="{8688B47F-4F56-4ABC-B59D-9354ECA1895B}"/>
                  </a:ext>
                </a:extLst>
              </p:cNvPr>
              <p:cNvSpPr>
                <a:spLocks noChangeArrowheads="1"/>
              </p:cNvSpPr>
              <p:nvPr/>
            </p:nvSpPr>
            <p:spPr bwMode="auto">
              <a:xfrm>
                <a:off x="610" y="1777"/>
                <a:ext cx="205" cy="102"/>
              </a:xfrm>
              <a:prstGeom prst="rect">
                <a:avLst/>
              </a:prstGeom>
              <a:solidFill>
                <a:schemeClr val="tx2"/>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40" name="Oval 49">
                <a:extLst>
                  <a:ext uri="{FF2B5EF4-FFF2-40B4-BE49-F238E27FC236}">
                    <a16:creationId xmlns:a16="http://schemas.microsoft.com/office/drawing/2014/main" id="{EA717046-5496-452C-AA45-47CFA8E9201A}"/>
                  </a:ext>
                </a:extLst>
              </p:cNvPr>
              <p:cNvSpPr>
                <a:spLocks noChangeArrowheads="1"/>
              </p:cNvSpPr>
              <p:nvPr/>
            </p:nvSpPr>
            <p:spPr bwMode="auto">
              <a:xfrm>
                <a:off x="521" y="2018"/>
                <a:ext cx="661" cy="481"/>
              </a:xfrm>
              <a:prstGeom prst="ellipse">
                <a:avLst/>
              </a:prstGeom>
              <a:solidFill>
                <a:srgbClr val="339933"/>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41" name="Rectangle 50">
                <a:extLst>
                  <a:ext uri="{FF2B5EF4-FFF2-40B4-BE49-F238E27FC236}">
                    <a16:creationId xmlns:a16="http://schemas.microsoft.com/office/drawing/2014/main" id="{EEDD3F1D-C1AE-4E63-8BBB-D4099D0E7D6A}"/>
                  </a:ext>
                </a:extLst>
              </p:cNvPr>
              <p:cNvSpPr>
                <a:spLocks noChangeArrowheads="1"/>
              </p:cNvSpPr>
              <p:nvPr/>
            </p:nvSpPr>
            <p:spPr bwMode="auto">
              <a:xfrm>
                <a:off x="526" y="2290"/>
                <a:ext cx="652" cy="1380"/>
              </a:xfrm>
              <a:prstGeom prst="rect">
                <a:avLst/>
              </a:prstGeom>
              <a:solidFill>
                <a:srgbClr val="339933"/>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42" name="Rectangle 51">
                <a:extLst>
                  <a:ext uri="{FF2B5EF4-FFF2-40B4-BE49-F238E27FC236}">
                    <a16:creationId xmlns:a16="http://schemas.microsoft.com/office/drawing/2014/main" id="{02E8C984-44F3-480E-BBE0-7DA925CF79BE}"/>
                  </a:ext>
                </a:extLst>
              </p:cNvPr>
              <p:cNvSpPr>
                <a:spLocks noChangeArrowheads="1"/>
              </p:cNvSpPr>
              <p:nvPr/>
            </p:nvSpPr>
            <p:spPr bwMode="auto">
              <a:xfrm>
                <a:off x="526" y="3676"/>
                <a:ext cx="652" cy="200"/>
              </a:xfrm>
              <a:prstGeom prst="rect">
                <a:avLst/>
              </a:prstGeom>
              <a:solidFill>
                <a:srgbClr val="339933"/>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43" name="Freeform 52">
                <a:extLst>
                  <a:ext uri="{FF2B5EF4-FFF2-40B4-BE49-F238E27FC236}">
                    <a16:creationId xmlns:a16="http://schemas.microsoft.com/office/drawing/2014/main" id="{808CEF78-AC69-4335-8C8D-1949D479229E}"/>
                  </a:ext>
                </a:extLst>
              </p:cNvPr>
              <p:cNvSpPr>
                <a:spLocks/>
              </p:cNvSpPr>
              <p:nvPr/>
            </p:nvSpPr>
            <p:spPr bwMode="auto">
              <a:xfrm>
                <a:off x="697" y="1555"/>
                <a:ext cx="791" cy="315"/>
              </a:xfrm>
              <a:custGeom>
                <a:avLst/>
                <a:gdLst/>
                <a:ahLst/>
                <a:cxnLst>
                  <a:cxn ang="0">
                    <a:pos x="85" y="189"/>
                  </a:cxn>
                  <a:cxn ang="0">
                    <a:pos x="152" y="214"/>
                  </a:cxn>
                  <a:cxn ang="0">
                    <a:pos x="191" y="281"/>
                  </a:cxn>
                  <a:cxn ang="0">
                    <a:pos x="664" y="144"/>
                  </a:cxn>
                  <a:cxn ang="0">
                    <a:pos x="146" y="144"/>
                  </a:cxn>
                  <a:cxn ang="0">
                    <a:pos x="146" y="68"/>
                  </a:cxn>
                  <a:cxn ang="0">
                    <a:pos x="472" y="68"/>
                  </a:cxn>
                  <a:cxn ang="0">
                    <a:pos x="429" y="0"/>
                  </a:cxn>
                  <a:cxn ang="0">
                    <a:pos x="35" y="0"/>
                  </a:cxn>
                  <a:cxn ang="0">
                    <a:pos x="27" y="0"/>
                  </a:cxn>
                  <a:cxn ang="0">
                    <a:pos x="19" y="3"/>
                  </a:cxn>
                  <a:cxn ang="0">
                    <a:pos x="14" y="7"/>
                  </a:cxn>
                  <a:cxn ang="0">
                    <a:pos x="9" y="14"/>
                  </a:cxn>
                  <a:cxn ang="0">
                    <a:pos x="5" y="23"/>
                  </a:cxn>
                  <a:cxn ang="0">
                    <a:pos x="1" y="32"/>
                  </a:cxn>
                  <a:cxn ang="0">
                    <a:pos x="0" y="41"/>
                  </a:cxn>
                  <a:cxn ang="0">
                    <a:pos x="1" y="50"/>
                  </a:cxn>
                  <a:cxn ang="0">
                    <a:pos x="4" y="59"/>
                  </a:cxn>
                  <a:cxn ang="0">
                    <a:pos x="8" y="66"/>
                  </a:cxn>
                  <a:cxn ang="0">
                    <a:pos x="85" y="189"/>
                  </a:cxn>
                </a:cxnLst>
                <a:rect l="0" t="0" r="r" b="b"/>
                <a:pathLst>
                  <a:path w="665" h="282">
                    <a:moveTo>
                      <a:pt x="85" y="189"/>
                    </a:moveTo>
                    <a:lnTo>
                      <a:pt x="152" y="214"/>
                    </a:lnTo>
                    <a:lnTo>
                      <a:pt x="191" y="281"/>
                    </a:lnTo>
                    <a:lnTo>
                      <a:pt x="664" y="144"/>
                    </a:lnTo>
                    <a:lnTo>
                      <a:pt x="146" y="144"/>
                    </a:lnTo>
                    <a:lnTo>
                      <a:pt x="146" y="68"/>
                    </a:lnTo>
                    <a:lnTo>
                      <a:pt x="472" y="68"/>
                    </a:lnTo>
                    <a:lnTo>
                      <a:pt x="429" y="0"/>
                    </a:lnTo>
                    <a:lnTo>
                      <a:pt x="35" y="0"/>
                    </a:lnTo>
                    <a:lnTo>
                      <a:pt x="27" y="0"/>
                    </a:lnTo>
                    <a:lnTo>
                      <a:pt x="19" y="3"/>
                    </a:lnTo>
                    <a:lnTo>
                      <a:pt x="14" y="7"/>
                    </a:lnTo>
                    <a:lnTo>
                      <a:pt x="9" y="14"/>
                    </a:lnTo>
                    <a:lnTo>
                      <a:pt x="5" y="23"/>
                    </a:lnTo>
                    <a:lnTo>
                      <a:pt x="1" y="32"/>
                    </a:lnTo>
                    <a:lnTo>
                      <a:pt x="0" y="41"/>
                    </a:lnTo>
                    <a:lnTo>
                      <a:pt x="1" y="50"/>
                    </a:lnTo>
                    <a:lnTo>
                      <a:pt x="4" y="59"/>
                    </a:lnTo>
                    <a:lnTo>
                      <a:pt x="8" y="66"/>
                    </a:lnTo>
                    <a:lnTo>
                      <a:pt x="85" y="189"/>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44" name="Line 53">
                <a:extLst>
                  <a:ext uri="{FF2B5EF4-FFF2-40B4-BE49-F238E27FC236}">
                    <a16:creationId xmlns:a16="http://schemas.microsoft.com/office/drawing/2014/main" id="{D3567D78-7220-4D99-8F5F-D924DCD901E3}"/>
                  </a:ext>
                </a:extLst>
              </p:cNvPr>
              <p:cNvSpPr>
                <a:spLocks noChangeShapeType="1"/>
              </p:cNvSpPr>
              <p:nvPr/>
            </p:nvSpPr>
            <p:spPr bwMode="auto">
              <a:xfrm>
                <a:off x="649" y="1773"/>
                <a:ext cx="0" cy="110"/>
              </a:xfrm>
              <a:prstGeom prst="line">
                <a:avLst/>
              </a:prstGeom>
              <a:noFill/>
              <a:ln w="254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45" name="Freeform 54">
                <a:extLst>
                  <a:ext uri="{FF2B5EF4-FFF2-40B4-BE49-F238E27FC236}">
                    <a16:creationId xmlns:a16="http://schemas.microsoft.com/office/drawing/2014/main" id="{1658E194-E2C5-48F1-9373-F9CCD01FCA85}"/>
                  </a:ext>
                </a:extLst>
              </p:cNvPr>
              <p:cNvSpPr>
                <a:spLocks/>
              </p:cNvSpPr>
              <p:nvPr/>
            </p:nvSpPr>
            <p:spPr bwMode="auto">
              <a:xfrm>
                <a:off x="427" y="1772"/>
                <a:ext cx="180" cy="883"/>
              </a:xfrm>
              <a:custGeom>
                <a:avLst/>
                <a:gdLst/>
                <a:ahLst/>
                <a:cxnLst>
                  <a:cxn ang="0">
                    <a:pos x="150" y="100"/>
                  </a:cxn>
                  <a:cxn ang="0">
                    <a:pos x="116" y="100"/>
                  </a:cxn>
                  <a:cxn ang="0">
                    <a:pos x="107" y="100"/>
                  </a:cxn>
                  <a:cxn ang="0">
                    <a:pos x="98" y="104"/>
                  </a:cxn>
                  <a:cxn ang="0">
                    <a:pos x="90" y="110"/>
                  </a:cxn>
                  <a:cxn ang="0">
                    <a:pos x="82" y="120"/>
                  </a:cxn>
                  <a:cxn ang="0">
                    <a:pos x="74" y="129"/>
                  </a:cxn>
                  <a:cxn ang="0">
                    <a:pos x="67" y="141"/>
                  </a:cxn>
                  <a:cxn ang="0">
                    <a:pos x="61" y="158"/>
                  </a:cxn>
                  <a:cxn ang="0">
                    <a:pos x="55" y="175"/>
                  </a:cxn>
                  <a:cxn ang="0">
                    <a:pos x="50" y="193"/>
                  </a:cxn>
                  <a:cxn ang="0">
                    <a:pos x="45" y="212"/>
                  </a:cxn>
                  <a:cxn ang="0">
                    <a:pos x="41" y="233"/>
                  </a:cxn>
                  <a:cxn ang="0">
                    <a:pos x="38" y="256"/>
                  </a:cxn>
                  <a:cxn ang="0">
                    <a:pos x="36" y="279"/>
                  </a:cxn>
                  <a:cxn ang="0">
                    <a:pos x="35" y="302"/>
                  </a:cxn>
                  <a:cxn ang="0">
                    <a:pos x="35" y="314"/>
                  </a:cxn>
                  <a:cxn ang="0">
                    <a:pos x="35" y="790"/>
                  </a:cxn>
                  <a:cxn ang="0">
                    <a:pos x="0" y="790"/>
                  </a:cxn>
                  <a:cxn ang="0">
                    <a:pos x="0" y="316"/>
                  </a:cxn>
                  <a:cxn ang="0">
                    <a:pos x="0" y="304"/>
                  </a:cxn>
                  <a:cxn ang="0">
                    <a:pos x="0" y="277"/>
                  </a:cxn>
                  <a:cxn ang="0">
                    <a:pos x="3" y="248"/>
                  </a:cxn>
                  <a:cxn ang="0">
                    <a:pos x="6" y="223"/>
                  </a:cxn>
                  <a:cxn ang="0">
                    <a:pos x="9" y="195"/>
                  </a:cxn>
                  <a:cxn ang="0">
                    <a:pos x="14" y="168"/>
                  </a:cxn>
                  <a:cxn ang="0">
                    <a:pos x="19" y="145"/>
                  </a:cxn>
                  <a:cxn ang="0">
                    <a:pos x="25" y="122"/>
                  </a:cxn>
                  <a:cxn ang="0">
                    <a:pos x="33" y="102"/>
                  </a:cxn>
                  <a:cxn ang="0">
                    <a:pos x="40" y="83"/>
                  </a:cxn>
                  <a:cxn ang="0">
                    <a:pos x="48" y="64"/>
                  </a:cxn>
                  <a:cxn ang="0">
                    <a:pos x="57" y="50"/>
                  </a:cxn>
                  <a:cxn ang="0">
                    <a:pos x="66" y="35"/>
                  </a:cxn>
                  <a:cxn ang="0">
                    <a:pos x="75" y="22"/>
                  </a:cxn>
                  <a:cxn ang="0">
                    <a:pos x="86" y="14"/>
                  </a:cxn>
                  <a:cxn ang="0">
                    <a:pos x="95" y="8"/>
                  </a:cxn>
                  <a:cxn ang="0">
                    <a:pos x="105" y="4"/>
                  </a:cxn>
                  <a:cxn ang="0">
                    <a:pos x="116" y="2"/>
                  </a:cxn>
                  <a:cxn ang="0">
                    <a:pos x="150" y="0"/>
                  </a:cxn>
                  <a:cxn ang="0">
                    <a:pos x="150" y="100"/>
                  </a:cxn>
                </a:cxnLst>
                <a:rect l="0" t="0" r="r" b="b"/>
                <a:pathLst>
                  <a:path w="151" h="791">
                    <a:moveTo>
                      <a:pt x="150" y="100"/>
                    </a:moveTo>
                    <a:lnTo>
                      <a:pt x="116" y="100"/>
                    </a:lnTo>
                    <a:lnTo>
                      <a:pt x="107" y="100"/>
                    </a:lnTo>
                    <a:lnTo>
                      <a:pt x="98" y="104"/>
                    </a:lnTo>
                    <a:lnTo>
                      <a:pt x="90" y="110"/>
                    </a:lnTo>
                    <a:lnTo>
                      <a:pt x="82" y="120"/>
                    </a:lnTo>
                    <a:lnTo>
                      <a:pt x="74" y="129"/>
                    </a:lnTo>
                    <a:lnTo>
                      <a:pt x="67" y="141"/>
                    </a:lnTo>
                    <a:lnTo>
                      <a:pt x="61" y="158"/>
                    </a:lnTo>
                    <a:lnTo>
                      <a:pt x="55" y="175"/>
                    </a:lnTo>
                    <a:lnTo>
                      <a:pt x="50" y="193"/>
                    </a:lnTo>
                    <a:lnTo>
                      <a:pt x="45" y="212"/>
                    </a:lnTo>
                    <a:lnTo>
                      <a:pt x="41" y="233"/>
                    </a:lnTo>
                    <a:lnTo>
                      <a:pt x="38" y="256"/>
                    </a:lnTo>
                    <a:lnTo>
                      <a:pt x="36" y="279"/>
                    </a:lnTo>
                    <a:lnTo>
                      <a:pt x="35" y="302"/>
                    </a:lnTo>
                    <a:lnTo>
                      <a:pt x="35" y="314"/>
                    </a:lnTo>
                    <a:lnTo>
                      <a:pt x="35" y="790"/>
                    </a:lnTo>
                    <a:lnTo>
                      <a:pt x="0" y="790"/>
                    </a:lnTo>
                    <a:lnTo>
                      <a:pt x="0" y="316"/>
                    </a:lnTo>
                    <a:lnTo>
                      <a:pt x="0" y="304"/>
                    </a:lnTo>
                    <a:lnTo>
                      <a:pt x="0" y="277"/>
                    </a:lnTo>
                    <a:lnTo>
                      <a:pt x="3" y="248"/>
                    </a:lnTo>
                    <a:lnTo>
                      <a:pt x="6" y="223"/>
                    </a:lnTo>
                    <a:lnTo>
                      <a:pt x="9" y="195"/>
                    </a:lnTo>
                    <a:lnTo>
                      <a:pt x="14" y="168"/>
                    </a:lnTo>
                    <a:lnTo>
                      <a:pt x="19" y="145"/>
                    </a:lnTo>
                    <a:lnTo>
                      <a:pt x="25" y="122"/>
                    </a:lnTo>
                    <a:lnTo>
                      <a:pt x="33" y="102"/>
                    </a:lnTo>
                    <a:lnTo>
                      <a:pt x="40" y="83"/>
                    </a:lnTo>
                    <a:lnTo>
                      <a:pt x="48" y="64"/>
                    </a:lnTo>
                    <a:lnTo>
                      <a:pt x="57" y="50"/>
                    </a:lnTo>
                    <a:lnTo>
                      <a:pt x="66" y="35"/>
                    </a:lnTo>
                    <a:lnTo>
                      <a:pt x="75" y="22"/>
                    </a:lnTo>
                    <a:lnTo>
                      <a:pt x="86" y="14"/>
                    </a:lnTo>
                    <a:lnTo>
                      <a:pt x="95" y="8"/>
                    </a:lnTo>
                    <a:lnTo>
                      <a:pt x="105" y="4"/>
                    </a:lnTo>
                    <a:lnTo>
                      <a:pt x="116" y="2"/>
                    </a:lnTo>
                    <a:lnTo>
                      <a:pt x="150" y="0"/>
                    </a:lnTo>
                    <a:lnTo>
                      <a:pt x="150" y="100"/>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46" name="Rectangle 55">
                <a:extLst>
                  <a:ext uri="{FF2B5EF4-FFF2-40B4-BE49-F238E27FC236}">
                    <a16:creationId xmlns:a16="http://schemas.microsoft.com/office/drawing/2014/main" id="{20EBC730-3F5D-4270-BA1C-61AD5E8D9E21}"/>
                  </a:ext>
                </a:extLst>
              </p:cNvPr>
              <p:cNvSpPr>
                <a:spLocks noChangeArrowheads="1"/>
              </p:cNvSpPr>
              <p:nvPr/>
            </p:nvSpPr>
            <p:spPr bwMode="auto">
              <a:xfrm>
                <a:off x="432" y="2603"/>
                <a:ext cx="34" cy="983"/>
              </a:xfrm>
              <a:prstGeom prst="rect">
                <a:avLst/>
              </a:prstGeom>
              <a:solidFill>
                <a:schemeClr val="tx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47" name="AutoShape 56">
                <a:extLst>
                  <a:ext uri="{FF2B5EF4-FFF2-40B4-BE49-F238E27FC236}">
                    <a16:creationId xmlns:a16="http://schemas.microsoft.com/office/drawing/2014/main" id="{BE603741-324D-4F4F-86DD-3DBC80B31C8F}"/>
                  </a:ext>
                </a:extLst>
              </p:cNvPr>
              <p:cNvSpPr>
                <a:spLocks noChangeArrowheads="1"/>
              </p:cNvSpPr>
              <p:nvPr/>
            </p:nvSpPr>
            <p:spPr bwMode="auto">
              <a:xfrm rot="-10800000" flipH="1" flipV="1">
                <a:off x="432" y="3536"/>
                <a:ext cx="37" cy="167"/>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2"/>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48" name="Rectangle 57">
                <a:extLst>
                  <a:ext uri="{FF2B5EF4-FFF2-40B4-BE49-F238E27FC236}">
                    <a16:creationId xmlns:a16="http://schemas.microsoft.com/office/drawing/2014/main" id="{C135A101-0863-4CB6-B56C-F02D3889EB30}"/>
                  </a:ext>
                </a:extLst>
              </p:cNvPr>
              <p:cNvSpPr>
                <a:spLocks noChangeArrowheads="1"/>
              </p:cNvSpPr>
              <p:nvPr/>
            </p:nvSpPr>
            <p:spPr bwMode="auto">
              <a:xfrm>
                <a:off x="759" y="1888"/>
                <a:ext cx="200" cy="133"/>
              </a:xfrm>
              <a:prstGeom prst="rect">
                <a:avLst/>
              </a:prstGeom>
              <a:solidFill>
                <a:srgbClr val="339933"/>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grpSp>
            <p:nvGrpSpPr>
              <p:cNvPr id="149" name="Group 58">
                <a:extLst>
                  <a:ext uri="{FF2B5EF4-FFF2-40B4-BE49-F238E27FC236}">
                    <a16:creationId xmlns:a16="http://schemas.microsoft.com/office/drawing/2014/main" id="{8DFCF4CD-7C78-4E1B-99F7-190B9DF8A256}"/>
                  </a:ext>
                </a:extLst>
              </p:cNvPr>
              <p:cNvGrpSpPr>
                <a:grpSpLocks/>
              </p:cNvGrpSpPr>
              <p:nvPr/>
            </p:nvGrpSpPr>
            <p:grpSpPr bwMode="auto">
              <a:xfrm>
                <a:off x="800" y="1725"/>
                <a:ext cx="147" cy="200"/>
                <a:chOff x="645" y="1991"/>
                <a:chExt cx="123" cy="179"/>
              </a:xfrm>
            </p:grpSpPr>
            <p:sp>
              <p:nvSpPr>
                <p:cNvPr id="173" name="Oval 59">
                  <a:extLst>
                    <a:ext uri="{FF2B5EF4-FFF2-40B4-BE49-F238E27FC236}">
                      <a16:creationId xmlns:a16="http://schemas.microsoft.com/office/drawing/2014/main" id="{8E250084-6B7D-43F0-BA72-5991B943F7DE}"/>
                    </a:ext>
                  </a:extLst>
                </p:cNvPr>
                <p:cNvSpPr>
                  <a:spLocks noChangeArrowheads="1"/>
                </p:cNvSpPr>
                <p:nvPr/>
              </p:nvSpPr>
              <p:spPr bwMode="auto">
                <a:xfrm>
                  <a:off x="645" y="1991"/>
                  <a:ext cx="123" cy="179"/>
                </a:xfrm>
                <a:prstGeom prst="ellipse">
                  <a:avLst/>
                </a:prstGeom>
                <a:solidFill>
                  <a:srgbClr val="FFCC00"/>
                </a:solidFill>
                <a:ln w="38100" cmpd="dbl">
                  <a:noFill/>
                  <a:round/>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grpSp>
              <p:nvGrpSpPr>
                <p:cNvPr id="174" name="Group 60">
                  <a:extLst>
                    <a:ext uri="{FF2B5EF4-FFF2-40B4-BE49-F238E27FC236}">
                      <a16:creationId xmlns:a16="http://schemas.microsoft.com/office/drawing/2014/main" id="{F24A32B7-566A-4575-8644-45836D19CD51}"/>
                    </a:ext>
                  </a:extLst>
                </p:cNvPr>
                <p:cNvGrpSpPr>
                  <a:grpSpLocks/>
                </p:cNvGrpSpPr>
                <p:nvPr/>
              </p:nvGrpSpPr>
              <p:grpSpPr bwMode="auto">
                <a:xfrm>
                  <a:off x="690" y="2021"/>
                  <a:ext cx="40" cy="128"/>
                  <a:chOff x="690" y="2021"/>
                  <a:chExt cx="40" cy="128"/>
                </a:xfrm>
              </p:grpSpPr>
              <p:sp>
                <p:nvSpPr>
                  <p:cNvPr id="175" name="Freeform 61">
                    <a:extLst>
                      <a:ext uri="{FF2B5EF4-FFF2-40B4-BE49-F238E27FC236}">
                        <a16:creationId xmlns:a16="http://schemas.microsoft.com/office/drawing/2014/main" id="{C0CA2DA0-A5CD-4801-A7A2-5F1B63B5F3CE}"/>
                      </a:ext>
                    </a:extLst>
                  </p:cNvPr>
                  <p:cNvSpPr>
                    <a:spLocks/>
                  </p:cNvSpPr>
                  <p:nvPr/>
                </p:nvSpPr>
                <p:spPr bwMode="auto">
                  <a:xfrm>
                    <a:off x="690" y="2021"/>
                    <a:ext cx="24" cy="125"/>
                  </a:xfrm>
                  <a:custGeom>
                    <a:avLst/>
                    <a:gdLst/>
                    <a:ahLst/>
                    <a:cxnLst>
                      <a:cxn ang="0">
                        <a:pos x="23" y="124"/>
                      </a:cxn>
                      <a:cxn ang="0">
                        <a:pos x="0" y="77"/>
                      </a:cxn>
                      <a:cxn ang="0">
                        <a:pos x="23" y="0"/>
                      </a:cxn>
                    </a:cxnLst>
                    <a:rect l="0" t="0" r="r" b="b"/>
                    <a:pathLst>
                      <a:path w="24" h="125">
                        <a:moveTo>
                          <a:pt x="23" y="124"/>
                        </a:moveTo>
                        <a:lnTo>
                          <a:pt x="0" y="77"/>
                        </a:lnTo>
                        <a:lnTo>
                          <a:pt x="23" y="0"/>
                        </a:lnTo>
                      </a:path>
                    </a:pathLst>
                  </a:custGeom>
                  <a:solidFill>
                    <a:srgbClr val="FFCC00"/>
                  </a:solidFill>
                  <a:ln w="127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76" name="Freeform 62">
                    <a:extLst>
                      <a:ext uri="{FF2B5EF4-FFF2-40B4-BE49-F238E27FC236}">
                        <a16:creationId xmlns:a16="http://schemas.microsoft.com/office/drawing/2014/main" id="{0CE2BB3E-24A8-4B41-B7F2-CEF6BC80843D}"/>
                      </a:ext>
                    </a:extLst>
                  </p:cNvPr>
                  <p:cNvSpPr>
                    <a:spLocks/>
                  </p:cNvSpPr>
                  <p:nvPr/>
                </p:nvSpPr>
                <p:spPr bwMode="auto">
                  <a:xfrm>
                    <a:off x="707" y="2022"/>
                    <a:ext cx="23" cy="127"/>
                  </a:xfrm>
                  <a:custGeom>
                    <a:avLst/>
                    <a:gdLst/>
                    <a:ahLst/>
                    <a:cxnLst>
                      <a:cxn ang="0">
                        <a:pos x="0" y="126"/>
                      </a:cxn>
                      <a:cxn ang="0">
                        <a:pos x="22" y="78"/>
                      </a:cxn>
                      <a:cxn ang="0">
                        <a:pos x="0" y="0"/>
                      </a:cxn>
                    </a:cxnLst>
                    <a:rect l="0" t="0" r="r" b="b"/>
                    <a:pathLst>
                      <a:path w="23" h="127">
                        <a:moveTo>
                          <a:pt x="0" y="126"/>
                        </a:moveTo>
                        <a:lnTo>
                          <a:pt x="22" y="78"/>
                        </a:lnTo>
                        <a:lnTo>
                          <a:pt x="0" y="0"/>
                        </a:lnTo>
                      </a:path>
                    </a:pathLst>
                  </a:custGeom>
                  <a:solidFill>
                    <a:srgbClr val="FFCC00"/>
                  </a:solidFill>
                  <a:ln w="127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grpSp>
          </p:grpSp>
          <p:sp>
            <p:nvSpPr>
              <p:cNvPr id="150" name="Freeform 63">
                <a:extLst>
                  <a:ext uri="{FF2B5EF4-FFF2-40B4-BE49-F238E27FC236}">
                    <a16:creationId xmlns:a16="http://schemas.microsoft.com/office/drawing/2014/main" id="{7650779B-4BD8-427A-9BCF-E999B6F4E5DE}"/>
                  </a:ext>
                </a:extLst>
              </p:cNvPr>
              <p:cNvSpPr>
                <a:spLocks/>
              </p:cNvSpPr>
              <p:nvPr/>
            </p:nvSpPr>
            <p:spPr bwMode="auto">
              <a:xfrm>
                <a:off x="590" y="2075"/>
                <a:ext cx="201" cy="1786"/>
              </a:xfrm>
              <a:custGeom>
                <a:avLst/>
                <a:gdLst/>
                <a:ahLst/>
                <a:cxnLst>
                  <a:cxn ang="0">
                    <a:pos x="168" y="0"/>
                  </a:cxn>
                  <a:cxn ang="0">
                    <a:pos x="115" y="21"/>
                  </a:cxn>
                  <a:cxn ang="0">
                    <a:pos x="75" y="50"/>
                  </a:cxn>
                  <a:cxn ang="0">
                    <a:pos x="35" y="100"/>
                  </a:cxn>
                  <a:cxn ang="0">
                    <a:pos x="10" y="157"/>
                  </a:cxn>
                  <a:cxn ang="0">
                    <a:pos x="0" y="209"/>
                  </a:cxn>
                  <a:cxn ang="0">
                    <a:pos x="0" y="1553"/>
                  </a:cxn>
                  <a:cxn ang="0">
                    <a:pos x="5" y="1584"/>
                  </a:cxn>
                  <a:cxn ang="0">
                    <a:pos x="15" y="1590"/>
                  </a:cxn>
                  <a:cxn ang="0">
                    <a:pos x="29" y="1598"/>
                  </a:cxn>
                  <a:cxn ang="0">
                    <a:pos x="80" y="1598"/>
                  </a:cxn>
                  <a:cxn ang="0">
                    <a:pos x="80" y="152"/>
                  </a:cxn>
                  <a:cxn ang="0">
                    <a:pos x="91" y="94"/>
                  </a:cxn>
                  <a:cxn ang="0">
                    <a:pos x="106" y="57"/>
                  </a:cxn>
                  <a:cxn ang="0">
                    <a:pos x="127" y="28"/>
                  </a:cxn>
                  <a:cxn ang="0">
                    <a:pos x="168" y="0"/>
                  </a:cxn>
                </a:cxnLst>
                <a:rect l="0" t="0" r="r" b="b"/>
                <a:pathLst>
                  <a:path w="169" h="1599">
                    <a:moveTo>
                      <a:pt x="168" y="0"/>
                    </a:moveTo>
                    <a:lnTo>
                      <a:pt x="115" y="21"/>
                    </a:lnTo>
                    <a:lnTo>
                      <a:pt x="75" y="50"/>
                    </a:lnTo>
                    <a:lnTo>
                      <a:pt x="35" y="100"/>
                    </a:lnTo>
                    <a:lnTo>
                      <a:pt x="10" y="157"/>
                    </a:lnTo>
                    <a:lnTo>
                      <a:pt x="0" y="209"/>
                    </a:lnTo>
                    <a:lnTo>
                      <a:pt x="0" y="1553"/>
                    </a:lnTo>
                    <a:lnTo>
                      <a:pt x="5" y="1584"/>
                    </a:lnTo>
                    <a:lnTo>
                      <a:pt x="15" y="1590"/>
                    </a:lnTo>
                    <a:lnTo>
                      <a:pt x="29" y="1598"/>
                    </a:lnTo>
                    <a:lnTo>
                      <a:pt x="80" y="1598"/>
                    </a:lnTo>
                    <a:lnTo>
                      <a:pt x="80" y="152"/>
                    </a:lnTo>
                    <a:lnTo>
                      <a:pt x="91" y="94"/>
                    </a:lnTo>
                    <a:lnTo>
                      <a:pt x="106" y="57"/>
                    </a:lnTo>
                    <a:lnTo>
                      <a:pt x="127" y="28"/>
                    </a:lnTo>
                    <a:lnTo>
                      <a:pt x="168" y="0"/>
                    </a:lnTo>
                  </a:path>
                </a:pathLst>
              </a:custGeom>
              <a:solidFill>
                <a:srgbClr val="336633"/>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51" name="Freeform 64">
                <a:extLst>
                  <a:ext uri="{FF2B5EF4-FFF2-40B4-BE49-F238E27FC236}">
                    <a16:creationId xmlns:a16="http://schemas.microsoft.com/office/drawing/2014/main" id="{81C637A8-3C23-4353-BC63-D8D2FF3B020C}"/>
                  </a:ext>
                </a:extLst>
              </p:cNvPr>
              <p:cNvSpPr>
                <a:spLocks/>
              </p:cNvSpPr>
              <p:nvPr/>
            </p:nvSpPr>
            <p:spPr bwMode="auto">
              <a:xfrm>
                <a:off x="1028" y="2074"/>
                <a:ext cx="81" cy="1741"/>
              </a:xfrm>
              <a:custGeom>
                <a:avLst/>
                <a:gdLst/>
                <a:ahLst/>
                <a:cxnLst>
                  <a:cxn ang="0">
                    <a:pos x="0" y="0"/>
                  </a:cxn>
                  <a:cxn ang="0">
                    <a:pos x="20" y="21"/>
                  </a:cxn>
                  <a:cxn ang="0">
                    <a:pos x="36" y="49"/>
                  </a:cxn>
                  <a:cxn ang="0">
                    <a:pos x="53" y="98"/>
                  </a:cxn>
                  <a:cxn ang="0">
                    <a:pos x="62" y="154"/>
                  </a:cxn>
                  <a:cxn ang="0">
                    <a:pos x="67" y="205"/>
                  </a:cxn>
                  <a:cxn ang="0">
                    <a:pos x="67" y="1514"/>
                  </a:cxn>
                  <a:cxn ang="0">
                    <a:pos x="64" y="1544"/>
                  </a:cxn>
                  <a:cxn ang="0">
                    <a:pos x="60" y="1550"/>
                  </a:cxn>
                  <a:cxn ang="0">
                    <a:pos x="54" y="1558"/>
                  </a:cxn>
                  <a:cxn ang="0">
                    <a:pos x="34" y="1558"/>
                  </a:cxn>
                  <a:cxn ang="0">
                    <a:pos x="34" y="148"/>
                  </a:cxn>
                  <a:cxn ang="0">
                    <a:pos x="30" y="92"/>
                  </a:cxn>
                  <a:cxn ang="0">
                    <a:pos x="24" y="57"/>
                  </a:cxn>
                  <a:cxn ang="0">
                    <a:pos x="15" y="28"/>
                  </a:cxn>
                  <a:cxn ang="0">
                    <a:pos x="0" y="0"/>
                  </a:cxn>
                </a:cxnLst>
                <a:rect l="0" t="0" r="r" b="b"/>
                <a:pathLst>
                  <a:path w="68" h="1559">
                    <a:moveTo>
                      <a:pt x="0" y="0"/>
                    </a:moveTo>
                    <a:lnTo>
                      <a:pt x="20" y="21"/>
                    </a:lnTo>
                    <a:lnTo>
                      <a:pt x="36" y="49"/>
                    </a:lnTo>
                    <a:lnTo>
                      <a:pt x="53" y="98"/>
                    </a:lnTo>
                    <a:lnTo>
                      <a:pt x="62" y="154"/>
                    </a:lnTo>
                    <a:lnTo>
                      <a:pt x="67" y="205"/>
                    </a:lnTo>
                    <a:lnTo>
                      <a:pt x="67" y="1514"/>
                    </a:lnTo>
                    <a:lnTo>
                      <a:pt x="64" y="1544"/>
                    </a:lnTo>
                    <a:lnTo>
                      <a:pt x="60" y="1550"/>
                    </a:lnTo>
                    <a:lnTo>
                      <a:pt x="54" y="1558"/>
                    </a:lnTo>
                    <a:lnTo>
                      <a:pt x="34" y="1558"/>
                    </a:lnTo>
                    <a:lnTo>
                      <a:pt x="34" y="148"/>
                    </a:lnTo>
                    <a:lnTo>
                      <a:pt x="30" y="92"/>
                    </a:lnTo>
                    <a:lnTo>
                      <a:pt x="24" y="57"/>
                    </a:lnTo>
                    <a:lnTo>
                      <a:pt x="15" y="28"/>
                    </a:lnTo>
                    <a:lnTo>
                      <a:pt x="0" y="0"/>
                    </a:lnTo>
                  </a:path>
                </a:pathLst>
              </a:custGeom>
              <a:solidFill>
                <a:srgbClr val="00CC00"/>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52" name="Line 65">
                <a:extLst>
                  <a:ext uri="{FF2B5EF4-FFF2-40B4-BE49-F238E27FC236}">
                    <a16:creationId xmlns:a16="http://schemas.microsoft.com/office/drawing/2014/main" id="{CDDCB98C-C6D9-4749-A00F-1F8726D3A981}"/>
                  </a:ext>
                </a:extLst>
              </p:cNvPr>
              <p:cNvSpPr>
                <a:spLocks noChangeShapeType="1"/>
              </p:cNvSpPr>
              <p:nvPr/>
            </p:nvSpPr>
            <p:spPr bwMode="auto">
              <a:xfrm>
                <a:off x="547" y="3693"/>
                <a:ext cx="628" cy="0"/>
              </a:xfrm>
              <a:prstGeom prst="line">
                <a:avLst/>
              </a:prstGeom>
              <a:noFill/>
              <a:ln w="127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53" name="AutoShape 66">
                <a:extLst>
                  <a:ext uri="{FF2B5EF4-FFF2-40B4-BE49-F238E27FC236}">
                    <a16:creationId xmlns:a16="http://schemas.microsoft.com/office/drawing/2014/main" id="{E85C9247-8D11-48A6-AA59-5B350C6988B9}"/>
                  </a:ext>
                </a:extLst>
              </p:cNvPr>
              <p:cNvSpPr>
                <a:spLocks noChangeArrowheads="1"/>
              </p:cNvSpPr>
              <p:nvPr/>
            </p:nvSpPr>
            <p:spPr bwMode="auto">
              <a:xfrm>
                <a:off x="609" y="2561"/>
                <a:ext cx="447" cy="742"/>
              </a:xfrm>
              <a:prstGeom prst="roundRect">
                <a:avLst>
                  <a:gd name="adj" fmla="val 12495"/>
                </a:avLst>
              </a:prstGeom>
              <a:solidFill>
                <a:schemeClr val="accent2"/>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grpSp>
            <p:nvGrpSpPr>
              <p:cNvPr id="154" name="Group 67">
                <a:extLst>
                  <a:ext uri="{FF2B5EF4-FFF2-40B4-BE49-F238E27FC236}">
                    <a16:creationId xmlns:a16="http://schemas.microsoft.com/office/drawing/2014/main" id="{20DD179A-021F-4E44-BDFA-FD6E59F645B8}"/>
                  </a:ext>
                </a:extLst>
              </p:cNvPr>
              <p:cNvGrpSpPr>
                <a:grpSpLocks/>
              </p:cNvGrpSpPr>
              <p:nvPr/>
            </p:nvGrpSpPr>
            <p:grpSpPr bwMode="auto">
              <a:xfrm>
                <a:off x="720" y="2614"/>
                <a:ext cx="227" cy="212"/>
                <a:chOff x="577" y="2791"/>
                <a:chExt cx="191" cy="190"/>
              </a:xfrm>
            </p:grpSpPr>
            <p:sp>
              <p:nvSpPr>
                <p:cNvPr id="171" name="AutoShape 68">
                  <a:extLst>
                    <a:ext uri="{FF2B5EF4-FFF2-40B4-BE49-F238E27FC236}">
                      <a16:creationId xmlns:a16="http://schemas.microsoft.com/office/drawing/2014/main" id="{23A50D1D-4EA8-43A4-BB4C-580BE242CE15}"/>
                    </a:ext>
                  </a:extLst>
                </p:cNvPr>
                <p:cNvSpPr>
                  <a:spLocks noChangeArrowheads="1"/>
                </p:cNvSpPr>
                <p:nvPr/>
              </p:nvSpPr>
              <p:spPr bwMode="auto">
                <a:xfrm>
                  <a:off x="577" y="2791"/>
                  <a:ext cx="191" cy="190"/>
                </a:xfrm>
                <a:prstGeom prst="triangle">
                  <a:avLst>
                    <a:gd name="adj" fmla="val 49995"/>
                  </a:avLst>
                </a:prstGeom>
                <a:solidFill>
                  <a:schemeClr val="accent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72" name="Rectangle 69">
                  <a:extLst>
                    <a:ext uri="{FF2B5EF4-FFF2-40B4-BE49-F238E27FC236}">
                      <a16:creationId xmlns:a16="http://schemas.microsoft.com/office/drawing/2014/main" id="{DDDFD549-6A35-4530-94E8-03D9D0648579}"/>
                    </a:ext>
                  </a:extLst>
                </p:cNvPr>
                <p:cNvSpPr>
                  <a:spLocks noChangeArrowheads="1"/>
                </p:cNvSpPr>
                <p:nvPr/>
              </p:nvSpPr>
              <p:spPr bwMode="auto">
                <a:xfrm>
                  <a:off x="599" y="2815"/>
                  <a:ext cx="123" cy="158"/>
                </a:xfrm>
                <a:prstGeom prst="rect">
                  <a:avLst/>
                </a:prstGeom>
                <a:noFill/>
                <a:ln w="9525">
                  <a:noFill/>
                  <a:miter lim="800000"/>
                  <a:headEnd/>
                  <a:tailEnd/>
                </a:ln>
                <a:effectLst/>
                <a:sp3d prstMaterial="softEdge">
                  <a:bevelT w="127000" prst="artDeco"/>
                </a:sp3d>
              </p:spPr>
              <p:txBody>
                <a:bodyPr wrap="none" lIns="63500" tIns="31750" rIns="63500" bIns="31750">
                  <a:spAutoFit/>
                </a:bodyPr>
                <a:lstStyle/>
                <a:p>
                  <a:pPr defTabSz="436563" fontAlgn="auto">
                    <a:spcBef>
                      <a:spcPts val="0"/>
                    </a:spcBef>
                    <a:spcAft>
                      <a:spcPts val="0"/>
                    </a:spcAft>
                    <a:defRPr/>
                  </a:pPr>
                  <a:r>
                    <a:rPr lang="es-ES_tradnl" sz="1400">
                      <a:ea typeface="+mn-ea"/>
                      <a:cs typeface="Courier New" pitchFamily="49" charset="0"/>
                    </a:rPr>
                    <a:t>A</a:t>
                  </a:r>
                </a:p>
              </p:txBody>
            </p:sp>
          </p:grpSp>
          <p:grpSp>
            <p:nvGrpSpPr>
              <p:cNvPr id="155" name="Group 70">
                <a:extLst>
                  <a:ext uri="{FF2B5EF4-FFF2-40B4-BE49-F238E27FC236}">
                    <a16:creationId xmlns:a16="http://schemas.microsoft.com/office/drawing/2014/main" id="{A4DFAD94-4B62-406F-90EC-DCA7E77B79AA}"/>
                  </a:ext>
                </a:extLst>
              </p:cNvPr>
              <p:cNvGrpSpPr>
                <a:grpSpLocks/>
              </p:cNvGrpSpPr>
              <p:nvPr/>
            </p:nvGrpSpPr>
            <p:grpSpPr bwMode="auto">
              <a:xfrm>
                <a:off x="636" y="2894"/>
                <a:ext cx="392" cy="344"/>
                <a:chOff x="507" y="3038"/>
                <a:chExt cx="329" cy="308"/>
              </a:xfrm>
            </p:grpSpPr>
            <p:sp>
              <p:nvSpPr>
                <p:cNvPr id="156" name="AutoShape 71">
                  <a:extLst>
                    <a:ext uri="{FF2B5EF4-FFF2-40B4-BE49-F238E27FC236}">
                      <a16:creationId xmlns:a16="http://schemas.microsoft.com/office/drawing/2014/main" id="{26806DEE-BDD8-4463-BAB2-5978DC668B76}"/>
                    </a:ext>
                  </a:extLst>
                </p:cNvPr>
                <p:cNvSpPr>
                  <a:spLocks noChangeArrowheads="1"/>
                </p:cNvSpPr>
                <p:nvPr/>
              </p:nvSpPr>
              <p:spPr bwMode="auto">
                <a:xfrm>
                  <a:off x="507" y="3038"/>
                  <a:ext cx="329" cy="308"/>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grpSp>
              <p:nvGrpSpPr>
                <p:cNvPr id="157" name="Group 72">
                  <a:extLst>
                    <a:ext uri="{FF2B5EF4-FFF2-40B4-BE49-F238E27FC236}">
                      <a16:creationId xmlns:a16="http://schemas.microsoft.com/office/drawing/2014/main" id="{CB96AEDB-E5C3-4D2F-BB74-B2F68E9373F6}"/>
                    </a:ext>
                  </a:extLst>
                </p:cNvPr>
                <p:cNvGrpSpPr>
                  <a:grpSpLocks/>
                </p:cNvGrpSpPr>
                <p:nvPr/>
              </p:nvGrpSpPr>
              <p:grpSpPr bwMode="auto">
                <a:xfrm>
                  <a:off x="529" y="3065"/>
                  <a:ext cx="177" cy="235"/>
                  <a:chOff x="529" y="3065"/>
                  <a:chExt cx="177" cy="235"/>
                </a:xfrm>
              </p:grpSpPr>
              <p:sp>
                <p:nvSpPr>
                  <p:cNvPr id="165" name="AutoShape 73">
                    <a:extLst>
                      <a:ext uri="{FF2B5EF4-FFF2-40B4-BE49-F238E27FC236}">
                        <a16:creationId xmlns:a16="http://schemas.microsoft.com/office/drawing/2014/main" id="{F3F9DF3F-C7A2-40FB-B0D6-66F28387DF58}"/>
                      </a:ext>
                    </a:extLst>
                  </p:cNvPr>
                  <p:cNvSpPr>
                    <a:spLocks noChangeArrowheads="1"/>
                  </p:cNvSpPr>
                  <p:nvPr/>
                </p:nvSpPr>
                <p:spPr bwMode="auto">
                  <a:xfrm rot="-10800000" flipH="1" flipV="1">
                    <a:off x="552" y="3167"/>
                    <a:ext cx="110" cy="133"/>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66" name="Freeform 74">
                    <a:extLst>
                      <a:ext uri="{FF2B5EF4-FFF2-40B4-BE49-F238E27FC236}">
                        <a16:creationId xmlns:a16="http://schemas.microsoft.com/office/drawing/2014/main" id="{49C295F1-BA0F-4B85-BD85-4F41FDF535AD}"/>
                      </a:ext>
                    </a:extLst>
                  </p:cNvPr>
                  <p:cNvSpPr>
                    <a:spLocks/>
                  </p:cNvSpPr>
                  <p:nvPr/>
                </p:nvSpPr>
                <p:spPr bwMode="auto">
                  <a:xfrm>
                    <a:off x="538" y="3108"/>
                    <a:ext cx="49" cy="54"/>
                  </a:xfrm>
                  <a:custGeom>
                    <a:avLst/>
                    <a:gdLst/>
                    <a:ahLst/>
                    <a:cxnLst>
                      <a:cxn ang="0">
                        <a:pos x="14" y="53"/>
                      </a:cxn>
                      <a:cxn ang="0">
                        <a:pos x="39" y="53"/>
                      </a:cxn>
                      <a:cxn ang="0">
                        <a:pos x="43" y="47"/>
                      </a:cxn>
                      <a:cxn ang="0">
                        <a:pos x="48" y="36"/>
                      </a:cxn>
                      <a:cxn ang="0">
                        <a:pos x="37" y="18"/>
                      </a:cxn>
                      <a:cxn ang="0">
                        <a:pos x="34" y="21"/>
                      </a:cxn>
                      <a:cxn ang="0">
                        <a:pos x="28" y="17"/>
                      </a:cxn>
                      <a:cxn ang="0">
                        <a:pos x="19" y="28"/>
                      </a:cxn>
                      <a:cxn ang="0">
                        <a:pos x="13" y="11"/>
                      </a:cxn>
                      <a:cxn ang="0">
                        <a:pos x="12" y="0"/>
                      </a:cxn>
                      <a:cxn ang="0">
                        <a:pos x="5" y="12"/>
                      </a:cxn>
                      <a:cxn ang="0">
                        <a:pos x="0" y="35"/>
                      </a:cxn>
                      <a:cxn ang="0">
                        <a:pos x="5" y="48"/>
                      </a:cxn>
                      <a:cxn ang="0">
                        <a:pos x="14" y="53"/>
                      </a:cxn>
                    </a:cxnLst>
                    <a:rect l="0" t="0" r="r" b="b"/>
                    <a:pathLst>
                      <a:path w="49" h="54">
                        <a:moveTo>
                          <a:pt x="14" y="53"/>
                        </a:moveTo>
                        <a:lnTo>
                          <a:pt x="39" y="53"/>
                        </a:lnTo>
                        <a:lnTo>
                          <a:pt x="43" y="47"/>
                        </a:lnTo>
                        <a:lnTo>
                          <a:pt x="48" y="36"/>
                        </a:lnTo>
                        <a:lnTo>
                          <a:pt x="37" y="18"/>
                        </a:lnTo>
                        <a:lnTo>
                          <a:pt x="34" y="21"/>
                        </a:lnTo>
                        <a:lnTo>
                          <a:pt x="28" y="17"/>
                        </a:lnTo>
                        <a:lnTo>
                          <a:pt x="19" y="28"/>
                        </a:lnTo>
                        <a:lnTo>
                          <a:pt x="13" y="11"/>
                        </a:lnTo>
                        <a:lnTo>
                          <a:pt x="12" y="0"/>
                        </a:lnTo>
                        <a:lnTo>
                          <a:pt x="5" y="12"/>
                        </a:lnTo>
                        <a:lnTo>
                          <a:pt x="0" y="35"/>
                        </a:lnTo>
                        <a:lnTo>
                          <a:pt x="5" y="48"/>
                        </a:lnTo>
                        <a:lnTo>
                          <a:pt x="14" y="53"/>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67" name="Freeform 75">
                    <a:extLst>
                      <a:ext uri="{FF2B5EF4-FFF2-40B4-BE49-F238E27FC236}">
                        <a16:creationId xmlns:a16="http://schemas.microsoft.com/office/drawing/2014/main" id="{96EBE819-9BC6-4BB3-AED1-1C4C49089709}"/>
                      </a:ext>
                    </a:extLst>
                  </p:cNvPr>
                  <p:cNvSpPr>
                    <a:spLocks/>
                  </p:cNvSpPr>
                  <p:nvPr/>
                </p:nvSpPr>
                <p:spPr bwMode="auto">
                  <a:xfrm>
                    <a:off x="529" y="3084"/>
                    <a:ext cx="65" cy="79"/>
                  </a:xfrm>
                  <a:custGeom>
                    <a:avLst/>
                    <a:gdLst/>
                    <a:ahLst/>
                    <a:cxnLst>
                      <a:cxn ang="0">
                        <a:pos x="1" y="43"/>
                      </a:cxn>
                      <a:cxn ang="0">
                        <a:pos x="0" y="51"/>
                      </a:cxn>
                      <a:cxn ang="0">
                        <a:pos x="1" y="59"/>
                      </a:cxn>
                      <a:cxn ang="0">
                        <a:pos x="5" y="66"/>
                      </a:cxn>
                      <a:cxn ang="0">
                        <a:pos x="11" y="73"/>
                      </a:cxn>
                      <a:cxn ang="0">
                        <a:pos x="19" y="77"/>
                      </a:cxn>
                      <a:cxn ang="0">
                        <a:pos x="22" y="77"/>
                      </a:cxn>
                      <a:cxn ang="0">
                        <a:pos x="16" y="69"/>
                      </a:cxn>
                      <a:cxn ang="0">
                        <a:pos x="12" y="61"/>
                      </a:cxn>
                      <a:cxn ang="0">
                        <a:pos x="12" y="52"/>
                      </a:cxn>
                      <a:cxn ang="0">
                        <a:pos x="15" y="38"/>
                      </a:cxn>
                      <a:cxn ang="0">
                        <a:pos x="19" y="30"/>
                      </a:cxn>
                      <a:cxn ang="0">
                        <a:pos x="20" y="42"/>
                      </a:cxn>
                      <a:cxn ang="0">
                        <a:pos x="23" y="53"/>
                      </a:cxn>
                      <a:cxn ang="0">
                        <a:pos x="29" y="64"/>
                      </a:cxn>
                      <a:cxn ang="0">
                        <a:pos x="32" y="64"/>
                      </a:cxn>
                      <a:cxn ang="0">
                        <a:pos x="34" y="55"/>
                      </a:cxn>
                      <a:cxn ang="0">
                        <a:pos x="38" y="45"/>
                      </a:cxn>
                      <a:cxn ang="0">
                        <a:pos x="41" y="53"/>
                      </a:cxn>
                      <a:cxn ang="0">
                        <a:pos x="41" y="63"/>
                      </a:cxn>
                      <a:cxn ang="0">
                        <a:pos x="45" y="61"/>
                      </a:cxn>
                      <a:cxn ang="0">
                        <a:pos x="48" y="55"/>
                      </a:cxn>
                      <a:cxn ang="0">
                        <a:pos x="50" y="52"/>
                      </a:cxn>
                      <a:cxn ang="0">
                        <a:pos x="52" y="59"/>
                      </a:cxn>
                      <a:cxn ang="0">
                        <a:pos x="52" y="67"/>
                      </a:cxn>
                      <a:cxn ang="0">
                        <a:pos x="49" y="74"/>
                      </a:cxn>
                      <a:cxn ang="0">
                        <a:pos x="53" y="75"/>
                      </a:cxn>
                      <a:cxn ang="0">
                        <a:pos x="59" y="69"/>
                      </a:cxn>
                      <a:cxn ang="0">
                        <a:pos x="63" y="62"/>
                      </a:cxn>
                      <a:cxn ang="0">
                        <a:pos x="64" y="54"/>
                      </a:cxn>
                      <a:cxn ang="0">
                        <a:pos x="61" y="46"/>
                      </a:cxn>
                      <a:cxn ang="0">
                        <a:pos x="55" y="38"/>
                      </a:cxn>
                      <a:cxn ang="0">
                        <a:pos x="51" y="35"/>
                      </a:cxn>
                      <a:cxn ang="0">
                        <a:pos x="48" y="28"/>
                      </a:cxn>
                      <a:cxn ang="0">
                        <a:pos x="46" y="20"/>
                      </a:cxn>
                      <a:cxn ang="0">
                        <a:pos x="43" y="14"/>
                      </a:cxn>
                      <a:cxn ang="0">
                        <a:pos x="37" y="10"/>
                      </a:cxn>
                      <a:cxn ang="0">
                        <a:pos x="36" y="12"/>
                      </a:cxn>
                      <a:cxn ang="0">
                        <a:pos x="38" y="20"/>
                      </a:cxn>
                      <a:cxn ang="0">
                        <a:pos x="36" y="28"/>
                      </a:cxn>
                      <a:cxn ang="0">
                        <a:pos x="32" y="36"/>
                      </a:cxn>
                      <a:cxn ang="0">
                        <a:pos x="32" y="43"/>
                      </a:cxn>
                      <a:cxn ang="0">
                        <a:pos x="30" y="33"/>
                      </a:cxn>
                      <a:cxn ang="0">
                        <a:pos x="29" y="24"/>
                      </a:cxn>
                      <a:cxn ang="0">
                        <a:pos x="26" y="15"/>
                      </a:cxn>
                      <a:cxn ang="0">
                        <a:pos x="20" y="7"/>
                      </a:cxn>
                      <a:cxn ang="0">
                        <a:pos x="12" y="1"/>
                      </a:cxn>
                      <a:cxn ang="0">
                        <a:pos x="10" y="3"/>
                      </a:cxn>
                      <a:cxn ang="0">
                        <a:pos x="13" y="11"/>
                      </a:cxn>
                      <a:cxn ang="0">
                        <a:pos x="13" y="20"/>
                      </a:cxn>
                      <a:cxn ang="0">
                        <a:pos x="11" y="29"/>
                      </a:cxn>
                      <a:cxn ang="0">
                        <a:pos x="5" y="37"/>
                      </a:cxn>
                    </a:cxnLst>
                    <a:rect l="0" t="0" r="r" b="b"/>
                    <a:pathLst>
                      <a:path w="65" h="79">
                        <a:moveTo>
                          <a:pt x="5" y="37"/>
                        </a:moveTo>
                        <a:lnTo>
                          <a:pt x="3" y="39"/>
                        </a:lnTo>
                        <a:lnTo>
                          <a:pt x="2" y="41"/>
                        </a:lnTo>
                        <a:lnTo>
                          <a:pt x="1" y="43"/>
                        </a:lnTo>
                        <a:lnTo>
                          <a:pt x="1" y="44"/>
                        </a:lnTo>
                        <a:lnTo>
                          <a:pt x="0" y="46"/>
                        </a:lnTo>
                        <a:lnTo>
                          <a:pt x="0" y="48"/>
                        </a:lnTo>
                        <a:lnTo>
                          <a:pt x="0" y="51"/>
                        </a:lnTo>
                        <a:lnTo>
                          <a:pt x="0" y="53"/>
                        </a:lnTo>
                        <a:lnTo>
                          <a:pt x="0" y="55"/>
                        </a:lnTo>
                        <a:lnTo>
                          <a:pt x="0" y="57"/>
                        </a:lnTo>
                        <a:lnTo>
                          <a:pt x="1" y="59"/>
                        </a:lnTo>
                        <a:lnTo>
                          <a:pt x="1" y="61"/>
                        </a:lnTo>
                        <a:lnTo>
                          <a:pt x="2" y="63"/>
                        </a:lnTo>
                        <a:lnTo>
                          <a:pt x="3" y="65"/>
                        </a:lnTo>
                        <a:lnTo>
                          <a:pt x="5" y="66"/>
                        </a:lnTo>
                        <a:lnTo>
                          <a:pt x="6" y="68"/>
                        </a:lnTo>
                        <a:lnTo>
                          <a:pt x="7" y="70"/>
                        </a:lnTo>
                        <a:lnTo>
                          <a:pt x="9" y="71"/>
                        </a:lnTo>
                        <a:lnTo>
                          <a:pt x="11" y="73"/>
                        </a:lnTo>
                        <a:lnTo>
                          <a:pt x="13" y="74"/>
                        </a:lnTo>
                        <a:lnTo>
                          <a:pt x="15" y="75"/>
                        </a:lnTo>
                        <a:lnTo>
                          <a:pt x="17" y="76"/>
                        </a:lnTo>
                        <a:lnTo>
                          <a:pt x="19" y="77"/>
                        </a:lnTo>
                        <a:lnTo>
                          <a:pt x="21" y="78"/>
                        </a:lnTo>
                        <a:lnTo>
                          <a:pt x="22" y="78"/>
                        </a:lnTo>
                        <a:lnTo>
                          <a:pt x="23" y="78"/>
                        </a:lnTo>
                        <a:lnTo>
                          <a:pt x="22" y="77"/>
                        </a:lnTo>
                        <a:lnTo>
                          <a:pt x="20" y="75"/>
                        </a:lnTo>
                        <a:lnTo>
                          <a:pt x="19" y="73"/>
                        </a:lnTo>
                        <a:lnTo>
                          <a:pt x="17" y="71"/>
                        </a:lnTo>
                        <a:lnTo>
                          <a:pt x="16" y="69"/>
                        </a:lnTo>
                        <a:lnTo>
                          <a:pt x="15" y="67"/>
                        </a:lnTo>
                        <a:lnTo>
                          <a:pt x="14" y="65"/>
                        </a:lnTo>
                        <a:lnTo>
                          <a:pt x="13" y="63"/>
                        </a:lnTo>
                        <a:lnTo>
                          <a:pt x="12" y="61"/>
                        </a:lnTo>
                        <a:lnTo>
                          <a:pt x="12" y="59"/>
                        </a:lnTo>
                        <a:lnTo>
                          <a:pt x="12" y="56"/>
                        </a:lnTo>
                        <a:lnTo>
                          <a:pt x="12" y="54"/>
                        </a:lnTo>
                        <a:lnTo>
                          <a:pt x="12" y="52"/>
                        </a:lnTo>
                        <a:lnTo>
                          <a:pt x="12" y="49"/>
                        </a:lnTo>
                        <a:lnTo>
                          <a:pt x="13" y="45"/>
                        </a:lnTo>
                        <a:lnTo>
                          <a:pt x="14" y="41"/>
                        </a:lnTo>
                        <a:lnTo>
                          <a:pt x="15" y="38"/>
                        </a:lnTo>
                        <a:lnTo>
                          <a:pt x="17" y="34"/>
                        </a:lnTo>
                        <a:lnTo>
                          <a:pt x="18" y="31"/>
                        </a:lnTo>
                        <a:lnTo>
                          <a:pt x="20" y="27"/>
                        </a:lnTo>
                        <a:lnTo>
                          <a:pt x="19" y="30"/>
                        </a:lnTo>
                        <a:lnTo>
                          <a:pt x="19" y="33"/>
                        </a:lnTo>
                        <a:lnTo>
                          <a:pt x="19" y="36"/>
                        </a:lnTo>
                        <a:lnTo>
                          <a:pt x="19" y="39"/>
                        </a:lnTo>
                        <a:lnTo>
                          <a:pt x="20" y="42"/>
                        </a:lnTo>
                        <a:lnTo>
                          <a:pt x="20" y="45"/>
                        </a:lnTo>
                        <a:lnTo>
                          <a:pt x="21" y="48"/>
                        </a:lnTo>
                        <a:lnTo>
                          <a:pt x="22" y="51"/>
                        </a:lnTo>
                        <a:lnTo>
                          <a:pt x="23" y="53"/>
                        </a:lnTo>
                        <a:lnTo>
                          <a:pt x="24" y="56"/>
                        </a:lnTo>
                        <a:lnTo>
                          <a:pt x="25" y="59"/>
                        </a:lnTo>
                        <a:lnTo>
                          <a:pt x="27" y="61"/>
                        </a:lnTo>
                        <a:lnTo>
                          <a:pt x="29" y="64"/>
                        </a:lnTo>
                        <a:lnTo>
                          <a:pt x="31" y="66"/>
                        </a:lnTo>
                        <a:lnTo>
                          <a:pt x="33" y="68"/>
                        </a:lnTo>
                        <a:lnTo>
                          <a:pt x="33" y="67"/>
                        </a:lnTo>
                        <a:lnTo>
                          <a:pt x="32" y="64"/>
                        </a:lnTo>
                        <a:lnTo>
                          <a:pt x="32" y="62"/>
                        </a:lnTo>
                        <a:lnTo>
                          <a:pt x="33" y="59"/>
                        </a:lnTo>
                        <a:lnTo>
                          <a:pt x="33" y="57"/>
                        </a:lnTo>
                        <a:lnTo>
                          <a:pt x="34" y="55"/>
                        </a:lnTo>
                        <a:lnTo>
                          <a:pt x="34" y="52"/>
                        </a:lnTo>
                        <a:lnTo>
                          <a:pt x="35" y="50"/>
                        </a:lnTo>
                        <a:lnTo>
                          <a:pt x="36" y="48"/>
                        </a:lnTo>
                        <a:lnTo>
                          <a:pt x="38" y="45"/>
                        </a:lnTo>
                        <a:lnTo>
                          <a:pt x="38" y="46"/>
                        </a:lnTo>
                        <a:lnTo>
                          <a:pt x="39" y="48"/>
                        </a:lnTo>
                        <a:lnTo>
                          <a:pt x="40" y="50"/>
                        </a:lnTo>
                        <a:lnTo>
                          <a:pt x="41" y="53"/>
                        </a:lnTo>
                        <a:lnTo>
                          <a:pt x="41" y="55"/>
                        </a:lnTo>
                        <a:lnTo>
                          <a:pt x="41" y="58"/>
                        </a:lnTo>
                        <a:lnTo>
                          <a:pt x="41" y="60"/>
                        </a:lnTo>
                        <a:lnTo>
                          <a:pt x="41" y="63"/>
                        </a:lnTo>
                        <a:lnTo>
                          <a:pt x="41" y="65"/>
                        </a:lnTo>
                        <a:lnTo>
                          <a:pt x="43" y="64"/>
                        </a:lnTo>
                        <a:lnTo>
                          <a:pt x="44" y="63"/>
                        </a:lnTo>
                        <a:lnTo>
                          <a:pt x="45" y="61"/>
                        </a:lnTo>
                        <a:lnTo>
                          <a:pt x="46" y="59"/>
                        </a:lnTo>
                        <a:lnTo>
                          <a:pt x="47" y="58"/>
                        </a:lnTo>
                        <a:lnTo>
                          <a:pt x="48" y="56"/>
                        </a:lnTo>
                        <a:lnTo>
                          <a:pt x="48" y="55"/>
                        </a:lnTo>
                        <a:lnTo>
                          <a:pt x="48" y="53"/>
                        </a:lnTo>
                        <a:lnTo>
                          <a:pt x="48" y="52"/>
                        </a:lnTo>
                        <a:lnTo>
                          <a:pt x="48" y="51"/>
                        </a:lnTo>
                        <a:lnTo>
                          <a:pt x="50" y="52"/>
                        </a:lnTo>
                        <a:lnTo>
                          <a:pt x="50" y="54"/>
                        </a:lnTo>
                        <a:lnTo>
                          <a:pt x="51" y="55"/>
                        </a:lnTo>
                        <a:lnTo>
                          <a:pt x="52" y="58"/>
                        </a:lnTo>
                        <a:lnTo>
                          <a:pt x="52" y="59"/>
                        </a:lnTo>
                        <a:lnTo>
                          <a:pt x="53" y="61"/>
                        </a:lnTo>
                        <a:lnTo>
                          <a:pt x="53" y="63"/>
                        </a:lnTo>
                        <a:lnTo>
                          <a:pt x="53" y="65"/>
                        </a:lnTo>
                        <a:lnTo>
                          <a:pt x="52" y="67"/>
                        </a:lnTo>
                        <a:lnTo>
                          <a:pt x="52" y="69"/>
                        </a:lnTo>
                        <a:lnTo>
                          <a:pt x="51" y="71"/>
                        </a:lnTo>
                        <a:lnTo>
                          <a:pt x="50" y="73"/>
                        </a:lnTo>
                        <a:lnTo>
                          <a:pt x="49" y="74"/>
                        </a:lnTo>
                        <a:lnTo>
                          <a:pt x="47" y="78"/>
                        </a:lnTo>
                        <a:lnTo>
                          <a:pt x="49" y="77"/>
                        </a:lnTo>
                        <a:lnTo>
                          <a:pt x="51" y="76"/>
                        </a:lnTo>
                        <a:lnTo>
                          <a:pt x="53" y="75"/>
                        </a:lnTo>
                        <a:lnTo>
                          <a:pt x="55" y="74"/>
                        </a:lnTo>
                        <a:lnTo>
                          <a:pt x="56" y="72"/>
                        </a:lnTo>
                        <a:lnTo>
                          <a:pt x="58" y="70"/>
                        </a:lnTo>
                        <a:lnTo>
                          <a:pt x="59" y="69"/>
                        </a:lnTo>
                        <a:lnTo>
                          <a:pt x="60" y="67"/>
                        </a:lnTo>
                        <a:lnTo>
                          <a:pt x="61" y="66"/>
                        </a:lnTo>
                        <a:lnTo>
                          <a:pt x="62" y="63"/>
                        </a:lnTo>
                        <a:lnTo>
                          <a:pt x="63" y="62"/>
                        </a:lnTo>
                        <a:lnTo>
                          <a:pt x="63" y="60"/>
                        </a:lnTo>
                        <a:lnTo>
                          <a:pt x="64" y="58"/>
                        </a:lnTo>
                        <a:lnTo>
                          <a:pt x="64" y="56"/>
                        </a:lnTo>
                        <a:lnTo>
                          <a:pt x="64" y="54"/>
                        </a:lnTo>
                        <a:lnTo>
                          <a:pt x="63" y="52"/>
                        </a:lnTo>
                        <a:lnTo>
                          <a:pt x="63" y="50"/>
                        </a:lnTo>
                        <a:lnTo>
                          <a:pt x="62" y="48"/>
                        </a:lnTo>
                        <a:lnTo>
                          <a:pt x="61" y="46"/>
                        </a:lnTo>
                        <a:lnTo>
                          <a:pt x="60" y="44"/>
                        </a:lnTo>
                        <a:lnTo>
                          <a:pt x="59" y="43"/>
                        </a:lnTo>
                        <a:lnTo>
                          <a:pt x="58" y="41"/>
                        </a:lnTo>
                        <a:lnTo>
                          <a:pt x="55" y="38"/>
                        </a:lnTo>
                        <a:lnTo>
                          <a:pt x="55" y="38"/>
                        </a:lnTo>
                        <a:lnTo>
                          <a:pt x="54" y="37"/>
                        </a:lnTo>
                        <a:lnTo>
                          <a:pt x="52" y="36"/>
                        </a:lnTo>
                        <a:lnTo>
                          <a:pt x="51" y="35"/>
                        </a:lnTo>
                        <a:lnTo>
                          <a:pt x="50" y="33"/>
                        </a:lnTo>
                        <a:lnTo>
                          <a:pt x="49" y="32"/>
                        </a:lnTo>
                        <a:lnTo>
                          <a:pt x="48" y="30"/>
                        </a:lnTo>
                        <a:lnTo>
                          <a:pt x="48" y="28"/>
                        </a:lnTo>
                        <a:lnTo>
                          <a:pt x="48" y="26"/>
                        </a:lnTo>
                        <a:lnTo>
                          <a:pt x="47" y="26"/>
                        </a:lnTo>
                        <a:lnTo>
                          <a:pt x="47" y="24"/>
                        </a:lnTo>
                        <a:lnTo>
                          <a:pt x="46" y="20"/>
                        </a:lnTo>
                        <a:lnTo>
                          <a:pt x="46" y="19"/>
                        </a:lnTo>
                        <a:lnTo>
                          <a:pt x="45" y="17"/>
                        </a:lnTo>
                        <a:lnTo>
                          <a:pt x="44" y="16"/>
                        </a:lnTo>
                        <a:lnTo>
                          <a:pt x="43" y="14"/>
                        </a:lnTo>
                        <a:lnTo>
                          <a:pt x="41" y="13"/>
                        </a:lnTo>
                        <a:lnTo>
                          <a:pt x="40" y="12"/>
                        </a:lnTo>
                        <a:lnTo>
                          <a:pt x="39" y="11"/>
                        </a:lnTo>
                        <a:lnTo>
                          <a:pt x="37" y="10"/>
                        </a:lnTo>
                        <a:lnTo>
                          <a:pt x="36" y="10"/>
                        </a:lnTo>
                        <a:lnTo>
                          <a:pt x="36" y="9"/>
                        </a:lnTo>
                        <a:lnTo>
                          <a:pt x="36" y="10"/>
                        </a:lnTo>
                        <a:lnTo>
                          <a:pt x="36" y="12"/>
                        </a:lnTo>
                        <a:lnTo>
                          <a:pt x="37" y="14"/>
                        </a:lnTo>
                        <a:lnTo>
                          <a:pt x="38" y="16"/>
                        </a:lnTo>
                        <a:lnTo>
                          <a:pt x="38" y="18"/>
                        </a:lnTo>
                        <a:lnTo>
                          <a:pt x="38" y="20"/>
                        </a:lnTo>
                        <a:lnTo>
                          <a:pt x="37" y="22"/>
                        </a:lnTo>
                        <a:lnTo>
                          <a:pt x="37" y="24"/>
                        </a:lnTo>
                        <a:lnTo>
                          <a:pt x="36" y="26"/>
                        </a:lnTo>
                        <a:lnTo>
                          <a:pt x="36" y="28"/>
                        </a:lnTo>
                        <a:lnTo>
                          <a:pt x="34" y="31"/>
                        </a:lnTo>
                        <a:lnTo>
                          <a:pt x="33" y="32"/>
                        </a:lnTo>
                        <a:lnTo>
                          <a:pt x="32" y="34"/>
                        </a:lnTo>
                        <a:lnTo>
                          <a:pt x="32" y="36"/>
                        </a:lnTo>
                        <a:lnTo>
                          <a:pt x="32" y="37"/>
                        </a:lnTo>
                        <a:lnTo>
                          <a:pt x="32" y="40"/>
                        </a:lnTo>
                        <a:lnTo>
                          <a:pt x="32" y="41"/>
                        </a:lnTo>
                        <a:lnTo>
                          <a:pt x="32" y="43"/>
                        </a:lnTo>
                        <a:lnTo>
                          <a:pt x="31" y="41"/>
                        </a:lnTo>
                        <a:lnTo>
                          <a:pt x="31" y="38"/>
                        </a:lnTo>
                        <a:lnTo>
                          <a:pt x="30" y="36"/>
                        </a:lnTo>
                        <a:lnTo>
                          <a:pt x="30" y="33"/>
                        </a:lnTo>
                        <a:lnTo>
                          <a:pt x="30" y="30"/>
                        </a:lnTo>
                        <a:lnTo>
                          <a:pt x="30" y="29"/>
                        </a:lnTo>
                        <a:lnTo>
                          <a:pt x="30" y="26"/>
                        </a:lnTo>
                        <a:lnTo>
                          <a:pt x="29" y="24"/>
                        </a:lnTo>
                        <a:lnTo>
                          <a:pt x="29" y="22"/>
                        </a:lnTo>
                        <a:lnTo>
                          <a:pt x="28" y="19"/>
                        </a:lnTo>
                        <a:lnTo>
                          <a:pt x="27" y="18"/>
                        </a:lnTo>
                        <a:lnTo>
                          <a:pt x="26" y="15"/>
                        </a:lnTo>
                        <a:lnTo>
                          <a:pt x="25" y="13"/>
                        </a:lnTo>
                        <a:lnTo>
                          <a:pt x="24" y="11"/>
                        </a:lnTo>
                        <a:lnTo>
                          <a:pt x="22" y="9"/>
                        </a:lnTo>
                        <a:lnTo>
                          <a:pt x="20" y="7"/>
                        </a:lnTo>
                        <a:lnTo>
                          <a:pt x="19" y="6"/>
                        </a:lnTo>
                        <a:lnTo>
                          <a:pt x="17" y="4"/>
                        </a:lnTo>
                        <a:lnTo>
                          <a:pt x="15" y="3"/>
                        </a:lnTo>
                        <a:lnTo>
                          <a:pt x="12" y="1"/>
                        </a:lnTo>
                        <a:lnTo>
                          <a:pt x="10" y="0"/>
                        </a:lnTo>
                        <a:lnTo>
                          <a:pt x="8" y="0"/>
                        </a:lnTo>
                        <a:lnTo>
                          <a:pt x="9" y="1"/>
                        </a:lnTo>
                        <a:lnTo>
                          <a:pt x="10" y="3"/>
                        </a:lnTo>
                        <a:lnTo>
                          <a:pt x="11" y="5"/>
                        </a:lnTo>
                        <a:lnTo>
                          <a:pt x="12" y="7"/>
                        </a:lnTo>
                        <a:lnTo>
                          <a:pt x="13" y="9"/>
                        </a:lnTo>
                        <a:lnTo>
                          <a:pt x="13" y="11"/>
                        </a:lnTo>
                        <a:lnTo>
                          <a:pt x="13" y="14"/>
                        </a:lnTo>
                        <a:lnTo>
                          <a:pt x="14" y="16"/>
                        </a:lnTo>
                        <a:lnTo>
                          <a:pt x="14" y="18"/>
                        </a:lnTo>
                        <a:lnTo>
                          <a:pt x="13" y="20"/>
                        </a:lnTo>
                        <a:lnTo>
                          <a:pt x="13" y="22"/>
                        </a:lnTo>
                        <a:lnTo>
                          <a:pt x="12" y="25"/>
                        </a:lnTo>
                        <a:lnTo>
                          <a:pt x="12" y="27"/>
                        </a:lnTo>
                        <a:lnTo>
                          <a:pt x="11" y="29"/>
                        </a:lnTo>
                        <a:lnTo>
                          <a:pt x="10" y="31"/>
                        </a:lnTo>
                        <a:lnTo>
                          <a:pt x="8" y="33"/>
                        </a:lnTo>
                        <a:lnTo>
                          <a:pt x="7" y="35"/>
                        </a:lnTo>
                        <a:lnTo>
                          <a:pt x="5" y="37"/>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68" name="Freeform 76">
                    <a:extLst>
                      <a:ext uri="{FF2B5EF4-FFF2-40B4-BE49-F238E27FC236}">
                        <a16:creationId xmlns:a16="http://schemas.microsoft.com/office/drawing/2014/main" id="{F9A6B864-4375-4167-9898-CE8A8BE1A73C}"/>
                      </a:ext>
                    </a:extLst>
                  </p:cNvPr>
                  <p:cNvSpPr>
                    <a:spLocks/>
                  </p:cNvSpPr>
                  <p:nvPr/>
                </p:nvSpPr>
                <p:spPr bwMode="auto">
                  <a:xfrm>
                    <a:off x="628" y="3094"/>
                    <a:ext cx="66" cy="69"/>
                  </a:xfrm>
                  <a:custGeom>
                    <a:avLst/>
                    <a:gdLst/>
                    <a:ahLst/>
                    <a:cxnLst>
                      <a:cxn ang="0">
                        <a:pos x="44" y="68"/>
                      </a:cxn>
                      <a:cxn ang="0">
                        <a:pos x="12" y="68"/>
                      </a:cxn>
                      <a:cxn ang="0">
                        <a:pos x="5" y="61"/>
                      </a:cxn>
                      <a:cxn ang="0">
                        <a:pos x="0" y="46"/>
                      </a:cxn>
                      <a:cxn ang="0">
                        <a:pos x="14" y="23"/>
                      </a:cxn>
                      <a:cxn ang="0">
                        <a:pos x="18" y="28"/>
                      </a:cxn>
                      <a:cxn ang="0">
                        <a:pos x="26" y="22"/>
                      </a:cxn>
                      <a:cxn ang="0">
                        <a:pos x="38" y="37"/>
                      </a:cxn>
                      <a:cxn ang="0">
                        <a:pos x="46" y="14"/>
                      </a:cxn>
                      <a:cxn ang="0">
                        <a:pos x="48" y="0"/>
                      </a:cxn>
                      <a:cxn ang="0">
                        <a:pos x="58" y="15"/>
                      </a:cxn>
                      <a:cxn ang="0">
                        <a:pos x="65" y="45"/>
                      </a:cxn>
                      <a:cxn ang="0">
                        <a:pos x="57" y="61"/>
                      </a:cxn>
                      <a:cxn ang="0">
                        <a:pos x="44" y="68"/>
                      </a:cxn>
                    </a:cxnLst>
                    <a:rect l="0" t="0" r="r" b="b"/>
                    <a:pathLst>
                      <a:path w="66" h="69">
                        <a:moveTo>
                          <a:pt x="44" y="68"/>
                        </a:moveTo>
                        <a:lnTo>
                          <a:pt x="12" y="68"/>
                        </a:lnTo>
                        <a:lnTo>
                          <a:pt x="5" y="61"/>
                        </a:lnTo>
                        <a:lnTo>
                          <a:pt x="0" y="46"/>
                        </a:lnTo>
                        <a:lnTo>
                          <a:pt x="14" y="23"/>
                        </a:lnTo>
                        <a:lnTo>
                          <a:pt x="18" y="28"/>
                        </a:lnTo>
                        <a:lnTo>
                          <a:pt x="26" y="22"/>
                        </a:lnTo>
                        <a:lnTo>
                          <a:pt x="38" y="37"/>
                        </a:lnTo>
                        <a:lnTo>
                          <a:pt x="46" y="14"/>
                        </a:lnTo>
                        <a:lnTo>
                          <a:pt x="48" y="0"/>
                        </a:lnTo>
                        <a:lnTo>
                          <a:pt x="58" y="15"/>
                        </a:lnTo>
                        <a:lnTo>
                          <a:pt x="65" y="45"/>
                        </a:lnTo>
                        <a:lnTo>
                          <a:pt x="57" y="61"/>
                        </a:lnTo>
                        <a:lnTo>
                          <a:pt x="44" y="68"/>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69" name="Freeform 77">
                    <a:extLst>
                      <a:ext uri="{FF2B5EF4-FFF2-40B4-BE49-F238E27FC236}">
                        <a16:creationId xmlns:a16="http://schemas.microsoft.com/office/drawing/2014/main" id="{03975328-81BD-4983-A44A-3C9D03DB796C}"/>
                      </a:ext>
                    </a:extLst>
                  </p:cNvPr>
                  <p:cNvSpPr>
                    <a:spLocks/>
                  </p:cNvSpPr>
                  <p:nvPr/>
                </p:nvSpPr>
                <p:spPr bwMode="auto">
                  <a:xfrm>
                    <a:off x="618" y="3065"/>
                    <a:ext cx="88" cy="98"/>
                  </a:xfrm>
                  <a:custGeom>
                    <a:avLst/>
                    <a:gdLst/>
                    <a:ahLst/>
                    <a:cxnLst>
                      <a:cxn ang="0">
                        <a:pos x="84" y="54"/>
                      </a:cxn>
                      <a:cxn ang="0">
                        <a:pos x="87" y="63"/>
                      </a:cxn>
                      <a:cxn ang="0">
                        <a:pos x="85" y="73"/>
                      </a:cxn>
                      <a:cxn ang="0">
                        <a:pos x="80" y="83"/>
                      </a:cxn>
                      <a:cxn ang="0">
                        <a:pos x="71" y="90"/>
                      </a:cxn>
                      <a:cxn ang="0">
                        <a:pos x="60" y="95"/>
                      </a:cxn>
                      <a:cxn ang="0">
                        <a:pos x="56" y="95"/>
                      </a:cxn>
                      <a:cxn ang="0">
                        <a:pos x="64" y="86"/>
                      </a:cxn>
                      <a:cxn ang="0">
                        <a:pos x="69" y="76"/>
                      </a:cxn>
                      <a:cxn ang="0">
                        <a:pos x="70" y="64"/>
                      </a:cxn>
                      <a:cxn ang="0">
                        <a:pos x="65" y="47"/>
                      </a:cxn>
                      <a:cxn ang="0">
                        <a:pos x="60" y="38"/>
                      </a:cxn>
                      <a:cxn ang="0">
                        <a:pos x="59" y="53"/>
                      </a:cxn>
                      <a:cxn ang="0">
                        <a:pos x="54" y="66"/>
                      </a:cxn>
                      <a:cxn ang="0">
                        <a:pos x="46" y="80"/>
                      </a:cxn>
                      <a:cxn ang="0">
                        <a:pos x="42" y="80"/>
                      </a:cxn>
                      <a:cxn ang="0">
                        <a:pos x="40" y="68"/>
                      </a:cxn>
                      <a:cxn ang="0">
                        <a:pos x="34" y="56"/>
                      </a:cxn>
                      <a:cxn ang="0">
                        <a:pos x="31" y="66"/>
                      </a:cxn>
                      <a:cxn ang="0">
                        <a:pos x="30" y="78"/>
                      </a:cxn>
                      <a:cxn ang="0">
                        <a:pos x="24" y="76"/>
                      </a:cxn>
                      <a:cxn ang="0">
                        <a:pos x="21" y="68"/>
                      </a:cxn>
                      <a:cxn ang="0">
                        <a:pos x="18" y="65"/>
                      </a:cxn>
                      <a:cxn ang="0">
                        <a:pos x="15" y="74"/>
                      </a:cxn>
                      <a:cxn ang="0">
                        <a:pos x="15" y="83"/>
                      </a:cxn>
                      <a:cxn ang="0">
                        <a:pos x="19" y="93"/>
                      </a:cxn>
                      <a:cxn ang="0">
                        <a:pos x="14" y="93"/>
                      </a:cxn>
                      <a:cxn ang="0">
                        <a:pos x="6" y="86"/>
                      </a:cxn>
                      <a:cxn ang="0">
                        <a:pos x="1" y="77"/>
                      </a:cxn>
                      <a:cxn ang="0">
                        <a:pos x="0" y="67"/>
                      </a:cxn>
                      <a:cxn ang="0">
                        <a:pos x="3" y="57"/>
                      </a:cxn>
                      <a:cxn ang="0">
                        <a:pos x="11" y="48"/>
                      </a:cxn>
                      <a:cxn ang="0">
                        <a:pos x="16" y="43"/>
                      </a:cxn>
                      <a:cxn ang="0">
                        <a:pos x="21" y="35"/>
                      </a:cxn>
                      <a:cxn ang="0">
                        <a:pos x="23" y="25"/>
                      </a:cxn>
                      <a:cxn ang="0">
                        <a:pos x="27" y="18"/>
                      </a:cxn>
                      <a:cxn ang="0">
                        <a:pos x="35" y="13"/>
                      </a:cxn>
                      <a:cxn ang="0">
                        <a:pos x="36" y="15"/>
                      </a:cxn>
                      <a:cxn ang="0">
                        <a:pos x="35" y="25"/>
                      </a:cxn>
                      <a:cxn ang="0">
                        <a:pos x="37" y="35"/>
                      </a:cxn>
                      <a:cxn ang="0">
                        <a:pos x="42" y="44"/>
                      </a:cxn>
                      <a:cxn ang="0">
                        <a:pos x="42" y="54"/>
                      </a:cxn>
                      <a:cxn ang="0">
                        <a:pos x="45" y="41"/>
                      </a:cxn>
                      <a:cxn ang="0">
                        <a:pos x="46" y="30"/>
                      </a:cxn>
                      <a:cxn ang="0">
                        <a:pos x="50" y="19"/>
                      </a:cxn>
                      <a:cxn ang="0">
                        <a:pos x="58" y="9"/>
                      </a:cxn>
                      <a:cxn ang="0">
                        <a:pos x="69" y="2"/>
                      </a:cxn>
                      <a:cxn ang="0">
                        <a:pos x="72" y="3"/>
                      </a:cxn>
                      <a:cxn ang="0">
                        <a:pos x="68" y="14"/>
                      </a:cxn>
                      <a:cxn ang="0">
                        <a:pos x="68" y="25"/>
                      </a:cxn>
                      <a:cxn ang="0">
                        <a:pos x="71" y="36"/>
                      </a:cxn>
                      <a:cxn ang="0">
                        <a:pos x="79" y="46"/>
                      </a:cxn>
                    </a:cxnLst>
                    <a:rect l="0" t="0" r="r" b="b"/>
                    <a:pathLst>
                      <a:path w="88" h="98">
                        <a:moveTo>
                          <a:pt x="79" y="46"/>
                        </a:moveTo>
                        <a:lnTo>
                          <a:pt x="81" y="49"/>
                        </a:lnTo>
                        <a:lnTo>
                          <a:pt x="83" y="52"/>
                        </a:lnTo>
                        <a:lnTo>
                          <a:pt x="84" y="54"/>
                        </a:lnTo>
                        <a:lnTo>
                          <a:pt x="84" y="55"/>
                        </a:lnTo>
                        <a:lnTo>
                          <a:pt x="85" y="58"/>
                        </a:lnTo>
                        <a:lnTo>
                          <a:pt x="86" y="60"/>
                        </a:lnTo>
                        <a:lnTo>
                          <a:pt x="87" y="63"/>
                        </a:lnTo>
                        <a:lnTo>
                          <a:pt x="87" y="66"/>
                        </a:lnTo>
                        <a:lnTo>
                          <a:pt x="86" y="68"/>
                        </a:lnTo>
                        <a:lnTo>
                          <a:pt x="86" y="71"/>
                        </a:lnTo>
                        <a:lnTo>
                          <a:pt x="85" y="73"/>
                        </a:lnTo>
                        <a:lnTo>
                          <a:pt x="84" y="76"/>
                        </a:lnTo>
                        <a:lnTo>
                          <a:pt x="83" y="78"/>
                        </a:lnTo>
                        <a:lnTo>
                          <a:pt x="81" y="81"/>
                        </a:lnTo>
                        <a:lnTo>
                          <a:pt x="80" y="83"/>
                        </a:lnTo>
                        <a:lnTo>
                          <a:pt x="78" y="85"/>
                        </a:lnTo>
                        <a:lnTo>
                          <a:pt x="76" y="87"/>
                        </a:lnTo>
                        <a:lnTo>
                          <a:pt x="73" y="89"/>
                        </a:lnTo>
                        <a:lnTo>
                          <a:pt x="71" y="90"/>
                        </a:lnTo>
                        <a:lnTo>
                          <a:pt x="69" y="92"/>
                        </a:lnTo>
                        <a:lnTo>
                          <a:pt x="66" y="94"/>
                        </a:lnTo>
                        <a:lnTo>
                          <a:pt x="63" y="95"/>
                        </a:lnTo>
                        <a:lnTo>
                          <a:pt x="60" y="95"/>
                        </a:lnTo>
                        <a:lnTo>
                          <a:pt x="57" y="97"/>
                        </a:lnTo>
                        <a:lnTo>
                          <a:pt x="55" y="97"/>
                        </a:lnTo>
                        <a:lnTo>
                          <a:pt x="54" y="97"/>
                        </a:lnTo>
                        <a:lnTo>
                          <a:pt x="56" y="95"/>
                        </a:lnTo>
                        <a:lnTo>
                          <a:pt x="59" y="93"/>
                        </a:lnTo>
                        <a:lnTo>
                          <a:pt x="61" y="91"/>
                        </a:lnTo>
                        <a:lnTo>
                          <a:pt x="63" y="89"/>
                        </a:lnTo>
                        <a:lnTo>
                          <a:pt x="64" y="86"/>
                        </a:lnTo>
                        <a:lnTo>
                          <a:pt x="66" y="84"/>
                        </a:lnTo>
                        <a:lnTo>
                          <a:pt x="67" y="81"/>
                        </a:lnTo>
                        <a:lnTo>
                          <a:pt x="68" y="78"/>
                        </a:lnTo>
                        <a:lnTo>
                          <a:pt x="69" y="76"/>
                        </a:lnTo>
                        <a:lnTo>
                          <a:pt x="70" y="73"/>
                        </a:lnTo>
                        <a:lnTo>
                          <a:pt x="70" y="70"/>
                        </a:lnTo>
                        <a:lnTo>
                          <a:pt x="70" y="67"/>
                        </a:lnTo>
                        <a:lnTo>
                          <a:pt x="70" y="64"/>
                        </a:lnTo>
                        <a:lnTo>
                          <a:pt x="69" y="61"/>
                        </a:lnTo>
                        <a:lnTo>
                          <a:pt x="68" y="56"/>
                        </a:lnTo>
                        <a:lnTo>
                          <a:pt x="66" y="52"/>
                        </a:lnTo>
                        <a:lnTo>
                          <a:pt x="65" y="47"/>
                        </a:lnTo>
                        <a:lnTo>
                          <a:pt x="63" y="43"/>
                        </a:lnTo>
                        <a:lnTo>
                          <a:pt x="61" y="38"/>
                        </a:lnTo>
                        <a:lnTo>
                          <a:pt x="59" y="34"/>
                        </a:lnTo>
                        <a:lnTo>
                          <a:pt x="60" y="38"/>
                        </a:lnTo>
                        <a:lnTo>
                          <a:pt x="60" y="42"/>
                        </a:lnTo>
                        <a:lnTo>
                          <a:pt x="60" y="45"/>
                        </a:lnTo>
                        <a:lnTo>
                          <a:pt x="60" y="49"/>
                        </a:lnTo>
                        <a:lnTo>
                          <a:pt x="59" y="53"/>
                        </a:lnTo>
                        <a:lnTo>
                          <a:pt x="59" y="56"/>
                        </a:lnTo>
                        <a:lnTo>
                          <a:pt x="58" y="60"/>
                        </a:lnTo>
                        <a:lnTo>
                          <a:pt x="56" y="63"/>
                        </a:lnTo>
                        <a:lnTo>
                          <a:pt x="54" y="66"/>
                        </a:lnTo>
                        <a:lnTo>
                          <a:pt x="53" y="70"/>
                        </a:lnTo>
                        <a:lnTo>
                          <a:pt x="51" y="73"/>
                        </a:lnTo>
                        <a:lnTo>
                          <a:pt x="49" y="76"/>
                        </a:lnTo>
                        <a:lnTo>
                          <a:pt x="46" y="80"/>
                        </a:lnTo>
                        <a:lnTo>
                          <a:pt x="44" y="82"/>
                        </a:lnTo>
                        <a:lnTo>
                          <a:pt x="41" y="85"/>
                        </a:lnTo>
                        <a:lnTo>
                          <a:pt x="41" y="83"/>
                        </a:lnTo>
                        <a:lnTo>
                          <a:pt x="42" y="80"/>
                        </a:lnTo>
                        <a:lnTo>
                          <a:pt x="42" y="77"/>
                        </a:lnTo>
                        <a:lnTo>
                          <a:pt x="41" y="74"/>
                        </a:lnTo>
                        <a:lnTo>
                          <a:pt x="41" y="71"/>
                        </a:lnTo>
                        <a:lnTo>
                          <a:pt x="40" y="68"/>
                        </a:lnTo>
                        <a:lnTo>
                          <a:pt x="39" y="65"/>
                        </a:lnTo>
                        <a:lnTo>
                          <a:pt x="38" y="62"/>
                        </a:lnTo>
                        <a:lnTo>
                          <a:pt x="36" y="59"/>
                        </a:lnTo>
                        <a:lnTo>
                          <a:pt x="34" y="56"/>
                        </a:lnTo>
                        <a:lnTo>
                          <a:pt x="34" y="57"/>
                        </a:lnTo>
                        <a:lnTo>
                          <a:pt x="33" y="60"/>
                        </a:lnTo>
                        <a:lnTo>
                          <a:pt x="32" y="63"/>
                        </a:lnTo>
                        <a:lnTo>
                          <a:pt x="31" y="66"/>
                        </a:lnTo>
                        <a:lnTo>
                          <a:pt x="30" y="69"/>
                        </a:lnTo>
                        <a:lnTo>
                          <a:pt x="30" y="72"/>
                        </a:lnTo>
                        <a:lnTo>
                          <a:pt x="30" y="75"/>
                        </a:lnTo>
                        <a:lnTo>
                          <a:pt x="30" y="78"/>
                        </a:lnTo>
                        <a:lnTo>
                          <a:pt x="30" y="81"/>
                        </a:lnTo>
                        <a:lnTo>
                          <a:pt x="28" y="80"/>
                        </a:lnTo>
                        <a:lnTo>
                          <a:pt x="26" y="78"/>
                        </a:lnTo>
                        <a:lnTo>
                          <a:pt x="24" y="76"/>
                        </a:lnTo>
                        <a:lnTo>
                          <a:pt x="23" y="74"/>
                        </a:lnTo>
                        <a:lnTo>
                          <a:pt x="22" y="72"/>
                        </a:lnTo>
                        <a:lnTo>
                          <a:pt x="21" y="70"/>
                        </a:lnTo>
                        <a:lnTo>
                          <a:pt x="21" y="68"/>
                        </a:lnTo>
                        <a:lnTo>
                          <a:pt x="20" y="66"/>
                        </a:lnTo>
                        <a:lnTo>
                          <a:pt x="20" y="64"/>
                        </a:lnTo>
                        <a:lnTo>
                          <a:pt x="20" y="63"/>
                        </a:lnTo>
                        <a:lnTo>
                          <a:pt x="18" y="65"/>
                        </a:lnTo>
                        <a:lnTo>
                          <a:pt x="17" y="67"/>
                        </a:lnTo>
                        <a:lnTo>
                          <a:pt x="16" y="69"/>
                        </a:lnTo>
                        <a:lnTo>
                          <a:pt x="15" y="72"/>
                        </a:lnTo>
                        <a:lnTo>
                          <a:pt x="15" y="74"/>
                        </a:lnTo>
                        <a:lnTo>
                          <a:pt x="14" y="76"/>
                        </a:lnTo>
                        <a:lnTo>
                          <a:pt x="14" y="79"/>
                        </a:lnTo>
                        <a:lnTo>
                          <a:pt x="14" y="81"/>
                        </a:lnTo>
                        <a:lnTo>
                          <a:pt x="15" y="83"/>
                        </a:lnTo>
                        <a:lnTo>
                          <a:pt x="15" y="86"/>
                        </a:lnTo>
                        <a:lnTo>
                          <a:pt x="16" y="88"/>
                        </a:lnTo>
                        <a:lnTo>
                          <a:pt x="17" y="90"/>
                        </a:lnTo>
                        <a:lnTo>
                          <a:pt x="19" y="93"/>
                        </a:lnTo>
                        <a:lnTo>
                          <a:pt x="22" y="97"/>
                        </a:lnTo>
                        <a:lnTo>
                          <a:pt x="19" y="95"/>
                        </a:lnTo>
                        <a:lnTo>
                          <a:pt x="16" y="94"/>
                        </a:lnTo>
                        <a:lnTo>
                          <a:pt x="14" y="93"/>
                        </a:lnTo>
                        <a:lnTo>
                          <a:pt x="12" y="92"/>
                        </a:lnTo>
                        <a:lnTo>
                          <a:pt x="10" y="90"/>
                        </a:lnTo>
                        <a:lnTo>
                          <a:pt x="7" y="88"/>
                        </a:lnTo>
                        <a:lnTo>
                          <a:pt x="6" y="86"/>
                        </a:lnTo>
                        <a:lnTo>
                          <a:pt x="4" y="84"/>
                        </a:lnTo>
                        <a:lnTo>
                          <a:pt x="3" y="82"/>
                        </a:lnTo>
                        <a:lnTo>
                          <a:pt x="2" y="79"/>
                        </a:lnTo>
                        <a:lnTo>
                          <a:pt x="1" y="77"/>
                        </a:lnTo>
                        <a:lnTo>
                          <a:pt x="0" y="75"/>
                        </a:lnTo>
                        <a:lnTo>
                          <a:pt x="0" y="72"/>
                        </a:lnTo>
                        <a:lnTo>
                          <a:pt x="0" y="70"/>
                        </a:lnTo>
                        <a:lnTo>
                          <a:pt x="0" y="67"/>
                        </a:lnTo>
                        <a:lnTo>
                          <a:pt x="0" y="65"/>
                        </a:lnTo>
                        <a:lnTo>
                          <a:pt x="1" y="62"/>
                        </a:lnTo>
                        <a:lnTo>
                          <a:pt x="2" y="60"/>
                        </a:lnTo>
                        <a:lnTo>
                          <a:pt x="3" y="57"/>
                        </a:lnTo>
                        <a:lnTo>
                          <a:pt x="4" y="55"/>
                        </a:lnTo>
                        <a:lnTo>
                          <a:pt x="6" y="53"/>
                        </a:lnTo>
                        <a:lnTo>
                          <a:pt x="7" y="51"/>
                        </a:lnTo>
                        <a:lnTo>
                          <a:pt x="11" y="48"/>
                        </a:lnTo>
                        <a:lnTo>
                          <a:pt x="12" y="47"/>
                        </a:lnTo>
                        <a:lnTo>
                          <a:pt x="13" y="47"/>
                        </a:lnTo>
                        <a:lnTo>
                          <a:pt x="15" y="45"/>
                        </a:lnTo>
                        <a:lnTo>
                          <a:pt x="16" y="43"/>
                        </a:lnTo>
                        <a:lnTo>
                          <a:pt x="18" y="41"/>
                        </a:lnTo>
                        <a:lnTo>
                          <a:pt x="19" y="40"/>
                        </a:lnTo>
                        <a:lnTo>
                          <a:pt x="20" y="37"/>
                        </a:lnTo>
                        <a:lnTo>
                          <a:pt x="21" y="35"/>
                        </a:lnTo>
                        <a:lnTo>
                          <a:pt x="21" y="33"/>
                        </a:lnTo>
                        <a:lnTo>
                          <a:pt x="22" y="32"/>
                        </a:lnTo>
                        <a:lnTo>
                          <a:pt x="22" y="30"/>
                        </a:lnTo>
                        <a:lnTo>
                          <a:pt x="23" y="25"/>
                        </a:lnTo>
                        <a:lnTo>
                          <a:pt x="24" y="24"/>
                        </a:lnTo>
                        <a:lnTo>
                          <a:pt x="25" y="21"/>
                        </a:lnTo>
                        <a:lnTo>
                          <a:pt x="26" y="20"/>
                        </a:lnTo>
                        <a:lnTo>
                          <a:pt x="27" y="18"/>
                        </a:lnTo>
                        <a:lnTo>
                          <a:pt x="30" y="16"/>
                        </a:lnTo>
                        <a:lnTo>
                          <a:pt x="31" y="15"/>
                        </a:lnTo>
                        <a:lnTo>
                          <a:pt x="33" y="14"/>
                        </a:lnTo>
                        <a:lnTo>
                          <a:pt x="35" y="13"/>
                        </a:lnTo>
                        <a:lnTo>
                          <a:pt x="36" y="12"/>
                        </a:lnTo>
                        <a:lnTo>
                          <a:pt x="37" y="12"/>
                        </a:lnTo>
                        <a:lnTo>
                          <a:pt x="37" y="13"/>
                        </a:lnTo>
                        <a:lnTo>
                          <a:pt x="36" y="15"/>
                        </a:lnTo>
                        <a:lnTo>
                          <a:pt x="35" y="18"/>
                        </a:lnTo>
                        <a:lnTo>
                          <a:pt x="35" y="20"/>
                        </a:lnTo>
                        <a:lnTo>
                          <a:pt x="35" y="23"/>
                        </a:lnTo>
                        <a:lnTo>
                          <a:pt x="35" y="25"/>
                        </a:lnTo>
                        <a:lnTo>
                          <a:pt x="35" y="27"/>
                        </a:lnTo>
                        <a:lnTo>
                          <a:pt x="36" y="30"/>
                        </a:lnTo>
                        <a:lnTo>
                          <a:pt x="36" y="32"/>
                        </a:lnTo>
                        <a:lnTo>
                          <a:pt x="37" y="35"/>
                        </a:lnTo>
                        <a:lnTo>
                          <a:pt x="40" y="38"/>
                        </a:lnTo>
                        <a:lnTo>
                          <a:pt x="41" y="40"/>
                        </a:lnTo>
                        <a:lnTo>
                          <a:pt x="42" y="42"/>
                        </a:lnTo>
                        <a:lnTo>
                          <a:pt x="42" y="44"/>
                        </a:lnTo>
                        <a:lnTo>
                          <a:pt x="43" y="47"/>
                        </a:lnTo>
                        <a:lnTo>
                          <a:pt x="43" y="49"/>
                        </a:lnTo>
                        <a:lnTo>
                          <a:pt x="43" y="52"/>
                        </a:lnTo>
                        <a:lnTo>
                          <a:pt x="42" y="54"/>
                        </a:lnTo>
                        <a:lnTo>
                          <a:pt x="43" y="52"/>
                        </a:lnTo>
                        <a:lnTo>
                          <a:pt x="44" y="48"/>
                        </a:lnTo>
                        <a:lnTo>
                          <a:pt x="45" y="44"/>
                        </a:lnTo>
                        <a:lnTo>
                          <a:pt x="45" y="41"/>
                        </a:lnTo>
                        <a:lnTo>
                          <a:pt x="45" y="37"/>
                        </a:lnTo>
                        <a:lnTo>
                          <a:pt x="45" y="36"/>
                        </a:lnTo>
                        <a:lnTo>
                          <a:pt x="45" y="33"/>
                        </a:lnTo>
                        <a:lnTo>
                          <a:pt x="46" y="30"/>
                        </a:lnTo>
                        <a:lnTo>
                          <a:pt x="46" y="27"/>
                        </a:lnTo>
                        <a:lnTo>
                          <a:pt x="47" y="24"/>
                        </a:lnTo>
                        <a:lnTo>
                          <a:pt x="49" y="22"/>
                        </a:lnTo>
                        <a:lnTo>
                          <a:pt x="50" y="19"/>
                        </a:lnTo>
                        <a:lnTo>
                          <a:pt x="52" y="16"/>
                        </a:lnTo>
                        <a:lnTo>
                          <a:pt x="54" y="14"/>
                        </a:lnTo>
                        <a:lnTo>
                          <a:pt x="56" y="12"/>
                        </a:lnTo>
                        <a:lnTo>
                          <a:pt x="58" y="9"/>
                        </a:lnTo>
                        <a:lnTo>
                          <a:pt x="61" y="7"/>
                        </a:lnTo>
                        <a:lnTo>
                          <a:pt x="63" y="5"/>
                        </a:lnTo>
                        <a:lnTo>
                          <a:pt x="66" y="3"/>
                        </a:lnTo>
                        <a:lnTo>
                          <a:pt x="69" y="2"/>
                        </a:lnTo>
                        <a:lnTo>
                          <a:pt x="72" y="1"/>
                        </a:lnTo>
                        <a:lnTo>
                          <a:pt x="75" y="0"/>
                        </a:lnTo>
                        <a:lnTo>
                          <a:pt x="74" y="1"/>
                        </a:lnTo>
                        <a:lnTo>
                          <a:pt x="72" y="3"/>
                        </a:lnTo>
                        <a:lnTo>
                          <a:pt x="71" y="6"/>
                        </a:lnTo>
                        <a:lnTo>
                          <a:pt x="70" y="9"/>
                        </a:lnTo>
                        <a:lnTo>
                          <a:pt x="69" y="11"/>
                        </a:lnTo>
                        <a:lnTo>
                          <a:pt x="68" y="14"/>
                        </a:lnTo>
                        <a:lnTo>
                          <a:pt x="68" y="17"/>
                        </a:lnTo>
                        <a:lnTo>
                          <a:pt x="67" y="20"/>
                        </a:lnTo>
                        <a:lnTo>
                          <a:pt x="67" y="23"/>
                        </a:lnTo>
                        <a:lnTo>
                          <a:pt x="68" y="25"/>
                        </a:lnTo>
                        <a:lnTo>
                          <a:pt x="68" y="28"/>
                        </a:lnTo>
                        <a:lnTo>
                          <a:pt x="69" y="31"/>
                        </a:lnTo>
                        <a:lnTo>
                          <a:pt x="70" y="33"/>
                        </a:lnTo>
                        <a:lnTo>
                          <a:pt x="71" y="36"/>
                        </a:lnTo>
                        <a:lnTo>
                          <a:pt x="73" y="39"/>
                        </a:lnTo>
                        <a:lnTo>
                          <a:pt x="74" y="41"/>
                        </a:lnTo>
                        <a:lnTo>
                          <a:pt x="76" y="43"/>
                        </a:lnTo>
                        <a:lnTo>
                          <a:pt x="79" y="46"/>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70" name="AutoShape 78">
                    <a:extLst>
                      <a:ext uri="{FF2B5EF4-FFF2-40B4-BE49-F238E27FC236}">
                        <a16:creationId xmlns:a16="http://schemas.microsoft.com/office/drawing/2014/main" id="{07A55ABE-F3E7-4C91-8753-9029BE6ADB61}"/>
                      </a:ext>
                    </a:extLst>
                  </p:cNvPr>
                  <p:cNvSpPr>
                    <a:spLocks noChangeArrowheads="1"/>
                  </p:cNvSpPr>
                  <p:nvPr/>
                </p:nvSpPr>
                <p:spPr bwMode="auto">
                  <a:xfrm flipV="1">
                    <a:off x="548" y="3125"/>
                    <a:ext cx="117" cy="2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ea typeface="+mn-ea"/>
                      <a:cs typeface="Courier New" pitchFamily="49" charset="0"/>
                    </a:endParaRPr>
                  </a:p>
                </p:txBody>
              </p:sp>
            </p:grpSp>
            <p:grpSp>
              <p:nvGrpSpPr>
                <p:cNvPr id="158" name="Group 79">
                  <a:extLst>
                    <a:ext uri="{FF2B5EF4-FFF2-40B4-BE49-F238E27FC236}">
                      <a16:creationId xmlns:a16="http://schemas.microsoft.com/office/drawing/2014/main" id="{CBA82DAF-0EF0-40B0-8995-325C4BF19E63}"/>
                    </a:ext>
                  </a:extLst>
                </p:cNvPr>
                <p:cNvGrpSpPr>
                  <a:grpSpLocks/>
                </p:cNvGrpSpPr>
                <p:nvPr/>
              </p:nvGrpSpPr>
              <p:grpSpPr bwMode="auto">
                <a:xfrm>
                  <a:off x="687" y="3093"/>
                  <a:ext cx="127" cy="235"/>
                  <a:chOff x="687" y="3093"/>
                  <a:chExt cx="127" cy="235"/>
                </a:xfrm>
              </p:grpSpPr>
              <p:sp>
                <p:nvSpPr>
                  <p:cNvPr id="159" name="AutoShape 80">
                    <a:extLst>
                      <a:ext uri="{FF2B5EF4-FFF2-40B4-BE49-F238E27FC236}">
                        <a16:creationId xmlns:a16="http://schemas.microsoft.com/office/drawing/2014/main" id="{74E52149-DAD9-478A-92B8-18CBFB4CC045}"/>
                      </a:ext>
                    </a:extLst>
                  </p:cNvPr>
                  <p:cNvSpPr>
                    <a:spLocks noChangeArrowheads="1"/>
                  </p:cNvSpPr>
                  <p:nvPr/>
                </p:nvSpPr>
                <p:spPr bwMode="auto">
                  <a:xfrm>
                    <a:off x="709" y="3248"/>
                    <a:ext cx="105" cy="14"/>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60" name="AutoShape 81">
                    <a:extLst>
                      <a:ext uri="{FF2B5EF4-FFF2-40B4-BE49-F238E27FC236}">
                        <a16:creationId xmlns:a16="http://schemas.microsoft.com/office/drawing/2014/main" id="{2884C1D5-749A-495D-A0A5-037FA5044E70}"/>
                      </a:ext>
                    </a:extLst>
                  </p:cNvPr>
                  <p:cNvSpPr>
                    <a:spLocks noChangeArrowheads="1"/>
                  </p:cNvSpPr>
                  <p:nvPr/>
                </p:nvSpPr>
                <p:spPr bwMode="auto">
                  <a:xfrm rot="6660000">
                    <a:off x="709" y="3270"/>
                    <a:ext cx="105" cy="12"/>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sz="1400">
                      <a:ea typeface="+mn-ea"/>
                      <a:cs typeface="Courier New" pitchFamily="49" charset="0"/>
                    </a:endParaRPr>
                  </a:p>
                </p:txBody>
              </p:sp>
              <p:sp>
                <p:nvSpPr>
                  <p:cNvPr id="161" name="AutoShape 82">
                    <a:extLst>
                      <a:ext uri="{FF2B5EF4-FFF2-40B4-BE49-F238E27FC236}">
                        <a16:creationId xmlns:a16="http://schemas.microsoft.com/office/drawing/2014/main" id="{0D8C764E-2871-4FB1-AABB-86741E6AB3E1}"/>
                      </a:ext>
                    </a:extLst>
                  </p:cNvPr>
                  <p:cNvSpPr>
                    <a:spLocks noChangeArrowheads="1"/>
                  </p:cNvSpPr>
                  <p:nvPr/>
                </p:nvSpPr>
                <p:spPr bwMode="auto">
                  <a:xfrm rot="19440000">
                    <a:off x="687" y="3270"/>
                    <a:ext cx="105" cy="12"/>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sz="1400">
                      <a:ea typeface="+mn-ea"/>
                      <a:cs typeface="Courier New" pitchFamily="49" charset="0"/>
                    </a:endParaRPr>
                  </a:p>
                </p:txBody>
              </p:sp>
              <p:grpSp>
                <p:nvGrpSpPr>
                  <p:cNvPr id="162" name="Group 83">
                    <a:extLst>
                      <a:ext uri="{FF2B5EF4-FFF2-40B4-BE49-F238E27FC236}">
                        <a16:creationId xmlns:a16="http://schemas.microsoft.com/office/drawing/2014/main" id="{1F64F796-D221-4EEB-81E1-29FB6F5EA111}"/>
                      </a:ext>
                    </a:extLst>
                  </p:cNvPr>
                  <p:cNvGrpSpPr>
                    <a:grpSpLocks/>
                  </p:cNvGrpSpPr>
                  <p:nvPr/>
                </p:nvGrpSpPr>
                <p:grpSpPr bwMode="auto">
                  <a:xfrm>
                    <a:off x="708" y="3093"/>
                    <a:ext cx="89" cy="177"/>
                    <a:chOff x="708" y="3093"/>
                    <a:chExt cx="89" cy="177"/>
                  </a:xfrm>
                </p:grpSpPr>
                <p:sp>
                  <p:nvSpPr>
                    <p:cNvPr id="163" name="Freeform 84">
                      <a:extLst>
                        <a:ext uri="{FF2B5EF4-FFF2-40B4-BE49-F238E27FC236}">
                          <a16:creationId xmlns:a16="http://schemas.microsoft.com/office/drawing/2014/main" id="{9C99C1EE-B173-470B-9662-7447BC1F38FA}"/>
                        </a:ext>
                      </a:extLst>
                    </p:cNvPr>
                    <p:cNvSpPr>
                      <a:spLocks/>
                    </p:cNvSpPr>
                    <p:nvPr/>
                  </p:nvSpPr>
                  <p:spPr bwMode="auto">
                    <a:xfrm>
                      <a:off x="719" y="3148"/>
                      <a:ext cx="65" cy="122"/>
                    </a:xfrm>
                    <a:custGeom>
                      <a:avLst/>
                      <a:gdLst/>
                      <a:ahLst/>
                      <a:cxnLst>
                        <a:cxn ang="0">
                          <a:pos x="44" y="121"/>
                        </a:cxn>
                        <a:cxn ang="0">
                          <a:pos x="11" y="121"/>
                        </a:cxn>
                        <a:cxn ang="0">
                          <a:pos x="5" y="109"/>
                        </a:cxn>
                        <a:cxn ang="0">
                          <a:pos x="0" y="83"/>
                        </a:cxn>
                        <a:cxn ang="0">
                          <a:pos x="14" y="41"/>
                        </a:cxn>
                        <a:cxn ang="0">
                          <a:pos x="18" y="50"/>
                        </a:cxn>
                        <a:cxn ang="0">
                          <a:pos x="26" y="39"/>
                        </a:cxn>
                        <a:cxn ang="0">
                          <a:pos x="37" y="65"/>
                        </a:cxn>
                        <a:cxn ang="0">
                          <a:pos x="45" y="26"/>
                        </a:cxn>
                        <a:cxn ang="0">
                          <a:pos x="47" y="0"/>
                        </a:cxn>
                        <a:cxn ang="0">
                          <a:pos x="57" y="27"/>
                        </a:cxn>
                        <a:cxn ang="0">
                          <a:pos x="64" y="81"/>
                        </a:cxn>
                        <a:cxn ang="0">
                          <a:pos x="56" y="110"/>
                        </a:cxn>
                        <a:cxn ang="0">
                          <a:pos x="44" y="121"/>
                        </a:cxn>
                      </a:cxnLst>
                      <a:rect l="0" t="0" r="r" b="b"/>
                      <a:pathLst>
                        <a:path w="65" h="122">
                          <a:moveTo>
                            <a:pt x="44" y="121"/>
                          </a:moveTo>
                          <a:lnTo>
                            <a:pt x="11" y="121"/>
                          </a:lnTo>
                          <a:lnTo>
                            <a:pt x="5" y="109"/>
                          </a:lnTo>
                          <a:lnTo>
                            <a:pt x="0" y="83"/>
                          </a:lnTo>
                          <a:lnTo>
                            <a:pt x="14" y="41"/>
                          </a:lnTo>
                          <a:lnTo>
                            <a:pt x="18" y="50"/>
                          </a:lnTo>
                          <a:lnTo>
                            <a:pt x="26" y="39"/>
                          </a:lnTo>
                          <a:lnTo>
                            <a:pt x="37" y="65"/>
                          </a:lnTo>
                          <a:lnTo>
                            <a:pt x="45" y="26"/>
                          </a:lnTo>
                          <a:lnTo>
                            <a:pt x="47" y="0"/>
                          </a:lnTo>
                          <a:lnTo>
                            <a:pt x="57" y="27"/>
                          </a:lnTo>
                          <a:lnTo>
                            <a:pt x="64" y="81"/>
                          </a:lnTo>
                          <a:lnTo>
                            <a:pt x="56" y="110"/>
                          </a:lnTo>
                          <a:lnTo>
                            <a:pt x="44" y="121"/>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sp>
                  <p:nvSpPr>
                    <p:cNvPr id="164" name="Freeform 85">
                      <a:extLst>
                        <a:ext uri="{FF2B5EF4-FFF2-40B4-BE49-F238E27FC236}">
                          <a16:creationId xmlns:a16="http://schemas.microsoft.com/office/drawing/2014/main" id="{BF7ABE22-25A8-4281-94F1-8F2CA5F46AE3}"/>
                        </a:ext>
                      </a:extLst>
                    </p:cNvPr>
                    <p:cNvSpPr>
                      <a:spLocks/>
                    </p:cNvSpPr>
                    <p:nvPr/>
                  </p:nvSpPr>
                  <p:spPr bwMode="auto">
                    <a:xfrm>
                      <a:off x="708" y="3093"/>
                      <a:ext cx="89" cy="177"/>
                    </a:xfrm>
                    <a:custGeom>
                      <a:avLst/>
                      <a:gdLst/>
                      <a:ahLst/>
                      <a:cxnLst>
                        <a:cxn ang="0">
                          <a:pos x="85" y="98"/>
                        </a:cxn>
                        <a:cxn ang="0">
                          <a:pos x="88" y="115"/>
                        </a:cxn>
                        <a:cxn ang="0">
                          <a:pos x="86" y="134"/>
                        </a:cxn>
                        <a:cxn ang="0">
                          <a:pos x="81" y="151"/>
                        </a:cxn>
                        <a:cxn ang="0">
                          <a:pos x="72" y="165"/>
                        </a:cxn>
                        <a:cxn ang="0">
                          <a:pos x="61" y="174"/>
                        </a:cxn>
                        <a:cxn ang="0">
                          <a:pos x="57" y="174"/>
                        </a:cxn>
                        <a:cxn ang="0">
                          <a:pos x="65" y="157"/>
                        </a:cxn>
                        <a:cxn ang="0">
                          <a:pos x="70" y="138"/>
                        </a:cxn>
                        <a:cxn ang="0">
                          <a:pos x="70" y="117"/>
                        </a:cxn>
                        <a:cxn ang="0">
                          <a:pos x="66" y="86"/>
                        </a:cxn>
                        <a:cxn ang="0">
                          <a:pos x="60" y="69"/>
                        </a:cxn>
                        <a:cxn ang="0">
                          <a:pos x="60" y="96"/>
                        </a:cxn>
                        <a:cxn ang="0">
                          <a:pos x="55" y="121"/>
                        </a:cxn>
                        <a:cxn ang="0">
                          <a:pos x="47" y="145"/>
                        </a:cxn>
                        <a:cxn ang="0">
                          <a:pos x="42" y="146"/>
                        </a:cxn>
                        <a:cxn ang="0">
                          <a:pos x="41" y="124"/>
                        </a:cxn>
                        <a:cxn ang="0">
                          <a:pos x="35" y="103"/>
                        </a:cxn>
                        <a:cxn ang="0">
                          <a:pos x="31" y="120"/>
                        </a:cxn>
                        <a:cxn ang="0">
                          <a:pos x="30" y="142"/>
                        </a:cxn>
                        <a:cxn ang="0">
                          <a:pos x="25" y="139"/>
                        </a:cxn>
                        <a:cxn ang="0">
                          <a:pos x="21" y="124"/>
                        </a:cxn>
                        <a:cxn ang="0">
                          <a:pos x="19" y="118"/>
                        </a:cxn>
                        <a:cxn ang="0">
                          <a:pos x="15" y="135"/>
                        </a:cxn>
                        <a:cxn ang="0">
                          <a:pos x="15" y="152"/>
                        </a:cxn>
                        <a:cxn ang="0">
                          <a:pos x="19" y="169"/>
                        </a:cxn>
                        <a:cxn ang="0">
                          <a:pos x="14" y="170"/>
                        </a:cxn>
                        <a:cxn ang="0">
                          <a:pos x="6" y="157"/>
                        </a:cxn>
                        <a:cxn ang="0">
                          <a:pos x="1" y="140"/>
                        </a:cxn>
                        <a:cxn ang="0">
                          <a:pos x="0" y="122"/>
                        </a:cxn>
                        <a:cxn ang="0">
                          <a:pos x="3" y="104"/>
                        </a:cxn>
                        <a:cxn ang="0">
                          <a:pos x="11" y="87"/>
                        </a:cxn>
                        <a:cxn ang="0">
                          <a:pos x="17" y="79"/>
                        </a:cxn>
                        <a:cxn ang="0">
                          <a:pos x="21" y="64"/>
                        </a:cxn>
                        <a:cxn ang="0">
                          <a:pos x="23" y="46"/>
                        </a:cxn>
                        <a:cxn ang="0">
                          <a:pos x="28" y="33"/>
                        </a:cxn>
                        <a:cxn ang="0">
                          <a:pos x="36" y="23"/>
                        </a:cxn>
                        <a:cxn ang="0">
                          <a:pos x="37" y="27"/>
                        </a:cxn>
                        <a:cxn ang="0">
                          <a:pos x="35" y="45"/>
                        </a:cxn>
                        <a:cxn ang="0">
                          <a:pos x="38" y="63"/>
                        </a:cxn>
                        <a:cxn ang="0">
                          <a:pos x="43" y="81"/>
                        </a:cxn>
                        <a:cxn ang="0">
                          <a:pos x="43" y="98"/>
                        </a:cxn>
                        <a:cxn ang="0">
                          <a:pos x="46" y="74"/>
                        </a:cxn>
                        <a:cxn ang="0">
                          <a:pos x="46" y="55"/>
                        </a:cxn>
                        <a:cxn ang="0">
                          <a:pos x="51" y="35"/>
                        </a:cxn>
                        <a:cxn ang="0">
                          <a:pos x="59" y="17"/>
                        </a:cxn>
                        <a:cxn ang="0">
                          <a:pos x="70" y="3"/>
                        </a:cxn>
                        <a:cxn ang="0">
                          <a:pos x="73" y="6"/>
                        </a:cxn>
                        <a:cxn ang="0">
                          <a:pos x="69" y="26"/>
                        </a:cxn>
                        <a:cxn ang="0">
                          <a:pos x="68" y="46"/>
                        </a:cxn>
                        <a:cxn ang="0">
                          <a:pos x="72" y="66"/>
                        </a:cxn>
                        <a:cxn ang="0">
                          <a:pos x="80" y="84"/>
                        </a:cxn>
                      </a:cxnLst>
                      <a:rect l="0" t="0" r="r" b="b"/>
                      <a:pathLst>
                        <a:path w="89" h="177">
                          <a:moveTo>
                            <a:pt x="80" y="84"/>
                          </a:moveTo>
                          <a:lnTo>
                            <a:pt x="82" y="89"/>
                          </a:lnTo>
                          <a:lnTo>
                            <a:pt x="84" y="94"/>
                          </a:lnTo>
                          <a:lnTo>
                            <a:pt x="85" y="98"/>
                          </a:lnTo>
                          <a:lnTo>
                            <a:pt x="85" y="100"/>
                          </a:lnTo>
                          <a:lnTo>
                            <a:pt x="86" y="105"/>
                          </a:lnTo>
                          <a:lnTo>
                            <a:pt x="87" y="110"/>
                          </a:lnTo>
                          <a:lnTo>
                            <a:pt x="88" y="115"/>
                          </a:lnTo>
                          <a:lnTo>
                            <a:pt x="88" y="120"/>
                          </a:lnTo>
                          <a:lnTo>
                            <a:pt x="87" y="124"/>
                          </a:lnTo>
                          <a:lnTo>
                            <a:pt x="87" y="129"/>
                          </a:lnTo>
                          <a:lnTo>
                            <a:pt x="86" y="134"/>
                          </a:lnTo>
                          <a:lnTo>
                            <a:pt x="85" y="138"/>
                          </a:lnTo>
                          <a:lnTo>
                            <a:pt x="84" y="143"/>
                          </a:lnTo>
                          <a:lnTo>
                            <a:pt x="82" y="147"/>
                          </a:lnTo>
                          <a:lnTo>
                            <a:pt x="81" y="151"/>
                          </a:lnTo>
                          <a:lnTo>
                            <a:pt x="79" y="155"/>
                          </a:lnTo>
                          <a:lnTo>
                            <a:pt x="77" y="159"/>
                          </a:lnTo>
                          <a:lnTo>
                            <a:pt x="74" y="162"/>
                          </a:lnTo>
                          <a:lnTo>
                            <a:pt x="72" y="165"/>
                          </a:lnTo>
                          <a:lnTo>
                            <a:pt x="69" y="168"/>
                          </a:lnTo>
                          <a:lnTo>
                            <a:pt x="67" y="171"/>
                          </a:lnTo>
                          <a:lnTo>
                            <a:pt x="64" y="173"/>
                          </a:lnTo>
                          <a:lnTo>
                            <a:pt x="61" y="174"/>
                          </a:lnTo>
                          <a:lnTo>
                            <a:pt x="58" y="176"/>
                          </a:lnTo>
                          <a:lnTo>
                            <a:pt x="56" y="176"/>
                          </a:lnTo>
                          <a:lnTo>
                            <a:pt x="55" y="176"/>
                          </a:lnTo>
                          <a:lnTo>
                            <a:pt x="57" y="174"/>
                          </a:lnTo>
                          <a:lnTo>
                            <a:pt x="59" y="170"/>
                          </a:lnTo>
                          <a:lnTo>
                            <a:pt x="61" y="166"/>
                          </a:lnTo>
                          <a:lnTo>
                            <a:pt x="64" y="162"/>
                          </a:lnTo>
                          <a:lnTo>
                            <a:pt x="65" y="157"/>
                          </a:lnTo>
                          <a:lnTo>
                            <a:pt x="67" y="153"/>
                          </a:lnTo>
                          <a:lnTo>
                            <a:pt x="68" y="148"/>
                          </a:lnTo>
                          <a:lnTo>
                            <a:pt x="69" y="143"/>
                          </a:lnTo>
                          <a:lnTo>
                            <a:pt x="70" y="138"/>
                          </a:lnTo>
                          <a:lnTo>
                            <a:pt x="70" y="133"/>
                          </a:lnTo>
                          <a:lnTo>
                            <a:pt x="71" y="127"/>
                          </a:lnTo>
                          <a:lnTo>
                            <a:pt x="71" y="122"/>
                          </a:lnTo>
                          <a:lnTo>
                            <a:pt x="70" y="117"/>
                          </a:lnTo>
                          <a:lnTo>
                            <a:pt x="70" y="112"/>
                          </a:lnTo>
                          <a:lnTo>
                            <a:pt x="69" y="103"/>
                          </a:lnTo>
                          <a:lnTo>
                            <a:pt x="67" y="94"/>
                          </a:lnTo>
                          <a:lnTo>
                            <a:pt x="66" y="86"/>
                          </a:lnTo>
                          <a:lnTo>
                            <a:pt x="64" y="78"/>
                          </a:lnTo>
                          <a:lnTo>
                            <a:pt x="62" y="70"/>
                          </a:lnTo>
                          <a:lnTo>
                            <a:pt x="60" y="62"/>
                          </a:lnTo>
                          <a:lnTo>
                            <a:pt x="60" y="69"/>
                          </a:lnTo>
                          <a:lnTo>
                            <a:pt x="60" y="76"/>
                          </a:lnTo>
                          <a:lnTo>
                            <a:pt x="61" y="82"/>
                          </a:lnTo>
                          <a:lnTo>
                            <a:pt x="60" y="89"/>
                          </a:lnTo>
                          <a:lnTo>
                            <a:pt x="60" y="96"/>
                          </a:lnTo>
                          <a:lnTo>
                            <a:pt x="59" y="102"/>
                          </a:lnTo>
                          <a:lnTo>
                            <a:pt x="58" y="109"/>
                          </a:lnTo>
                          <a:lnTo>
                            <a:pt x="57" y="115"/>
                          </a:lnTo>
                          <a:lnTo>
                            <a:pt x="55" y="121"/>
                          </a:lnTo>
                          <a:lnTo>
                            <a:pt x="53" y="128"/>
                          </a:lnTo>
                          <a:lnTo>
                            <a:pt x="52" y="134"/>
                          </a:lnTo>
                          <a:lnTo>
                            <a:pt x="49" y="139"/>
                          </a:lnTo>
                          <a:lnTo>
                            <a:pt x="47" y="145"/>
                          </a:lnTo>
                          <a:lnTo>
                            <a:pt x="44" y="150"/>
                          </a:lnTo>
                          <a:lnTo>
                            <a:pt x="41" y="155"/>
                          </a:lnTo>
                          <a:lnTo>
                            <a:pt x="42" y="152"/>
                          </a:lnTo>
                          <a:lnTo>
                            <a:pt x="42" y="146"/>
                          </a:lnTo>
                          <a:lnTo>
                            <a:pt x="42" y="141"/>
                          </a:lnTo>
                          <a:lnTo>
                            <a:pt x="42" y="135"/>
                          </a:lnTo>
                          <a:lnTo>
                            <a:pt x="41" y="129"/>
                          </a:lnTo>
                          <a:lnTo>
                            <a:pt x="41" y="124"/>
                          </a:lnTo>
                          <a:lnTo>
                            <a:pt x="40" y="118"/>
                          </a:lnTo>
                          <a:lnTo>
                            <a:pt x="38" y="113"/>
                          </a:lnTo>
                          <a:lnTo>
                            <a:pt x="37" y="108"/>
                          </a:lnTo>
                          <a:lnTo>
                            <a:pt x="35" y="103"/>
                          </a:lnTo>
                          <a:lnTo>
                            <a:pt x="35" y="104"/>
                          </a:lnTo>
                          <a:lnTo>
                            <a:pt x="33" y="109"/>
                          </a:lnTo>
                          <a:lnTo>
                            <a:pt x="32" y="114"/>
                          </a:lnTo>
                          <a:lnTo>
                            <a:pt x="31" y="120"/>
                          </a:lnTo>
                          <a:lnTo>
                            <a:pt x="30" y="125"/>
                          </a:lnTo>
                          <a:lnTo>
                            <a:pt x="30" y="131"/>
                          </a:lnTo>
                          <a:lnTo>
                            <a:pt x="30" y="136"/>
                          </a:lnTo>
                          <a:lnTo>
                            <a:pt x="30" y="142"/>
                          </a:lnTo>
                          <a:lnTo>
                            <a:pt x="30" y="147"/>
                          </a:lnTo>
                          <a:lnTo>
                            <a:pt x="28" y="145"/>
                          </a:lnTo>
                          <a:lnTo>
                            <a:pt x="26" y="142"/>
                          </a:lnTo>
                          <a:lnTo>
                            <a:pt x="25" y="139"/>
                          </a:lnTo>
                          <a:lnTo>
                            <a:pt x="24" y="135"/>
                          </a:lnTo>
                          <a:lnTo>
                            <a:pt x="22" y="132"/>
                          </a:lnTo>
                          <a:lnTo>
                            <a:pt x="21" y="128"/>
                          </a:lnTo>
                          <a:lnTo>
                            <a:pt x="21" y="124"/>
                          </a:lnTo>
                          <a:lnTo>
                            <a:pt x="20" y="121"/>
                          </a:lnTo>
                          <a:lnTo>
                            <a:pt x="20" y="117"/>
                          </a:lnTo>
                          <a:lnTo>
                            <a:pt x="20" y="115"/>
                          </a:lnTo>
                          <a:lnTo>
                            <a:pt x="19" y="118"/>
                          </a:lnTo>
                          <a:lnTo>
                            <a:pt x="18" y="122"/>
                          </a:lnTo>
                          <a:lnTo>
                            <a:pt x="17" y="126"/>
                          </a:lnTo>
                          <a:lnTo>
                            <a:pt x="16" y="131"/>
                          </a:lnTo>
                          <a:lnTo>
                            <a:pt x="15" y="135"/>
                          </a:lnTo>
                          <a:lnTo>
                            <a:pt x="14" y="139"/>
                          </a:lnTo>
                          <a:lnTo>
                            <a:pt x="14" y="144"/>
                          </a:lnTo>
                          <a:lnTo>
                            <a:pt x="14" y="148"/>
                          </a:lnTo>
                          <a:lnTo>
                            <a:pt x="15" y="152"/>
                          </a:lnTo>
                          <a:lnTo>
                            <a:pt x="16" y="157"/>
                          </a:lnTo>
                          <a:lnTo>
                            <a:pt x="17" y="161"/>
                          </a:lnTo>
                          <a:lnTo>
                            <a:pt x="18" y="165"/>
                          </a:lnTo>
                          <a:lnTo>
                            <a:pt x="19" y="169"/>
                          </a:lnTo>
                          <a:lnTo>
                            <a:pt x="22" y="176"/>
                          </a:lnTo>
                          <a:lnTo>
                            <a:pt x="19" y="174"/>
                          </a:lnTo>
                          <a:lnTo>
                            <a:pt x="17" y="172"/>
                          </a:lnTo>
                          <a:lnTo>
                            <a:pt x="14" y="170"/>
                          </a:lnTo>
                          <a:lnTo>
                            <a:pt x="12" y="167"/>
                          </a:lnTo>
                          <a:lnTo>
                            <a:pt x="10" y="164"/>
                          </a:lnTo>
                          <a:lnTo>
                            <a:pt x="8" y="160"/>
                          </a:lnTo>
                          <a:lnTo>
                            <a:pt x="6" y="157"/>
                          </a:lnTo>
                          <a:lnTo>
                            <a:pt x="4" y="153"/>
                          </a:lnTo>
                          <a:lnTo>
                            <a:pt x="3" y="149"/>
                          </a:lnTo>
                          <a:lnTo>
                            <a:pt x="2" y="144"/>
                          </a:lnTo>
                          <a:lnTo>
                            <a:pt x="1" y="140"/>
                          </a:lnTo>
                          <a:lnTo>
                            <a:pt x="0" y="136"/>
                          </a:lnTo>
                          <a:lnTo>
                            <a:pt x="0" y="131"/>
                          </a:lnTo>
                          <a:lnTo>
                            <a:pt x="0" y="127"/>
                          </a:lnTo>
                          <a:lnTo>
                            <a:pt x="0" y="122"/>
                          </a:lnTo>
                          <a:lnTo>
                            <a:pt x="0" y="118"/>
                          </a:lnTo>
                          <a:lnTo>
                            <a:pt x="1" y="113"/>
                          </a:lnTo>
                          <a:lnTo>
                            <a:pt x="2" y="109"/>
                          </a:lnTo>
                          <a:lnTo>
                            <a:pt x="3" y="104"/>
                          </a:lnTo>
                          <a:lnTo>
                            <a:pt x="4" y="100"/>
                          </a:lnTo>
                          <a:lnTo>
                            <a:pt x="6" y="97"/>
                          </a:lnTo>
                          <a:lnTo>
                            <a:pt x="8" y="93"/>
                          </a:lnTo>
                          <a:lnTo>
                            <a:pt x="11" y="87"/>
                          </a:lnTo>
                          <a:lnTo>
                            <a:pt x="12" y="86"/>
                          </a:lnTo>
                          <a:lnTo>
                            <a:pt x="13" y="85"/>
                          </a:lnTo>
                          <a:lnTo>
                            <a:pt x="15" y="82"/>
                          </a:lnTo>
                          <a:lnTo>
                            <a:pt x="17" y="79"/>
                          </a:lnTo>
                          <a:lnTo>
                            <a:pt x="18" y="75"/>
                          </a:lnTo>
                          <a:lnTo>
                            <a:pt x="19" y="72"/>
                          </a:lnTo>
                          <a:lnTo>
                            <a:pt x="20" y="68"/>
                          </a:lnTo>
                          <a:lnTo>
                            <a:pt x="21" y="64"/>
                          </a:lnTo>
                          <a:lnTo>
                            <a:pt x="21" y="60"/>
                          </a:lnTo>
                          <a:lnTo>
                            <a:pt x="22" y="58"/>
                          </a:lnTo>
                          <a:lnTo>
                            <a:pt x="22" y="54"/>
                          </a:lnTo>
                          <a:lnTo>
                            <a:pt x="23" y="46"/>
                          </a:lnTo>
                          <a:lnTo>
                            <a:pt x="24" y="43"/>
                          </a:lnTo>
                          <a:lnTo>
                            <a:pt x="25" y="39"/>
                          </a:lnTo>
                          <a:lnTo>
                            <a:pt x="26" y="36"/>
                          </a:lnTo>
                          <a:lnTo>
                            <a:pt x="28" y="33"/>
                          </a:lnTo>
                          <a:lnTo>
                            <a:pt x="30" y="30"/>
                          </a:lnTo>
                          <a:lnTo>
                            <a:pt x="32" y="27"/>
                          </a:lnTo>
                          <a:lnTo>
                            <a:pt x="34" y="25"/>
                          </a:lnTo>
                          <a:lnTo>
                            <a:pt x="36" y="23"/>
                          </a:lnTo>
                          <a:lnTo>
                            <a:pt x="37" y="22"/>
                          </a:lnTo>
                          <a:lnTo>
                            <a:pt x="38" y="21"/>
                          </a:lnTo>
                          <a:lnTo>
                            <a:pt x="37" y="23"/>
                          </a:lnTo>
                          <a:lnTo>
                            <a:pt x="37" y="27"/>
                          </a:lnTo>
                          <a:lnTo>
                            <a:pt x="36" y="32"/>
                          </a:lnTo>
                          <a:lnTo>
                            <a:pt x="35" y="36"/>
                          </a:lnTo>
                          <a:lnTo>
                            <a:pt x="35" y="41"/>
                          </a:lnTo>
                          <a:lnTo>
                            <a:pt x="35" y="45"/>
                          </a:lnTo>
                          <a:lnTo>
                            <a:pt x="36" y="50"/>
                          </a:lnTo>
                          <a:lnTo>
                            <a:pt x="36" y="54"/>
                          </a:lnTo>
                          <a:lnTo>
                            <a:pt x="37" y="59"/>
                          </a:lnTo>
                          <a:lnTo>
                            <a:pt x="38" y="63"/>
                          </a:lnTo>
                          <a:lnTo>
                            <a:pt x="40" y="70"/>
                          </a:lnTo>
                          <a:lnTo>
                            <a:pt x="41" y="73"/>
                          </a:lnTo>
                          <a:lnTo>
                            <a:pt x="42" y="77"/>
                          </a:lnTo>
                          <a:lnTo>
                            <a:pt x="43" y="81"/>
                          </a:lnTo>
                          <a:lnTo>
                            <a:pt x="43" y="85"/>
                          </a:lnTo>
                          <a:lnTo>
                            <a:pt x="43" y="90"/>
                          </a:lnTo>
                          <a:lnTo>
                            <a:pt x="43" y="94"/>
                          </a:lnTo>
                          <a:lnTo>
                            <a:pt x="43" y="98"/>
                          </a:lnTo>
                          <a:lnTo>
                            <a:pt x="44" y="94"/>
                          </a:lnTo>
                          <a:lnTo>
                            <a:pt x="44" y="87"/>
                          </a:lnTo>
                          <a:lnTo>
                            <a:pt x="45" y="81"/>
                          </a:lnTo>
                          <a:lnTo>
                            <a:pt x="46" y="74"/>
                          </a:lnTo>
                          <a:lnTo>
                            <a:pt x="46" y="68"/>
                          </a:lnTo>
                          <a:lnTo>
                            <a:pt x="46" y="66"/>
                          </a:lnTo>
                          <a:lnTo>
                            <a:pt x="46" y="60"/>
                          </a:lnTo>
                          <a:lnTo>
                            <a:pt x="46" y="55"/>
                          </a:lnTo>
                          <a:lnTo>
                            <a:pt x="47" y="50"/>
                          </a:lnTo>
                          <a:lnTo>
                            <a:pt x="48" y="44"/>
                          </a:lnTo>
                          <a:lnTo>
                            <a:pt x="49" y="40"/>
                          </a:lnTo>
                          <a:lnTo>
                            <a:pt x="51" y="35"/>
                          </a:lnTo>
                          <a:lnTo>
                            <a:pt x="52" y="30"/>
                          </a:lnTo>
                          <a:lnTo>
                            <a:pt x="54" y="25"/>
                          </a:lnTo>
                          <a:lnTo>
                            <a:pt x="57" y="21"/>
                          </a:lnTo>
                          <a:lnTo>
                            <a:pt x="59" y="17"/>
                          </a:lnTo>
                          <a:lnTo>
                            <a:pt x="61" y="13"/>
                          </a:lnTo>
                          <a:lnTo>
                            <a:pt x="64" y="9"/>
                          </a:lnTo>
                          <a:lnTo>
                            <a:pt x="67" y="6"/>
                          </a:lnTo>
                          <a:lnTo>
                            <a:pt x="70" y="3"/>
                          </a:lnTo>
                          <a:lnTo>
                            <a:pt x="73" y="1"/>
                          </a:lnTo>
                          <a:lnTo>
                            <a:pt x="76" y="0"/>
                          </a:lnTo>
                          <a:lnTo>
                            <a:pt x="75" y="2"/>
                          </a:lnTo>
                          <a:lnTo>
                            <a:pt x="73" y="6"/>
                          </a:lnTo>
                          <a:lnTo>
                            <a:pt x="72" y="11"/>
                          </a:lnTo>
                          <a:lnTo>
                            <a:pt x="70" y="16"/>
                          </a:lnTo>
                          <a:lnTo>
                            <a:pt x="69" y="20"/>
                          </a:lnTo>
                          <a:lnTo>
                            <a:pt x="69" y="26"/>
                          </a:lnTo>
                          <a:lnTo>
                            <a:pt x="68" y="31"/>
                          </a:lnTo>
                          <a:lnTo>
                            <a:pt x="68" y="36"/>
                          </a:lnTo>
                          <a:lnTo>
                            <a:pt x="68" y="41"/>
                          </a:lnTo>
                          <a:lnTo>
                            <a:pt x="68" y="46"/>
                          </a:lnTo>
                          <a:lnTo>
                            <a:pt x="69" y="51"/>
                          </a:lnTo>
                          <a:lnTo>
                            <a:pt x="70" y="56"/>
                          </a:lnTo>
                          <a:lnTo>
                            <a:pt x="71" y="61"/>
                          </a:lnTo>
                          <a:lnTo>
                            <a:pt x="72" y="66"/>
                          </a:lnTo>
                          <a:lnTo>
                            <a:pt x="74" y="71"/>
                          </a:lnTo>
                          <a:lnTo>
                            <a:pt x="75" y="75"/>
                          </a:lnTo>
                          <a:lnTo>
                            <a:pt x="77" y="79"/>
                          </a:lnTo>
                          <a:lnTo>
                            <a:pt x="80" y="84"/>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ea typeface="+mn-ea"/>
                        <a:cs typeface="Courier New" pitchFamily="49" charset="0"/>
                      </a:endParaRPr>
                    </a:p>
                  </p:txBody>
                </p:sp>
              </p:grpSp>
            </p:grpSp>
          </p:grpSp>
        </p:grpSp>
      </p:grpSp>
    </p:spTree>
    <p:extLst>
      <p:ext uri="{BB962C8B-B14F-4D97-AF65-F5344CB8AC3E}">
        <p14:creationId xmlns:p14="http://schemas.microsoft.com/office/powerpoint/2010/main" val="3234018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05039" y="309264"/>
            <a:ext cx="10908769" cy="1708160"/>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EXTINTORES</a:t>
            </a:r>
          </a:p>
          <a:p>
            <a:r>
              <a:rPr lang="es-ES_tradnl" sz="3500" b="1" dirty="0">
                <a:solidFill>
                  <a:srgbClr val="FF0000"/>
                </a:solidFill>
                <a:latin typeface="Abadi MT Condensed Extra Bold" panose="020B0306030101010103" pitchFamily="34" charset="77"/>
              </a:rPr>
              <a:t>EXTINTOR DE ANHIDRIDO CARBÓNICO </a:t>
            </a:r>
            <a:r>
              <a:rPr lang="es-ES_tradnl" sz="3500" b="1" dirty="0" err="1">
                <a:solidFill>
                  <a:srgbClr val="FF0000"/>
                </a:solidFill>
                <a:latin typeface="Abadi MT Condensed Extra Bold" panose="020B0306030101010103" pitchFamily="34" charset="77"/>
              </a:rPr>
              <a:t>CO2</a:t>
            </a:r>
            <a:endParaRPr lang="es-ES_tradnl" sz="3500" b="1" dirty="0">
              <a:solidFill>
                <a:srgbClr val="FF0000"/>
              </a:solidFill>
              <a:latin typeface="Abadi MT Condensed Extra Bold" panose="020B0306030101010103" pitchFamily="34" charset="77"/>
            </a:endParaRPr>
          </a:p>
          <a:p>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grpSp>
        <p:nvGrpSpPr>
          <p:cNvPr id="3" name="Grupo 2">
            <a:extLst>
              <a:ext uri="{FF2B5EF4-FFF2-40B4-BE49-F238E27FC236}">
                <a16:creationId xmlns:a16="http://schemas.microsoft.com/office/drawing/2014/main" id="{BC80BF70-21F0-4A2B-80EB-D3E59FD1F7B9}"/>
              </a:ext>
            </a:extLst>
          </p:cNvPr>
          <p:cNvGrpSpPr/>
          <p:nvPr/>
        </p:nvGrpSpPr>
        <p:grpSpPr>
          <a:xfrm>
            <a:off x="1560179" y="1592523"/>
            <a:ext cx="7926591" cy="4812184"/>
            <a:chOff x="1419499" y="1578455"/>
            <a:chExt cx="7926591" cy="4812184"/>
          </a:xfrm>
        </p:grpSpPr>
        <p:sp>
          <p:nvSpPr>
            <p:cNvPr id="88" name="Rectangle 3">
              <a:extLst>
                <a:ext uri="{FF2B5EF4-FFF2-40B4-BE49-F238E27FC236}">
                  <a16:creationId xmlns:a16="http://schemas.microsoft.com/office/drawing/2014/main" id="{D8A78FD8-BCD8-4736-87DC-15CFA6676404}"/>
                </a:ext>
              </a:extLst>
            </p:cNvPr>
            <p:cNvSpPr>
              <a:spLocks noChangeArrowheads="1"/>
            </p:cNvSpPr>
            <p:nvPr/>
          </p:nvSpPr>
          <p:spPr bwMode="auto">
            <a:xfrm>
              <a:off x="7440886" y="2643668"/>
              <a:ext cx="1727267" cy="356508"/>
            </a:xfrm>
            <a:prstGeom prst="rect">
              <a:avLst/>
            </a:prstGeom>
            <a:noFill/>
            <a:ln w="9525">
              <a:noFill/>
              <a:miter lim="800000"/>
              <a:headEnd/>
              <a:tailEnd/>
            </a:ln>
          </p:spPr>
          <p:txBody>
            <a:bodyPr wrap="none" lIns="138112" tIns="69850" rIns="138112" bIns="69850">
              <a:spAutoFit/>
            </a:bodyPr>
            <a:lstStyle/>
            <a:p>
              <a:pPr defTabSz="1714500">
                <a:defRPr/>
              </a:pPr>
              <a:r>
                <a:rPr lang="es-ES_tradnl" sz="1400">
                  <a:latin typeface="+mj-lt"/>
                  <a:ea typeface="+mn-ea"/>
                  <a:cs typeface="Courier New" pitchFamily="49" charset="0"/>
                </a:rPr>
                <a:t>Palanca de descarga</a:t>
              </a:r>
            </a:p>
          </p:txBody>
        </p:sp>
        <p:sp>
          <p:nvSpPr>
            <p:cNvPr id="89" name="Rectangle 4">
              <a:extLst>
                <a:ext uri="{FF2B5EF4-FFF2-40B4-BE49-F238E27FC236}">
                  <a16:creationId xmlns:a16="http://schemas.microsoft.com/office/drawing/2014/main" id="{9D0274C7-373D-46A9-93A3-77CB1087ADDB}"/>
                </a:ext>
              </a:extLst>
            </p:cNvPr>
            <p:cNvSpPr>
              <a:spLocks noChangeArrowheads="1"/>
            </p:cNvSpPr>
            <p:nvPr/>
          </p:nvSpPr>
          <p:spPr bwMode="auto">
            <a:xfrm>
              <a:off x="3081611" y="4235931"/>
              <a:ext cx="1007391" cy="571951"/>
            </a:xfrm>
            <a:prstGeom prst="rect">
              <a:avLst/>
            </a:prstGeom>
            <a:noFill/>
            <a:ln w="9525">
              <a:noFill/>
              <a:miter lim="800000"/>
              <a:headEnd/>
              <a:tailEnd/>
            </a:ln>
          </p:spPr>
          <p:txBody>
            <a:bodyPr wrap="none" lIns="138112" tIns="69850" rIns="138112" bIns="69850">
              <a:spAutoFit/>
            </a:bodyPr>
            <a:lstStyle/>
            <a:p>
              <a:pPr defTabSz="1714500">
                <a:defRPr/>
              </a:pPr>
              <a:r>
                <a:rPr lang="es-ES_tradnl" sz="1400">
                  <a:latin typeface="+mj-lt"/>
                  <a:ea typeface="+mn-ea"/>
                  <a:cs typeface="Courier New" pitchFamily="49" charset="0"/>
                </a:rPr>
                <a:t>Mango de</a:t>
              </a:r>
            </a:p>
            <a:p>
              <a:pPr defTabSz="1714500">
                <a:defRPr/>
              </a:pPr>
              <a:r>
                <a:rPr lang="es-ES_tradnl" sz="1400">
                  <a:latin typeface="+mj-lt"/>
                  <a:ea typeface="+mn-ea"/>
                  <a:cs typeface="Courier New" pitchFamily="49" charset="0"/>
                </a:rPr>
                <a:t>caucho</a:t>
              </a:r>
            </a:p>
          </p:txBody>
        </p:sp>
        <p:sp>
          <p:nvSpPr>
            <p:cNvPr id="90" name="Rectangle 5">
              <a:extLst>
                <a:ext uri="{FF2B5EF4-FFF2-40B4-BE49-F238E27FC236}">
                  <a16:creationId xmlns:a16="http://schemas.microsoft.com/office/drawing/2014/main" id="{D051AC93-0C36-476E-8A0C-4B83E6F17EF8}"/>
                </a:ext>
              </a:extLst>
            </p:cNvPr>
            <p:cNvSpPr>
              <a:spLocks noChangeArrowheads="1"/>
            </p:cNvSpPr>
            <p:nvPr/>
          </p:nvSpPr>
          <p:spPr bwMode="auto">
            <a:xfrm>
              <a:off x="7355161" y="4775681"/>
              <a:ext cx="1990929" cy="571951"/>
            </a:xfrm>
            <a:prstGeom prst="rect">
              <a:avLst/>
            </a:prstGeom>
            <a:noFill/>
            <a:ln w="9525">
              <a:noFill/>
              <a:miter lim="800000"/>
              <a:headEnd/>
              <a:tailEnd/>
            </a:ln>
          </p:spPr>
          <p:txBody>
            <a:bodyPr wrap="none" lIns="138112" tIns="69850" rIns="138112" bIns="69850">
              <a:spAutoFit/>
            </a:bodyPr>
            <a:lstStyle/>
            <a:p>
              <a:pPr defTabSz="1714500"/>
              <a:r>
                <a:rPr lang="es-ES_tradnl" sz="1400">
                  <a:latin typeface="Gill Sans MT" charset="0"/>
                  <a:cs typeface="Courier New" charset="0"/>
                </a:rPr>
                <a:t>Anhídrido carbónico</a:t>
              </a:r>
            </a:p>
            <a:p>
              <a:pPr defTabSz="1714500"/>
              <a:r>
                <a:rPr lang="es-ES_tradnl" sz="1400">
                  <a:latin typeface="Gill Sans MT" charset="0"/>
                  <a:cs typeface="Courier New" charset="0"/>
                </a:rPr>
                <a:t> CO2 en estado líquido</a:t>
              </a:r>
            </a:p>
          </p:txBody>
        </p:sp>
        <p:sp>
          <p:nvSpPr>
            <p:cNvPr id="91" name="Rectangle 6">
              <a:extLst>
                <a:ext uri="{FF2B5EF4-FFF2-40B4-BE49-F238E27FC236}">
                  <a16:creationId xmlns:a16="http://schemas.microsoft.com/office/drawing/2014/main" id="{EF96B29E-4047-4C45-BFE7-669D0823EF0F}"/>
                </a:ext>
              </a:extLst>
            </p:cNvPr>
            <p:cNvSpPr>
              <a:spLocks noChangeArrowheads="1"/>
            </p:cNvSpPr>
            <p:nvPr/>
          </p:nvSpPr>
          <p:spPr bwMode="auto">
            <a:xfrm>
              <a:off x="3059386" y="3321531"/>
              <a:ext cx="1123320" cy="571951"/>
            </a:xfrm>
            <a:prstGeom prst="rect">
              <a:avLst/>
            </a:prstGeom>
            <a:noFill/>
            <a:ln w="9525">
              <a:noFill/>
              <a:miter lim="800000"/>
              <a:headEnd/>
              <a:tailEnd/>
            </a:ln>
          </p:spPr>
          <p:txBody>
            <a:bodyPr wrap="none" lIns="138112" tIns="69850" rIns="138112" bIns="69850">
              <a:spAutoFit/>
            </a:bodyPr>
            <a:lstStyle/>
            <a:p>
              <a:pPr defTabSz="1714500"/>
              <a:r>
                <a:rPr lang="es-ES_tradnl" sz="1400">
                  <a:latin typeface="Gill Sans MT" charset="0"/>
                  <a:cs typeface="Courier New" charset="0"/>
                </a:rPr>
                <a:t>Manguera </a:t>
              </a:r>
            </a:p>
            <a:p>
              <a:pPr defTabSz="1714500"/>
              <a:r>
                <a:rPr lang="es-ES_tradnl" sz="1400">
                  <a:latin typeface="Gill Sans MT" charset="0"/>
                  <a:cs typeface="Courier New" charset="0"/>
                </a:rPr>
                <a:t>alta presión</a:t>
              </a:r>
            </a:p>
          </p:txBody>
        </p:sp>
        <p:sp>
          <p:nvSpPr>
            <p:cNvPr id="92" name="Rectangle 7">
              <a:extLst>
                <a:ext uri="{FF2B5EF4-FFF2-40B4-BE49-F238E27FC236}">
                  <a16:creationId xmlns:a16="http://schemas.microsoft.com/office/drawing/2014/main" id="{7A594835-4155-4A75-A77B-155DF9F176AD}"/>
                </a:ext>
              </a:extLst>
            </p:cNvPr>
            <p:cNvSpPr>
              <a:spLocks noChangeArrowheads="1"/>
            </p:cNvSpPr>
            <p:nvPr/>
          </p:nvSpPr>
          <p:spPr bwMode="auto">
            <a:xfrm>
              <a:off x="7307536" y="5531331"/>
              <a:ext cx="1034449" cy="356508"/>
            </a:xfrm>
            <a:prstGeom prst="rect">
              <a:avLst/>
            </a:prstGeom>
            <a:noFill/>
            <a:ln w="9525">
              <a:noFill/>
              <a:miter lim="800000"/>
              <a:headEnd/>
              <a:tailEnd/>
            </a:ln>
          </p:spPr>
          <p:txBody>
            <a:bodyPr wrap="none" lIns="138112" tIns="69850" rIns="138112" bIns="69850">
              <a:spAutoFit/>
            </a:bodyPr>
            <a:lstStyle/>
            <a:p>
              <a:pPr defTabSz="1714500"/>
              <a:r>
                <a:rPr lang="es-ES_tradnl" sz="1400">
                  <a:latin typeface="Gill Sans MT" charset="0"/>
                  <a:cs typeface="Courier New" charset="0"/>
                </a:rPr>
                <a:t>Tubo sifón</a:t>
              </a:r>
            </a:p>
          </p:txBody>
        </p:sp>
        <p:sp>
          <p:nvSpPr>
            <p:cNvPr id="93" name="Rectangle 8">
              <a:extLst>
                <a:ext uri="{FF2B5EF4-FFF2-40B4-BE49-F238E27FC236}">
                  <a16:creationId xmlns:a16="http://schemas.microsoft.com/office/drawing/2014/main" id="{5E388A47-D4CB-44B3-BE4D-20D811966C4C}"/>
                </a:ext>
              </a:extLst>
            </p:cNvPr>
            <p:cNvSpPr>
              <a:spLocks noChangeArrowheads="1"/>
            </p:cNvSpPr>
            <p:nvPr/>
          </p:nvSpPr>
          <p:spPr bwMode="auto">
            <a:xfrm>
              <a:off x="3062561" y="5302731"/>
              <a:ext cx="1141017" cy="571951"/>
            </a:xfrm>
            <a:prstGeom prst="rect">
              <a:avLst/>
            </a:prstGeom>
            <a:noFill/>
            <a:ln w="9525">
              <a:noFill/>
              <a:miter lim="800000"/>
              <a:headEnd/>
              <a:tailEnd/>
            </a:ln>
          </p:spPr>
          <p:txBody>
            <a:bodyPr wrap="none" lIns="138112" tIns="69850" rIns="138112" bIns="69850">
              <a:spAutoFit/>
            </a:bodyPr>
            <a:lstStyle/>
            <a:p>
              <a:pPr defTabSz="1714500">
                <a:defRPr/>
              </a:pPr>
              <a:r>
                <a:rPr lang="es-ES_tradnl" sz="1400">
                  <a:latin typeface="+mj-lt"/>
                  <a:ea typeface="+mn-ea"/>
                  <a:cs typeface="Courier New" pitchFamily="49" charset="0"/>
                </a:rPr>
                <a:t>Difusora de </a:t>
              </a:r>
            </a:p>
            <a:p>
              <a:pPr defTabSz="1714500">
                <a:defRPr/>
              </a:pPr>
              <a:r>
                <a:rPr lang="es-ES_tradnl" sz="1400">
                  <a:latin typeface="+mj-lt"/>
                  <a:ea typeface="+mn-ea"/>
                  <a:cs typeface="Courier New" pitchFamily="49" charset="0"/>
                </a:rPr>
                <a:t>descarga</a:t>
              </a:r>
            </a:p>
          </p:txBody>
        </p:sp>
        <p:sp>
          <p:nvSpPr>
            <p:cNvPr id="94" name="Rectangle 9">
              <a:extLst>
                <a:ext uri="{FF2B5EF4-FFF2-40B4-BE49-F238E27FC236}">
                  <a16:creationId xmlns:a16="http://schemas.microsoft.com/office/drawing/2014/main" id="{C513C187-8518-440F-B7D9-29FF378FDA60}"/>
                </a:ext>
              </a:extLst>
            </p:cNvPr>
            <p:cNvSpPr>
              <a:spLocks noChangeArrowheads="1"/>
            </p:cNvSpPr>
            <p:nvPr/>
          </p:nvSpPr>
          <p:spPr bwMode="auto">
            <a:xfrm>
              <a:off x="7363099" y="4067656"/>
              <a:ext cx="1625444" cy="571951"/>
            </a:xfrm>
            <a:prstGeom prst="rect">
              <a:avLst/>
            </a:prstGeom>
            <a:noFill/>
            <a:ln w="9525">
              <a:noFill/>
              <a:miter lim="800000"/>
              <a:headEnd/>
              <a:tailEnd/>
            </a:ln>
          </p:spPr>
          <p:txBody>
            <a:bodyPr wrap="none" lIns="138112" tIns="69850" rIns="138112" bIns="69850">
              <a:spAutoFit/>
            </a:bodyPr>
            <a:lstStyle/>
            <a:p>
              <a:pPr defTabSz="1714500"/>
              <a:r>
                <a:rPr lang="es-ES_tradnl" sz="1400">
                  <a:latin typeface="Gill Sans MT" charset="0"/>
                  <a:cs typeface="Courier New" charset="0"/>
                </a:rPr>
                <a:t>Recipiente de alta </a:t>
              </a:r>
            </a:p>
            <a:p>
              <a:pPr defTabSz="1714500"/>
              <a:r>
                <a:rPr lang="es-ES_tradnl" sz="1400">
                  <a:latin typeface="Gill Sans MT" charset="0"/>
                  <a:cs typeface="Courier New" charset="0"/>
                </a:rPr>
                <a:t>presión</a:t>
              </a:r>
            </a:p>
          </p:txBody>
        </p:sp>
        <p:sp>
          <p:nvSpPr>
            <p:cNvPr id="177" name="Rectangle 10">
              <a:extLst>
                <a:ext uri="{FF2B5EF4-FFF2-40B4-BE49-F238E27FC236}">
                  <a16:creationId xmlns:a16="http://schemas.microsoft.com/office/drawing/2014/main" id="{0A28F801-CEF0-4671-80B9-EE05162E6654}"/>
                </a:ext>
              </a:extLst>
            </p:cNvPr>
            <p:cNvSpPr>
              <a:spLocks noChangeArrowheads="1"/>
            </p:cNvSpPr>
            <p:nvPr/>
          </p:nvSpPr>
          <p:spPr bwMode="auto">
            <a:xfrm>
              <a:off x="7393261" y="3473931"/>
              <a:ext cx="778738" cy="356508"/>
            </a:xfrm>
            <a:prstGeom prst="rect">
              <a:avLst/>
            </a:prstGeom>
            <a:noFill/>
            <a:ln w="9525">
              <a:noFill/>
              <a:miter lim="800000"/>
              <a:headEnd/>
              <a:tailEnd/>
            </a:ln>
          </p:spPr>
          <p:txBody>
            <a:bodyPr wrap="none" lIns="138112" tIns="69850" rIns="138112" bIns="69850">
              <a:spAutoFit/>
            </a:bodyPr>
            <a:lstStyle/>
            <a:p>
              <a:pPr defTabSz="1714500">
                <a:defRPr/>
              </a:pPr>
              <a:r>
                <a:rPr lang="es-ES_tradnl" sz="1400">
                  <a:latin typeface="+mj-lt"/>
                  <a:ea typeface="+mn-ea"/>
                  <a:cs typeface="Courier New" pitchFamily="49" charset="0"/>
                </a:rPr>
                <a:t>Seguro</a:t>
              </a:r>
            </a:p>
          </p:txBody>
        </p:sp>
        <p:sp>
          <p:nvSpPr>
            <p:cNvPr id="178" name="Rectangle 11">
              <a:extLst>
                <a:ext uri="{FF2B5EF4-FFF2-40B4-BE49-F238E27FC236}">
                  <a16:creationId xmlns:a16="http://schemas.microsoft.com/office/drawing/2014/main" id="{FF56A119-E980-435B-9CCE-35F3DA4BDB59}"/>
                </a:ext>
              </a:extLst>
            </p:cNvPr>
            <p:cNvSpPr>
              <a:spLocks noChangeArrowheads="1"/>
            </p:cNvSpPr>
            <p:nvPr/>
          </p:nvSpPr>
          <p:spPr bwMode="auto">
            <a:xfrm>
              <a:off x="7445649" y="3099281"/>
              <a:ext cx="1713867" cy="308419"/>
            </a:xfrm>
            <a:prstGeom prst="rect">
              <a:avLst/>
            </a:prstGeom>
            <a:noFill/>
            <a:ln w="9525">
              <a:noFill/>
              <a:miter lim="800000"/>
              <a:headEnd/>
              <a:tailEnd/>
            </a:ln>
          </p:spPr>
          <p:txBody>
            <a:bodyPr wrap="none" lIns="92075" tIns="46038" rIns="92075" bIns="46038">
              <a:spAutoFit/>
            </a:bodyPr>
            <a:lstStyle/>
            <a:p>
              <a:pPr>
                <a:defRPr/>
              </a:pPr>
              <a:r>
                <a:rPr lang="es-ES_tradnl" sz="1400" dirty="0">
                  <a:latin typeface="+mj-lt"/>
                  <a:ea typeface="+mn-ea"/>
                  <a:cs typeface="Courier New" pitchFamily="49" charset="0"/>
                </a:rPr>
                <a:t>Mango de transporte</a:t>
              </a:r>
            </a:p>
          </p:txBody>
        </p:sp>
        <p:grpSp>
          <p:nvGrpSpPr>
            <p:cNvPr id="179" name="Group 12">
              <a:extLst>
                <a:ext uri="{FF2B5EF4-FFF2-40B4-BE49-F238E27FC236}">
                  <a16:creationId xmlns:a16="http://schemas.microsoft.com/office/drawing/2014/main" id="{9C0F12FA-21F8-44AE-875B-29B8DEE77B76}"/>
                </a:ext>
              </a:extLst>
            </p:cNvPr>
            <p:cNvGrpSpPr>
              <a:grpSpLocks/>
            </p:cNvGrpSpPr>
            <p:nvPr/>
          </p:nvGrpSpPr>
          <p:grpSpPr bwMode="auto">
            <a:xfrm>
              <a:off x="1419499" y="1578455"/>
              <a:ext cx="3772342" cy="4783138"/>
              <a:chOff x="626" y="1371"/>
              <a:chExt cx="993" cy="2359"/>
            </a:xfrm>
          </p:grpSpPr>
          <p:sp>
            <p:nvSpPr>
              <p:cNvPr id="180" name="Freeform 13">
                <a:extLst>
                  <a:ext uri="{FF2B5EF4-FFF2-40B4-BE49-F238E27FC236}">
                    <a16:creationId xmlns:a16="http://schemas.microsoft.com/office/drawing/2014/main" id="{9E947E93-EDD8-4AF2-9415-A4404E14033D}"/>
                  </a:ext>
                </a:extLst>
              </p:cNvPr>
              <p:cNvSpPr>
                <a:spLocks/>
              </p:cNvSpPr>
              <p:nvPr/>
            </p:nvSpPr>
            <p:spPr bwMode="auto">
              <a:xfrm>
                <a:off x="752" y="1983"/>
                <a:ext cx="518" cy="1747"/>
              </a:xfrm>
              <a:custGeom>
                <a:avLst/>
                <a:gdLst>
                  <a:gd name="T0" fmla="*/ 517 w 518"/>
                  <a:gd name="T1" fmla="*/ 1655 h 1747"/>
                  <a:gd name="T2" fmla="*/ 517 w 518"/>
                  <a:gd name="T3" fmla="*/ 1665 h 1747"/>
                  <a:gd name="T4" fmla="*/ 515 w 518"/>
                  <a:gd name="T5" fmla="*/ 1681 h 1747"/>
                  <a:gd name="T6" fmla="*/ 511 w 518"/>
                  <a:gd name="T7" fmla="*/ 1693 h 1747"/>
                  <a:gd name="T8" fmla="*/ 506 w 518"/>
                  <a:gd name="T9" fmla="*/ 1704 h 1747"/>
                  <a:gd name="T10" fmla="*/ 498 w 518"/>
                  <a:gd name="T11" fmla="*/ 1718 h 1747"/>
                  <a:gd name="T12" fmla="*/ 491 w 518"/>
                  <a:gd name="T13" fmla="*/ 1726 h 1747"/>
                  <a:gd name="T14" fmla="*/ 481 w 518"/>
                  <a:gd name="T15" fmla="*/ 1734 h 1747"/>
                  <a:gd name="T16" fmla="*/ 470 w 518"/>
                  <a:gd name="T17" fmla="*/ 1740 h 1747"/>
                  <a:gd name="T18" fmla="*/ 458 w 518"/>
                  <a:gd name="T19" fmla="*/ 1744 h 1747"/>
                  <a:gd name="T20" fmla="*/ 446 w 518"/>
                  <a:gd name="T21" fmla="*/ 1746 h 1747"/>
                  <a:gd name="T22" fmla="*/ 71 w 518"/>
                  <a:gd name="T23" fmla="*/ 1746 h 1747"/>
                  <a:gd name="T24" fmla="*/ 60 w 518"/>
                  <a:gd name="T25" fmla="*/ 1746 h 1747"/>
                  <a:gd name="T26" fmla="*/ 50 w 518"/>
                  <a:gd name="T27" fmla="*/ 1742 h 1747"/>
                  <a:gd name="T28" fmla="*/ 38 w 518"/>
                  <a:gd name="T29" fmla="*/ 1738 h 1747"/>
                  <a:gd name="T30" fmla="*/ 28 w 518"/>
                  <a:gd name="T31" fmla="*/ 1730 h 1747"/>
                  <a:gd name="T32" fmla="*/ 20 w 518"/>
                  <a:gd name="T33" fmla="*/ 1720 h 1747"/>
                  <a:gd name="T34" fmla="*/ 13 w 518"/>
                  <a:gd name="T35" fmla="*/ 1708 h 1747"/>
                  <a:gd name="T36" fmla="*/ 8 w 518"/>
                  <a:gd name="T37" fmla="*/ 1696 h 1747"/>
                  <a:gd name="T38" fmla="*/ 3 w 518"/>
                  <a:gd name="T39" fmla="*/ 1685 h 1747"/>
                  <a:gd name="T40" fmla="*/ 1 w 518"/>
                  <a:gd name="T41" fmla="*/ 1671 h 1747"/>
                  <a:gd name="T42" fmla="*/ 1 w 518"/>
                  <a:gd name="T43" fmla="*/ 1655 h 1747"/>
                  <a:gd name="T44" fmla="*/ 0 w 518"/>
                  <a:gd name="T45" fmla="*/ 280 h 1747"/>
                  <a:gd name="T46" fmla="*/ 3 w 518"/>
                  <a:gd name="T47" fmla="*/ 253 h 1747"/>
                  <a:gd name="T48" fmla="*/ 8 w 518"/>
                  <a:gd name="T49" fmla="*/ 227 h 1747"/>
                  <a:gd name="T50" fmla="*/ 13 w 518"/>
                  <a:gd name="T51" fmla="*/ 202 h 1747"/>
                  <a:gd name="T52" fmla="*/ 23 w 518"/>
                  <a:gd name="T53" fmla="*/ 178 h 1747"/>
                  <a:gd name="T54" fmla="*/ 33 w 518"/>
                  <a:gd name="T55" fmla="*/ 154 h 1747"/>
                  <a:gd name="T56" fmla="*/ 45 w 518"/>
                  <a:gd name="T57" fmla="*/ 131 h 1747"/>
                  <a:gd name="T58" fmla="*/ 58 w 518"/>
                  <a:gd name="T59" fmla="*/ 109 h 1747"/>
                  <a:gd name="T60" fmla="*/ 73 w 518"/>
                  <a:gd name="T61" fmla="*/ 92 h 1747"/>
                  <a:gd name="T62" fmla="*/ 90 w 518"/>
                  <a:gd name="T63" fmla="*/ 72 h 1747"/>
                  <a:gd name="T64" fmla="*/ 108 w 518"/>
                  <a:gd name="T65" fmla="*/ 56 h 1747"/>
                  <a:gd name="T66" fmla="*/ 127 w 518"/>
                  <a:gd name="T67" fmla="*/ 43 h 1747"/>
                  <a:gd name="T68" fmla="*/ 147 w 518"/>
                  <a:gd name="T69" fmla="*/ 29 h 1747"/>
                  <a:gd name="T70" fmla="*/ 168 w 518"/>
                  <a:gd name="T71" fmla="*/ 19 h 1747"/>
                  <a:gd name="T72" fmla="*/ 190 w 518"/>
                  <a:gd name="T73" fmla="*/ 11 h 1747"/>
                  <a:gd name="T74" fmla="*/ 212 w 518"/>
                  <a:gd name="T75" fmla="*/ 5 h 1747"/>
                  <a:gd name="T76" fmla="*/ 234 w 518"/>
                  <a:gd name="T77" fmla="*/ 1 h 1747"/>
                  <a:gd name="T78" fmla="*/ 257 w 518"/>
                  <a:gd name="T79" fmla="*/ 0 h 1747"/>
                  <a:gd name="T80" fmla="*/ 281 w 518"/>
                  <a:gd name="T81" fmla="*/ 1 h 1747"/>
                  <a:gd name="T82" fmla="*/ 302 w 518"/>
                  <a:gd name="T83" fmla="*/ 5 h 1747"/>
                  <a:gd name="T84" fmla="*/ 326 w 518"/>
                  <a:gd name="T85" fmla="*/ 11 h 1747"/>
                  <a:gd name="T86" fmla="*/ 346 w 518"/>
                  <a:gd name="T87" fmla="*/ 17 h 1747"/>
                  <a:gd name="T88" fmla="*/ 368 w 518"/>
                  <a:gd name="T89" fmla="*/ 29 h 1747"/>
                  <a:gd name="T90" fmla="*/ 388 w 518"/>
                  <a:gd name="T91" fmla="*/ 41 h 1747"/>
                  <a:gd name="T92" fmla="*/ 406 w 518"/>
                  <a:gd name="T93" fmla="*/ 54 h 1747"/>
                  <a:gd name="T94" fmla="*/ 424 w 518"/>
                  <a:gd name="T95" fmla="*/ 70 h 1747"/>
                  <a:gd name="T96" fmla="*/ 441 w 518"/>
                  <a:gd name="T97" fmla="*/ 88 h 1747"/>
                  <a:gd name="T98" fmla="*/ 456 w 518"/>
                  <a:gd name="T99" fmla="*/ 107 h 1747"/>
                  <a:gd name="T100" fmla="*/ 470 w 518"/>
                  <a:gd name="T101" fmla="*/ 129 h 1747"/>
                  <a:gd name="T102" fmla="*/ 483 w 518"/>
                  <a:gd name="T103" fmla="*/ 151 h 1747"/>
                  <a:gd name="T104" fmla="*/ 493 w 518"/>
                  <a:gd name="T105" fmla="*/ 176 h 1747"/>
                  <a:gd name="T106" fmla="*/ 503 w 518"/>
                  <a:gd name="T107" fmla="*/ 202 h 1747"/>
                  <a:gd name="T108" fmla="*/ 510 w 518"/>
                  <a:gd name="T109" fmla="*/ 225 h 1747"/>
                  <a:gd name="T110" fmla="*/ 515 w 518"/>
                  <a:gd name="T111" fmla="*/ 251 h 1747"/>
                  <a:gd name="T112" fmla="*/ 517 w 518"/>
                  <a:gd name="T113" fmla="*/ 276 h 1747"/>
                  <a:gd name="T114" fmla="*/ 517 w 518"/>
                  <a:gd name="T115" fmla="*/ 1655 h 1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8"/>
                  <a:gd name="T175" fmla="*/ 0 h 1747"/>
                  <a:gd name="T176" fmla="*/ 518 w 518"/>
                  <a:gd name="T177" fmla="*/ 1747 h 1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8" h="1747">
                    <a:moveTo>
                      <a:pt x="517" y="1655"/>
                    </a:moveTo>
                    <a:lnTo>
                      <a:pt x="517" y="1665"/>
                    </a:lnTo>
                    <a:lnTo>
                      <a:pt x="515" y="1681"/>
                    </a:lnTo>
                    <a:lnTo>
                      <a:pt x="511" y="1693"/>
                    </a:lnTo>
                    <a:lnTo>
                      <a:pt x="506" y="1704"/>
                    </a:lnTo>
                    <a:lnTo>
                      <a:pt x="498" y="1718"/>
                    </a:lnTo>
                    <a:lnTo>
                      <a:pt x="491" y="1726"/>
                    </a:lnTo>
                    <a:lnTo>
                      <a:pt x="481" y="1734"/>
                    </a:lnTo>
                    <a:lnTo>
                      <a:pt x="470" y="1740"/>
                    </a:lnTo>
                    <a:lnTo>
                      <a:pt x="458" y="1744"/>
                    </a:lnTo>
                    <a:lnTo>
                      <a:pt x="446" y="1746"/>
                    </a:lnTo>
                    <a:lnTo>
                      <a:pt x="71" y="1746"/>
                    </a:lnTo>
                    <a:lnTo>
                      <a:pt x="60" y="1746"/>
                    </a:lnTo>
                    <a:lnTo>
                      <a:pt x="50" y="1742"/>
                    </a:lnTo>
                    <a:lnTo>
                      <a:pt x="38" y="1738"/>
                    </a:lnTo>
                    <a:lnTo>
                      <a:pt x="28" y="1730"/>
                    </a:lnTo>
                    <a:lnTo>
                      <a:pt x="20" y="1720"/>
                    </a:lnTo>
                    <a:lnTo>
                      <a:pt x="13" y="1708"/>
                    </a:lnTo>
                    <a:lnTo>
                      <a:pt x="8" y="1696"/>
                    </a:lnTo>
                    <a:lnTo>
                      <a:pt x="3" y="1685"/>
                    </a:lnTo>
                    <a:lnTo>
                      <a:pt x="1" y="1671"/>
                    </a:lnTo>
                    <a:lnTo>
                      <a:pt x="1" y="1655"/>
                    </a:lnTo>
                    <a:lnTo>
                      <a:pt x="0" y="280"/>
                    </a:lnTo>
                    <a:lnTo>
                      <a:pt x="3" y="253"/>
                    </a:lnTo>
                    <a:lnTo>
                      <a:pt x="8" y="227"/>
                    </a:lnTo>
                    <a:lnTo>
                      <a:pt x="13" y="202"/>
                    </a:lnTo>
                    <a:lnTo>
                      <a:pt x="23" y="178"/>
                    </a:lnTo>
                    <a:lnTo>
                      <a:pt x="33" y="154"/>
                    </a:lnTo>
                    <a:lnTo>
                      <a:pt x="45" y="131"/>
                    </a:lnTo>
                    <a:lnTo>
                      <a:pt x="58" y="109"/>
                    </a:lnTo>
                    <a:lnTo>
                      <a:pt x="73" y="92"/>
                    </a:lnTo>
                    <a:lnTo>
                      <a:pt x="90" y="72"/>
                    </a:lnTo>
                    <a:lnTo>
                      <a:pt x="108" y="56"/>
                    </a:lnTo>
                    <a:lnTo>
                      <a:pt x="127" y="43"/>
                    </a:lnTo>
                    <a:lnTo>
                      <a:pt x="147" y="29"/>
                    </a:lnTo>
                    <a:lnTo>
                      <a:pt x="168" y="19"/>
                    </a:lnTo>
                    <a:lnTo>
                      <a:pt x="190" y="11"/>
                    </a:lnTo>
                    <a:lnTo>
                      <a:pt x="212" y="5"/>
                    </a:lnTo>
                    <a:lnTo>
                      <a:pt x="234" y="1"/>
                    </a:lnTo>
                    <a:lnTo>
                      <a:pt x="257" y="0"/>
                    </a:lnTo>
                    <a:lnTo>
                      <a:pt x="281" y="1"/>
                    </a:lnTo>
                    <a:lnTo>
                      <a:pt x="302" y="5"/>
                    </a:lnTo>
                    <a:lnTo>
                      <a:pt x="326" y="11"/>
                    </a:lnTo>
                    <a:lnTo>
                      <a:pt x="346" y="17"/>
                    </a:lnTo>
                    <a:lnTo>
                      <a:pt x="368" y="29"/>
                    </a:lnTo>
                    <a:lnTo>
                      <a:pt x="388" y="41"/>
                    </a:lnTo>
                    <a:lnTo>
                      <a:pt x="406" y="54"/>
                    </a:lnTo>
                    <a:lnTo>
                      <a:pt x="424" y="70"/>
                    </a:lnTo>
                    <a:lnTo>
                      <a:pt x="441" y="88"/>
                    </a:lnTo>
                    <a:lnTo>
                      <a:pt x="456" y="107"/>
                    </a:lnTo>
                    <a:lnTo>
                      <a:pt x="470" y="129"/>
                    </a:lnTo>
                    <a:lnTo>
                      <a:pt x="483" y="151"/>
                    </a:lnTo>
                    <a:lnTo>
                      <a:pt x="493" y="176"/>
                    </a:lnTo>
                    <a:lnTo>
                      <a:pt x="503" y="202"/>
                    </a:lnTo>
                    <a:lnTo>
                      <a:pt x="510" y="225"/>
                    </a:lnTo>
                    <a:lnTo>
                      <a:pt x="515" y="251"/>
                    </a:lnTo>
                    <a:lnTo>
                      <a:pt x="517" y="276"/>
                    </a:lnTo>
                    <a:lnTo>
                      <a:pt x="517" y="1655"/>
                    </a:lnTo>
                  </a:path>
                </a:pathLst>
              </a:custGeom>
              <a:solidFill>
                <a:srgbClr val="0000FF"/>
              </a:solidFill>
              <a:ln w="12700" cap="rnd">
                <a:solidFill>
                  <a:srgbClr val="000000"/>
                </a:solidFill>
                <a:round/>
                <a:headEnd/>
                <a:tailEnd/>
              </a:ln>
            </p:spPr>
            <p:txBody>
              <a:bodyPr/>
              <a:lstStyle/>
              <a:p>
                <a:pPr>
                  <a:defRPr/>
                </a:pPr>
                <a:endParaRPr lang="es-CO" sz="1400">
                  <a:latin typeface="+mj-lt"/>
                  <a:ea typeface="+mn-ea"/>
                </a:endParaRPr>
              </a:p>
            </p:txBody>
          </p:sp>
          <p:sp>
            <p:nvSpPr>
              <p:cNvPr id="181" name="Freeform 14">
                <a:extLst>
                  <a:ext uri="{FF2B5EF4-FFF2-40B4-BE49-F238E27FC236}">
                    <a16:creationId xmlns:a16="http://schemas.microsoft.com/office/drawing/2014/main" id="{9E046540-A697-4D24-BB28-E1EA9F0D0336}"/>
                  </a:ext>
                </a:extLst>
              </p:cNvPr>
              <p:cNvSpPr>
                <a:spLocks/>
              </p:cNvSpPr>
              <p:nvPr/>
            </p:nvSpPr>
            <p:spPr bwMode="auto">
              <a:xfrm>
                <a:off x="806" y="2043"/>
                <a:ext cx="161" cy="1630"/>
              </a:xfrm>
              <a:custGeom>
                <a:avLst/>
                <a:gdLst>
                  <a:gd name="T0" fmla="*/ 160 w 161"/>
                  <a:gd name="T1" fmla="*/ 0 h 1630"/>
                  <a:gd name="T2" fmla="*/ 110 w 161"/>
                  <a:gd name="T3" fmla="*/ 21 h 1630"/>
                  <a:gd name="T4" fmla="*/ 71 w 161"/>
                  <a:gd name="T5" fmla="*/ 51 h 1630"/>
                  <a:gd name="T6" fmla="*/ 33 w 161"/>
                  <a:gd name="T7" fmla="*/ 102 h 1630"/>
                  <a:gd name="T8" fmla="*/ 10 w 161"/>
                  <a:gd name="T9" fmla="*/ 160 h 1630"/>
                  <a:gd name="T10" fmla="*/ 0 w 161"/>
                  <a:gd name="T11" fmla="*/ 213 h 1630"/>
                  <a:gd name="T12" fmla="*/ 0 w 161"/>
                  <a:gd name="T13" fmla="*/ 1583 h 1630"/>
                  <a:gd name="T14" fmla="*/ 5 w 161"/>
                  <a:gd name="T15" fmla="*/ 1615 h 1630"/>
                  <a:gd name="T16" fmla="*/ 15 w 161"/>
                  <a:gd name="T17" fmla="*/ 1621 h 1630"/>
                  <a:gd name="T18" fmla="*/ 28 w 161"/>
                  <a:gd name="T19" fmla="*/ 1629 h 1630"/>
                  <a:gd name="T20" fmla="*/ 76 w 161"/>
                  <a:gd name="T21" fmla="*/ 1629 h 1630"/>
                  <a:gd name="T22" fmla="*/ 76 w 161"/>
                  <a:gd name="T23" fmla="*/ 155 h 1630"/>
                  <a:gd name="T24" fmla="*/ 86 w 161"/>
                  <a:gd name="T25" fmla="*/ 96 h 1630"/>
                  <a:gd name="T26" fmla="*/ 101 w 161"/>
                  <a:gd name="T27" fmla="*/ 58 h 1630"/>
                  <a:gd name="T28" fmla="*/ 121 w 161"/>
                  <a:gd name="T29" fmla="*/ 29 h 1630"/>
                  <a:gd name="T30" fmla="*/ 160 w 161"/>
                  <a:gd name="T31" fmla="*/ 0 h 1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630"/>
                  <a:gd name="T50" fmla="*/ 161 w 161"/>
                  <a:gd name="T51" fmla="*/ 1630 h 1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630">
                    <a:moveTo>
                      <a:pt x="160" y="0"/>
                    </a:moveTo>
                    <a:lnTo>
                      <a:pt x="110" y="21"/>
                    </a:lnTo>
                    <a:lnTo>
                      <a:pt x="71" y="51"/>
                    </a:lnTo>
                    <a:lnTo>
                      <a:pt x="33" y="102"/>
                    </a:lnTo>
                    <a:lnTo>
                      <a:pt x="10" y="160"/>
                    </a:lnTo>
                    <a:lnTo>
                      <a:pt x="0" y="213"/>
                    </a:lnTo>
                    <a:lnTo>
                      <a:pt x="0" y="1583"/>
                    </a:lnTo>
                    <a:lnTo>
                      <a:pt x="5" y="1615"/>
                    </a:lnTo>
                    <a:lnTo>
                      <a:pt x="15" y="1621"/>
                    </a:lnTo>
                    <a:lnTo>
                      <a:pt x="28" y="1629"/>
                    </a:lnTo>
                    <a:lnTo>
                      <a:pt x="76" y="1629"/>
                    </a:lnTo>
                    <a:lnTo>
                      <a:pt x="76" y="155"/>
                    </a:lnTo>
                    <a:lnTo>
                      <a:pt x="86" y="96"/>
                    </a:lnTo>
                    <a:lnTo>
                      <a:pt x="101" y="58"/>
                    </a:lnTo>
                    <a:lnTo>
                      <a:pt x="121" y="29"/>
                    </a:lnTo>
                    <a:lnTo>
                      <a:pt x="160" y="0"/>
                    </a:lnTo>
                  </a:path>
                </a:pathLst>
              </a:custGeom>
              <a:solidFill>
                <a:srgbClr val="0099FF"/>
              </a:solidFill>
              <a:ln w="12700" cap="rnd">
                <a:solidFill>
                  <a:schemeClr val="accent1"/>
                </a:solidFill>
                <a:round/>
                <a:headEnd/>
                <a:tailEnd/>
              </a:ln>
            </p:spPr>
            <p:txBody>
              <a:bodyPr/>
              <a:lstStyle/>
              <a:p>
                <a:pPr>
                  <a:defRPr/>
                </a:pPr>
                <a:endParaRPr lang="es-CO" sz="1400">
                  <a:latin typeface="+mj-lt"/>
                  <a:ea typeface="+mn-ea"/>
                </a:endParaRPr>
              </a:p>
            </p:txBody>
          </p:sp>
          <p:sp>
            <p:nvSpPr>
              <p:cNvPr id="182" name="Freeform 15">
                <a:extLst>
                  <a:ext uri="{FF2B5EF4-FFF2-40B4-BE49-F238E27FC236}">
                    <a16:creationId xmlns:a16="http://schemas.microsoft.com/office/drawing/2014/main" id="{10A3D795-8FA0-4B54-8EF1-417AD93F4E62}"/>
                  </a:ext>
                </a:extLst>
              </p:cNvPr>
              <p:cNvSpPr>
                <a:spLocks/>
              </p:cNvSpPr>
              <p:nvPr/>
            </p:nvSpPr>
            <p:spPr bwMode="auto">
              <a:xfrm>
                <a:off x="1088" y="2052"/>
                <a:ext cx="127" cy="1621"/>
              </a:xfrm>
              <a:custGeom>
                <a:avLst/>
                <a:gdLst>
                  <a:gd name="T0" fmla="*/ 0 w 127"/>
                  <a:gd name="T1" fmla="*/ 0 h 1621"/>
                  <a:gd name="T2" fmla="*/ 38 w 127"/>
                  <a:gd name="T3" fmla="*/ 21 h 1621"/>
                  <a:gd name="T4" fmla="*/ 72 w 127"/>
                  <a:gd name="T5" fmla="*/ 50 h 1621"/>
                  <a:gd name="T6" fmla="*/ 90 w 127"/>
                  <a:gd name="T7" fmla="*/ 78 h 1621"/>
                  <a:gd name="T8" fmla="*/ 110 w 127"/>
                  <a:gd name="T9" fmla="*/ 109 h 1621"/>
                  <a:gd name="T10" fmla="*/ 126 w 127"/>
                  <a:gd name="T11" fmla="*/ 168 h 1621"/>
                  <a:gd name="T12" fmla="*/ 126 w 127"/>
                  <a:gd name="T13" fmla="*/ 1598 h 1621"/>
                  <a:gd name="T14" fmla="*/ 120 w 127"/>
                  <a:gd name="T15" fmla="*/ 1612 h 1621"/>
                  <a:gd name="T16" fmla="*/ 110 w 127"/>
                  <a:gd name="T17" fmla="*/ 1620 h 1621"/>
                  <a:gd name="T18" fmla="*/ 100 w 127"/>
                  <a:gd name="T19" fmla="*/ 1620 h 1621"/>
                  <a:gd name="T20" fmla="*/ 100 w 127"/>
                  <a:gd name="T21" fmla="*/ 160 h 1621"/>
                  <a:gd name="T22" fmla="*/ 85 w 127"/>
                  <a:gd name="T23" fmla="*/ 101 h 1621"/>
                  <a:gd name="T24" fmla="*/ 57 w 127"/>
                  <a:gd name="T25" fmla="*/ 58 h 1621"/>
                  <a:gd name="T26" fmla="*/ 38 w 127"/>
                  <a:gd name="T27" fmla="*/ 29 h 1621"/>
                  <a:gd name="T28" fmla="*/ 0 w 127"/>
                  <a:gd name="T29" fmla="*/ 0 h 16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1621"/>
                  <a:gd name="T47" fmla="*/ 127 w 127"/>
                  <a:gd name="T48" fmla="*/ 1621 h 16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1621">
                    <a:moveTo>
                      <a:pt x="0" y="0"/>
                    </a:moveTo>
                    <a:lnTo>
                      <a:pt x="38" y="21"/>
                    </a:lnTo>
                    <a:lnTo>
                      <a:pt x="72" y="50"/>
                    </a:lnTo>
                    <a:lnTo>
                      <a:pt x="90" y="78"/>
                    </a:lnTo>
                    <a:lnTo>
                      <a:pt x="110" y="109"/>
                    </a:lnTo>
                    <a:lnTo>
                      <a:pt x="126" y="168"/>
                    </a:lnTo>
                    <a:lnTo>
                      <a:pt x="126" y="1598"/>
                    </a:lnTo>
                    <a:lnTo>
                      <a:pt x="120" y="1612"/>
                    </a:lnTo>
                    <a:lnTo>
                      <a:pt x="110" y="1620"/>
                    </a:lnTo>
                    <a:lnTo>
                      <a:pt x="100" y="1620"/>
                    </a:lnTo>
                    <a:lnTo>
                      <a:pt x="100" y="160"/>
                    </a:lnTo>
                    <a:lnTo>
                      <a:pt x="85" y="101"/>
                    </a:lnTo>
                    <a:lnTo>
                      <a:pt x="57" y="58"/>
                    </a:lnTo>
                    <a:lnTo>
                      <a:pt x="38" y="29"/>
                    </a:lnTo>
                    <a:lnTo>
                      <a:pt x="0" y="0"/>
                    </a:lnTo>
                  </a:path>
                </a:pathLst>
              </a:custGeom>
              <a:solidFill>
                <a:srgbClr val="FFFFFF"/>
              </a:solidFill>
              <a:ln w="12700" cap="rnd">
                <a:solidFill>
                  <a:srgbClr val="FFFFFF"/>
                </a:solidFill>
                <a:round/>
                <a:headEnd/>
                <a:tailEnd/>
              </a:ln>
            </p:spPr>
            <p:txBody>
              <a:bodyPr/>
              <a:lstStyle/>
              <a:p>
                <a:pPr>
                  <a:defRPr/>
                </a:pPr>
                <a:endParaRPr lang="es-CO" sz="1400">
                  <a:latin typeface="+mj-lt"/>
                  <a:ea typeface="+mn-ea"/>
                </a:endParaRPr>
              </a:p>
            </p:txBody>
          </p:sp>
          <p:sp>
            <p:nvSpPr>
              <p:cNvPr id="183" name="Freeform 16">
                <a:extLst>
                  <a:ext uri="{FF2B5EF4-FFF2-40B4-BE49-F238E27FC236}">
                    <a16:creationId xmlns:a16="http://schemas.microsoft.com/office/drawing/2014/main" id="{B1193C95-821B-4681-8138-780D767C7F2D}"/>
                  </a:ext>
                </a:extLst>
              </p:cNvPr>
              <p:cNvSpPr>
                <a:spLocks/>
              </p:cNvSpPr>
              <p:nvPr/>
            </p:nvSpPr>
            <p:spPr bwMode="auto">
              <a:xfrm>
                <a:off x="780" y="2436"/>
                <a:ext cx="456" cy="759"/>
              </a:xfrm>
              <a:custGeom>
                <a:avLst/>
                <a:gdLst>
                  <a:gd name="T0" fmla="*/ 0 w 456"/>
                  <a:gd name="T1" fmla="*/ 758 h 759"/>
                  <a:gd name="T2" fmla="*/ 0 w 456"/>
                  <a:gd name="T3" fmla="*/ 0 h 759"/>
                  <a:gd name="T4" fmla="*/ 455 w 456"/>
                  <a:gd name="T5" fmla="*/ 0 h 759"/>
                  <a:gd name="T6" fmla="*/ 455 w 456"/>
                  <a:gd name="T7" fmla="*/ 758 h 759"/>
                  <a:gd name="T8" fmla="*/ 0 w 456"/>
                  <a:gd name="T9" fmla="*/ 758 h 759"/>
                  <a:gd name="T10" fmla="*/ 0 60000 65536"/>
                  <a:gd name="T11" fmla="*/ 0 60000 65536"/>
                  <a:gd name="T12" fmla="*/ 0 60000 65536"/>
                  <a:gd name="T13" fmla="*/ 0 60000 65536"/>
                  <a:gd name="T14" fmla="*/ 0 60000 65536"/>
                  <a:gd name="T15" fmla="*/ 0 w 456"/>
                  <a:gd name="T16" fmla="*/ 0 h 759"/>
                  <a:gd name="T17" fmla="*/ 456 w 456"/>
                  <a:gd name="T18" fmla="*/ 759 h 759"/>
                </a:gdLst>
                <a:ahLst/>
                <a:cxnLst>
                  <a:cxn ang="T10">
                    <a:pos x="T0" y="T1"/>
                  </a:cxn>
                  <a:cxn ang="T11">
                    <a:pos x="T2" y="T3"/>
                  </a:cxn>
                  <a:cxn ang="T12">
                    <a:pos x="T4" y="T5"/>
                  </a:cxn>
                  <a:cxn ang="T13">
                    <a:pos x="T6" y="T7"/>
                  </a:cxn>
                  <a:cxn ang="T14">
                    <a:pos x="T8" y="T9"/>
                  </a:cxn>
                </a:cxnLst>
                <a:rect l="T15" t="T16" r="T17" b="T18"/>
                <a:pathLst>
                  <a:path w="456" h="759">
                    <a:moveTo>
                      <a:pt x="0" y="758"/>
                    </a:moveTo>
                    <a:lnTo>
                      <a:pt x="0" y="0"/>
                    </a:lnTo>
                    <a:lnTo>
                      <a:pt x="455" y="0"/>
                    </a:lnTo>
                    <a:lnTo>
                      <a:pt x="455" y="758"/>
                    </a:lnTo>
                    <a:lnTo>
                      <a:pt x="0" y="758"/>
                    </a:lnTo>
                  </a:path>
                </a:pathLst>
              </a:custGeom>
              <a:solidFill>
                <a:srgbClr val="FFFFFF"/>
              </a:solidFill>
              <a:ln w="12700" cap="rnd">
                <a:solidFill>
                  <a:srgbClr val="000000"/>
                </a:solidFill>
                <a:round/>
                <a:headEnd/>
                <a:tailEnd/>
              </a:ln>
            </p:spPr>
            <p:txBody>
              <a:bodyPr/>
              <a:lstStyle/>
              <a:p>
                <a:pPr>
                  <a:defRPr/>
                </a:pPr>
                <a:endParaRPr lang="es-CO" sz="1400">
                  <a:latin typeface="+mj-lt"/>
                  <a:ea typeface="+mn-ea"/>
                </a:endParaRPr>
              </a:p>
            </p:txBody>
          </p:sp>
          <p:sp>
            <p:nvSpPr>
              <p:cNvPr id="184" name="Freeform 17">
                <a:extLst>
                  <a:ext uri="{FF2B5EF4-FFF2-40B4-BE49-F238E27FC236}">
                    <a16:creationId xmlns:a16="http://schemas.microsoft.com/office/drawing/2014/main" id="{75B96B19-C0B8-41A7-A4FA-EE3C5F1490F3}"/>
                  </a:ext>
                </a:extLst>
              </p:cNvPr>
              <p:cNvSpPr>
                <a:spLocks/>
              </p:cNvSpPr>
              <p:nvPr/>
            </p:nvSpPr>
            <p:spPr bwMode="auto">
              <a:xfrm>
                <a:off x="802" y="2442"/>
                <a:ext cx="84" cy="440"/>
              </a:xfrm>
              <a:custGeom>
                <a:avLst/>
                <a:gdLst>
                  <a:gd name="T0" fmla="*/ 0 w 84"/>
                  <a:gd name="T1" fmla="*/ 439 h 440"/>
                  <a:gd name="T2" fmla="*/ 0 w 84"/>
                  <a:gd name="T3" fmla="*/ 0 h 440"/>
                  <a:gd name="T4" fmla="*/ 83 w 84"/>
                  <a:gd name="T5" fmla="*/ 0 h 440"/>
                  <a:gd name="T6" fmla="*/ 83 w 84"/>
                  <a:gd name="T7" fmla="*/ 439 h 440"/>
                  <a:gd name="T8" fmla="*/ 0 w 84"/>
                  <a:gd name="T9" fmla="*/ 439 h 440"/>
                  <a:gd name="T10" fmla="*/ 0 60000 65536"/>
                  <a:gd name="T11" fmla="*/ 0 60000 65536"/>
                  <a:gd name="T12" fmla="*/ 0 60000 65536"/>
                  <a:gd name="T13" fmla="*/ 0 60000 65536"/>
                  <a:gd name="T14" fmla="*/ 0 60000 65536"/>
                  <a:gd name="T15" fmla="*/ 0 w 84"/>
                  <a:gd name="T16" fmla="*/ 0 h 440"/>
                  <a:gd name="T17" fmla="*/ 84 w 84"/>
                  <a:gd name="T18" fmla="*/ 440 h 440"/>
                </a:gdLst>
                <a:ahLst/>
                <a:cxnLst>
                  <a:cxn ang="T10">
                    <a:pos x="T0" y="T1"/>
                  </a:cxn>
                  <a:cxn ang="T11">
                    <a:pos x="T2" y="T3"/>
                  </a:cxn>
                  <a:cxn ang="T12">
                    <a:pos x="T4" y="T5"/>
                  </a:cxn>
                  <a:cxn ang="T13">
                    <a:pos x="T6" y="T7"/>
                  </a:cxn>
                  <a:cxn ang="T14">
                    <a:pos x="T8" y="T9"/>
                  </a:cxn>
                </a:cxnLst>
                <a:rect l="T15" t="T16" r="T17" b="T18"/>
                <a:pathLst>
                  <a:path w="84" h="440">
                    <a:moveTo>
                      <a:pt x="0" y="439"/>
                    </a:moveTo>
                    <a:lnTo>
                      <a:pt x="0" y="0"/>
                    </a:lnTo>
                    <a:lnTo>
                      <a:pt x="83" y="0"/>
                    </a:lnTo>
                    <a:lnTo>
                      <a:pt x="83" y="439"/>
                    </a:lnTo>
                    <a:lnTo>
                      <a:pt x="0" y="439"/>
                    </a:lnTo>
                  </a:path>
                </a:pathLst>
              </a:custGeom>
              <a:solidFill>
                <a:srgbClr val="868686"/>
              </a:solidFill>
              <a:ln w="12700" cap="rnd">
                <a:solidFill>
                  <a:srgbClr val="B5B5B5"/>
                </a:solidFill>
                <a:round/>
                <a:headEnd/>
                <a:tailEnd/>
              </a:ln>
            </p:spPr>
            <p:txBody>
              <a:bodyPr/>
              <a:lstStyle/>
              <a:p>
                <a:pPr>
                  <a:defRPr/>
                </a:pPr>
                <a:endParaRPr lang="es-CO" sz="1400">
                  <a:latin typeface="+mj-lt"/>
                  <a:ea typeface="+mn-ea"/>
                </a:endParaRPr>
              </a:p>
            </p:txBody>
          </p:sp>
          <p:sp>
            <p:nvSpPr>
              <p:cNvPr id="185" name="Arc 18">
                <a:extLst>
                  <a:ext uri="{FF2B5EF4-FFF2-40B4-BE49-F238E27FC236}">
                    <a16:creationId xmlns:a16="http://schemas.microsoft.com/office/drawing/2014/main" id="{66F411C7-A470-435E-B629-88194DFB09AD}"/>
                  </a:ext>
                </a:extLst>
              </p:cNvPr>
              <p:cNvSpPr>
                <a:spLocks/>
              </p:cNvSpPr>
              <p:nvPr/>
            </p:nvSpPr>
            <p:spPr bwMode="auto">
              <a:xfrm>
                <a:off x="626" y="1371"/>
                <a:ext cx="720" cy="528"/>
              </a:xfrm>
              <a:custGeom>
                <a:avLst/>
                <a:gdLst>
                  <a:gd name="T0" fmla="*/ 360 w 43200"/>
                  <a:gd name="T1" fmla="*/ 528 h 43200"/>
                  <a:gd name="T2" fmla="*/ 713 w 43200"/>
                  <a:gd name="T3" fmla="*/ 314 h 43200"/>
                  <a:gd name="T4" fmla="*/ 360 w 43200"/>
                  <a:gd name="T5" fmla="*/ 264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600" y="43200"/>
                    </a:moveTo>
                    <a:cubicBezTo>
                      <a:pt x="9670" y="43200"/>
                      <a:pt x="0" y="33529"/>
                      <a:pt x="0" y="21600"/>
                    </a:cubicBezTo>
                    <a:cubicBezTo>
                      <a:pt x="0" y="9670"/>
                      <a:pt x="9670" y="0"/>
                      <a:pt x="21600" y="0"/>
                    </a:cubicBezTo>
                    <a:cubicBezTo>
                      <a:pt x="33529" y="0"/>
                      <a:pt x="43200" y="9670"/>
                      <a:pt x="43200" y="21600"/>
                    </a:cubicBezTo>
                    <a:cubicBezTo>
                      <a:pt x="43200" y="22974"/>
                      <a:pt x="43068" y="24346"/>
                      <a:pt x="42808" y="25696"/>
                    </a:cubicBezTo>
                  </a:path>
                  <a:path w="43200" h="43200" stroke="0" extrusionOk="0">
                    <a:moveTo>
                      <a:pt x="21600" y="43200"/>
                    </a:moveTo>
                    <a:cubicBezTo>
                      <a:pt x="9670" y="43200"/>
                      <a:pt x="0" y="33529"/>
                      <a:pt x="0" y="21600"/>
                    </a:cubicBezTo>
                    <a:cubicBezTo>
                      <a:pt x="0" y="9670"/>
                      <a:pt x="9670" y="0"/>
                      <a:pt x="21600" y="0"/>
                    </a:cubicBezTo>
                    <a:cubicBezTo>
                      <a:pt x="33529" y="0"/>
                      <a:pt x="43200" y="9670"/>
                      <a:pt x="43200" y="21600"/>
                    </a:cubicBezTo>
                    <a:cubicBezTo>
                      <a:pt x="43200" y="22974"/>
                      <a:pt x="43068" y="24346"/>
                      <a:pt x="42808" y="25696"/>
                    </a:cubicBezTo>
                    <a:lnTo>
                      <a:pt x="21600" y="21600"/>
                    </a:lnTo>
                    <a:close/>
                  </a:path>
                </a:pathLst>
              </a:custGeom>
              <a:noFill/>
              <a:ln w="50800" cap="rnd">
                <a:solidFill>
                  <a:schemeClr val="tx1"/>
                </a:solidFill>
                <a:round/>
                <a:headEnd type="none" w="sm" len="sm"/>
                <a:tailEnd type="none" w="sm" len="sm"/>
              </a:ln>
            </p:spPr>
            <p:txBody>
              <a:bodyPr wrap="none" anchor="ctr"/>
              <a:lstStyle/>
              <a:p>
                <a:pPr>
                  <a:defRPr/>
                </a:pPr>
                <a:endParaRPr lang="es-CO" sz="1400">
                  <a:ln>
                    <a:solidFill>
                      <a:schemeClr val="tx1"/>
                    </a:solidFill>
                  </a:ln>
                  <a:latin typeface="+mj-lt"/>
                  <a:ea typeface="+mn-ea"/>
                  <a:cs typeface="Courier New" pitchFamily="49" charset="0"/>
                </a:endParaRPr>
              </a:p>
            </p:txBody>
          </p:sp>
          <p:sp>
            <p:nvSpPr>
              <p:cNvPr id="186" name="Line 19">
                <a:extLst>
                  <a:ext uri="{FF2B5EF4-FFF2-40B4-BE49-F238E27FC236}">
                    <a16:creationId xmlns:a16="http://schemas.microsoft.com/office/drawing/2014/main" id="{359E546E-2CAD-4362-AA62-AAFFE39F4927}"/>
                  </a:ext>
                </a:extLst>
              </p:cNvPr>
              <p:cNvSpPr>
                <a:spLocks noChangeShapeType="1"/>
              </p:cNvSpPr>
              <p:nvPr/>
            </p:nvSpPr>
            <p:spPr bwMode="auto">
              <a:xfrm>
                <a:off x="1345" y="1658"/>
                <a:ext cx="0" cy="768"/>
              </a:xfrm>
              <a:prstGeom prst="line">
                <a:avLst/>
              </a:prstGeom>
              <a:noFill/>
              <a:ln w="50800">
                <a:solidFill>
                  <a:schemeClr val="tx1"/>
                </a:solidFill>
                <a:round/>
                <a:headEnd type="none" w="sm" len="sm"/>
                <a:tailEnd type="none" w="sm" len="sm"/>
              </a:ln>
            </p:spPr>
            <p:txBody>
              <a:bodyPr wrap="none" anchor="ctr"/>
              <a:lstStyle/>
              <a:p>
                <a:pPr>
                  <a:defRPr/>
                </a:pPr>
                <a:endParaRPr lang="es-CO" sz="1400">
                  <a:latin typeface="+mj-lt"/>
                  <a:ea typeface="+mn-ea"/>
                </a:endParaRPr>
              </a:p>
            </p:txBody>
          </p:sp>
          <p:sp>
            <p:nvSpPr>
              <p:cNvPr id="187" name="Freeform 20">
                <a:extLst>
                  <a:ext uri="{FF2B5EF4-FFF2-40B4-BE49-F238E27FC236}">
                    <a16:creationId xmlns:a16="http://schemas.microsoft.com/office/drawing/2014/main" id="{18809E33-0DAD-4844-B9CF-160303E6DD23}"/>
                  </a:ext>
                </a:extLst>
              </p:cNvPr>
              <p:cNvSpPr>
                <a:spLocks/>
              </p:cNvSpPr>
              <p:nvPr/>
            </p:nvSpPr>
            <p:spPr bwMode="auto">
              <a:xfrm>
                <a:off x="837" y="1597"/>
                <a:ext cx="782" cy="309"/>
              </a:xfrm>
              <a:custGeom>
                <a:avLst/>
                <a:gdLst>
                  <a:gd name="T0" fmla="*/ 100 w 782"/>
                  <a:gd name="T1" fmla="*/ 207 h 309"/>
                  <a:gd name="T2" fmla="*/ 178 w 782"/>
                  <a:gd name="T3" fmla="*/ 235 h 309"/>
                  <a:gd name="T4" fmla="*/ 225 w 782"/>
                  <a:gd name="T5" fmla="*/ 308 h 309"/>
                  <a:gd name="T6" fmla="*/ 781 w 782"/>
                  <a:gd name="T7" fmla="*/ 158 h 309"/>
                  <a:gd name="T8" fmla="*/ 172 w 782"/>
                  <a:gd name="T9" fmla="*/ 158 h 309"/>
                  <a:gd name="T10" fmla="*/ 172 w 782"/>
                  <a:gd name="T11" fmla="*/ 74 h 309"/>
                  <a:gd name="T12" fmla="*/ 555 w 782"/>
                  <a:gd name="T13" fmla="*/ 74 h 309"/>
                  <a:gd name="T14" fmla="*/ 505 w 782"/>
                  <a:gd name="T15" fmla="*/ 0 h 309"/>
                  <a:gd name="T16" fmla="*/ 41 w 782"/>
                  <a:gd name="T17" fmla="*/ 0 h 309"/>
                  <a:gd name="T18" fmla="*/ 31 w 782"/>
                  <a:gd name="T19" fmla="*/ 0 h 309"/>
                  <a:gd name="T20" fmla="*/ 23 w 782"/>
                  <a:gd name="T21" fmla="*/ 3 h 309"/>
                  <a:gd name="T22" fmla="*/ 16 w 782"/>
                  <a:gd name="T23" fmla="*/ 7 h 309"/>
                  <a:gd name="T24" fmla="*/ 11 w 782"/>
                  <a:gd name="T25" fmla="*/ 15 h 309"/>
                  <a:gd name="T26" fmla="*/ 6 w 782"/>
                  <a:gd name="T27" fmla="*/ 25 h 309"/>
                  <a:gd name="T28" fmla="*/ 1 w 782"/>
                  <a:gd name="T29" fmla="*/ 35 h 309"/>
                  <a:gd name="T30" fmla="*/ 0 w 782"/>
                  <a:gd name="T31" fmla="*/ 45 h 309"/>
                  <a:gd name="T32" fmla="*/ 1 w 782"/>
                  <a:gd name="T33" fmla="*/ 54 h 309"/>
                  <a:gd name="T34" fmla="*/ 5 w 782"/>
                  <a:gd name="T35" fmla="*/ 64 h 309"/>
                  <a:gd name="T36" fmla="*/ 10 w 782"/>
                  <a:gd name="T37" fmla="*/ 72 h 309"/>
                  <a:gd name="T38" fmla="*/ 100 w 782"/>
                  <a:gd name="T39" fmla="*/ 207 h 3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2"/>
                  <a:gd name="T61" fmla="*/ 0 h 309"/>
                  <a:gd name="T62" fmla="*/ 782 w 782"/>
                  <a:gd name="T63" fmla="*/ 309 h 3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2" h="309">
                    <a:moveTo>
                      <a:pt x="100" y="207"/>
                    </a:moveTo>
                    <a:lnTo>
                      <a:pt x="178" y="235"/>
                    </a:lnTo>
                    <a:lnTo>
                      <a:pt x="225" y="308"/>
                    </a:lnTo>
                    <a:lnTo>
                      <a:pt x="781" y="158"/>
                    </a:lnTo>
                    <a:lnTo>
                      <a:pt x="172" y="158"/>
                    </a:lnTo>
                    <a:lnTo>
                      <a:pt x="172" y="74"/>
                    </a:lnTo>
                    <a:lnTo>
                      <a:pt x="555" y="74"/>
                    </a:lnTo>
                    <a:lnTo>
                      <a:pt x="505" y="0"/>
                    </a:lnTo>
                    <a:lnTo>
                      <a:pt x="41" y="0"/>
                    </a:lnTo>
                    <a:lnTo>
                      <a:pt x="31" y="0"/>
                    </a:lnTo>
                    <a:lnTo>
                      <a:pt x="23" y="3"/>
                    </a:lnTo>
                    <a:lnTo>
                      <a:pt x="16" y="7"/>
                    </a:lnTo>
                    <a:lnTo>
                      <a:pt x="11" y="15"/>
                    </a:lnTo>
                    <a:lnTo>
                      <a:pt x="6" y="25"/>
                    </a:lnTo>
                    <a:lnTo>
                      <a:pt x="1" y="35"/>
                    </a:lnTo>
                    <a:lnTo>
                      <a:pt x="0" y="45"/>
                    </a:lnTo>
                    <a:lnTo>
                      <a:pt x="1" y="54"/>
                    </a:lnTo>
                    <a:lnTo>
                      <a:pt x="5" y="64"/>
                    </a:lnTo>
                    <a:lnTo>
                      <a:pt x="10" y="72"/>
                    </a:lnTo>
                    <a:lnTo>
                      <a:pt x="100" y="207"/>
                    </a:lnTo>
                  </a:path>
                </a:pathLst>
              </a:custGeom>
              <a:solidFill>
                <a:schemeClr val="tx2"/>
              </a:solidFill>
              <a:ln w="12700" cap="rnd">
                <a:solidFill>
                  <a:schemeClr val="bg2"/>
                </a:solidFill>
                <a:round/>
                <a:headEnd/>
                <a:tailEnd/>
              </a:ln>
            </p:spPr>
            <p:txBody>
              <a:bodyPr/>
              <a:lstStyle/>
              <a:p>
                <a:pPr>
                  <a:defRPr/>
                </a:pPr>
                <a:endParaRPr lang="es-CO" sz="1400">
                  <a:latin typeface="+mj-lt"/>
                  <a:ea typeface="+mn-ea"/>
                </a:endParaRPr>
              </a:p>
            </p:txBody>
          </p:sp>
          <p:sp>
            <p:nvSpPr>
              <p:cNvPr id="188" name="Oval 21">
                <a:extLst>
                  <a:ext uri="{FF2B5EF4-FFF2-40B4-BE49-F238E27FC236}">
                    <a16:creationId xmlns:a16="http://schemas.microsoft.com/office/drawing/2014/main" id="{E225469F-074D-4375-860B-FD33E108FABE}"/>
                  </a:ext>
                </a:extLst>
              </p:cNvPr>
              <p:cNvSpPr>
                <a:spLocks noChangeArrowheads="1"/>
              </p:cNvSpPr>
              <p:nvPr/>
            </p:nvSpPr>
            <p:spPr bwMode="auto">
              <a:xfrm>
                <a:off x="917" y="2580"/>
                <a:ext cx="184" cy="181"/>
              </a:xfrm>
              <a:prstGeom prst="ellipse">
                <a:avLst/>
              </a:prstGeom>
              <a:solidFill>
                <a:srgbClr val="0000CC"/>
              </a:solidFill>
              <a:ln w="12700">
                <a:solidFill>
                  <a:schemeClr val="tx1"/>
                </a:solidFill>
                <a:round/>
                <a:headEnd/>
                <a:tailEnd/>
              </a:ln>
            </p:spPr>
            <p:txBody>
              <a:bodyPr wrap="none" anchor="ctr"/>
              <a:lstStyle/>
              <a:p>
                <a:pPr>
                  <a:defRPr/>
                </a:pPr>
                <a:endParaRPr lang="es-CO" sz="1400">
                  <a:latin typeface="+mj-lt"/>
                  <a:ea typeface="+mn-ea"/>
                  <a:cs typeface="Courier New" pitchFamily="49" charset="0"/>
                </a:endParaRPr>
              </a:p>
            </p:txBody>
          </p:sp>
          <p:sp>
            <p:nvSpPr>
              <p:cNvPr id="189" name="Rectangle 22">
                <a:extLst>
                  <a:ext uri="{FF2B5EF4-FFF2-40B4-BE49-F238E27FC236}">
                    <a16:creationId xmlns:a16="http://schemas.microsoft.com/office/drawing/2014/main" id="{15D37C30-76CC-4D66-9FEC-308798ABE07A}"/>
                  </a:ext>
                </a:extLst>
              </p:cNvPr>
              <p:cNvSpPr>
                <a:spLocks noChangeArrowheads="1"/>
              </p:cNvSpPr>
              <p:nvPr/>
            </p:nvSpPr>
            <p:spPr bwMode="auto">
              <a:xfrm>
                <a:off x="938" y="2570"/>
                <a:ext cx="51" cy="135"/>
              </a:xfrm>
              <a:prstGeom prst="rect">
                <a:avLst/>
              </a:prstGeom>
              <a:noFill/>
              <a:ln w="9525">
                <a:noFill/>
                <a:miter lim="800000"/>
                <a:headEnd/>
                <a:tailEnd/>
              </a:ln>
            </p:spPr>
            <p:txBody>
              <a:bodyPr wrap="none" lIns="58738" tIns="28575" rIns="58738" bIns="28575">
                <a:spAutoFit/>
              </a:bodyPr>
              <a:lstStyle/>
              <a:p>
                <a:pPr defTabSz="312738">
                  <a:defRPr/>
                </a:pPr>
                <a:r>
                  <a:rPr lang="es-ES_tradnl" sz="1400">
                    <a:latin typeface="+mj-lt"/>
                    <a:ea typeface="+mn-ea"/>
                    <a:cs typeface="Courier New" pitchFamily="49" charset="0"/>
                  </a:rPr>
                  <a:t>c</a:t>
                </a:r>
              </a:p>
            </p:txBody>
          </p:sp>
          <p:sp>
            <p:nvSpPr>
              <p:cNvPr id="190" name="Freeform 23">
                <a:extLst>
                  <a:ext uri="{FF2B5EF4-FFF2-40B4-BE49-F238E27FC236}">
                    <a16:creationId xmlns:a16="http://schemas.microsoft.com/office/drawing/2014/main" id="{C2FDF4DA-4856-44AB-AEBE-537E0A0F216C}"/>
                  </a:ext>
                </a:extLst>
              </p:cNvPr>
              <p:cNvSpPr>
                <a:spLocks/>
              </p:cNvSpPr>
              <p:nvPr/>
            </p:nvSpPr>
            <p:spPr bwMode="auto">
              <a:xfrm>
                <a:off x="1312" y="2570"/>
                <a:ext cx="285" cy="1110"/>
              </a:xfrm>
              <a:custGeom>
                <a:avLst/>
                <a:gdLst>
                  <a:gd name="T0" fmla="*/ 0 w 285"/>
                  <a:gd name="T1" fmla="*/ 0 h 1110"/>
                  <a:gd name="T2" fmla="*/ 0 w 285"/>
                  <a:gd name="T3" fmla="*/ 1109 h 1110"/>
                  <a:gd name="T4" fmla="*/ 284 w 285"/>
                  <a:gd name="T5" fmla="*/ 1108 h 1110"/>
                  <a:gd name="T6" fmla="*/ 77 w 285"/>
                  <a:gd name="T7" fmla="*/ 0 h 1110"/>
                  <a:gd name="T8" fmla="*/ 0 w 285"/>
                  <a:gd name="T9" fmla="*/ 0 h 1110"/>
                  <a:gd name="T10" fmla="*/ 0 60000 65536"/>
                  <a:gd name="T11" fmla="*/ 0 60000 65536"/>
                  <a:gd name="T12" fmla="*/ 0 60000 65536"/>
                  <a:gd name="T13" fmla="*/ 0 60000 65536"/>
                  <a:gd name="T14" fmla="*/ 0 60000 65536"/>
                  <a:gd name="T15" fmla="*/ 0 w 285"/>
                  <a:gd name="T16" fmla="*/ 0 h 1110"/>
                  <a:gd name="T17" fmla="*/ 285 w 285"/>
                  <a:gd name="T18" fmla="*/ 1110 h 1110"/>
                </a:gdLst>
                <a:ahLst/>
                <a:cxnLst>
                  <a:cxn ang="T10">
                    <a:pos x="T0" y="T1"/>
                  </a:cxn>
                  <a:cxn ang="T11">
                    <a:pos x="T2" y="T3"/>
                  </a:cxn>
                  <a:cxn ang="T12">
                    <a:pos x="T4" y="T5"/>
                  </a:cxn>
                  <a:cxn ang="T13">
                    <a:pos x="T6" y="T7"/>
                  </a:cxn>
                  <a:cxn ang="T14">
                    <a:pos x="T8" y="T9"/>
                  </a:cxn>
                </a:cxnLst>
                <a:rect l="T15" t="T16" r="T17" b="T18"/>
                <a:pathLst>
                  <a:path w="285" h="1110">
                    <a:moveTo>
                      <a:pt x="0" y="0"/>
                    </a:moveTo>
                    <a:lnTo>
                      <a:pt x="0" y="1109"/>
                    </a:lnTo>
                    <a:lnTo>
                      <a:pt x="284" y="1108"/>
                    </a:lnTo>
                    <a:lnTo>
                      <a:pt x="77" y="0"/>
                    </a:lnTo>
                    <a:lnTo>
                      <a:pt x="0" y="0"/>
                    </a:lnTo>
                  </a:path>
                </a:pathLst>
              </a:custGeom>
              <a:solidFill>
                <a:srgbClr val="4D4D4D"/>
              </a:solidFill>
              <a:ln w="12700" cap="rnd">
                <a:solidFill>
                  <a:srgbClr val="000000"/>
                </a:solidFill>
                <a:round/>
                <a:headEnd/>
                <a:tailEnd/>
              </a:ln>
            </p:spPr>
            <p:txBody>
              <a:bodyPr/>
              <a:lstStyle/>
              <a:p>
                <a:pPr>
                  <a:defRPr/>
                </a:pPr>
                <a:endParaRPr lang="es-CO" sz="1400">
                  <a:latin typeface="+mj-lt"/>
                  <a:ea typeface="+mn-ea"/>
                </a:endParaRPr>
              </a:p>
            </p:txBody>
          </p:sp>
          <p:sp>
            <p:nvSpPr>
              <p:cNvPr id="191" name="Rectangle 24">
                <a:extLst>
                  <a:ext uri="{FF2B5EF4-FFF2-40B4-BE49-F238E27FC236}">
                    <a16:creationId xmlns:a16="http://schemas.microsoft.com/office/drawing/2014/main" id="{566A3590-05F4-404D-914F-83F8B1CC80F5}"/>
                  </a:ext>
                </a:extLst>
              </p:cNvPr>
              <p:cNvSpPr>
                <a:spLocks noChangeArrowheads="1"/>
              </p:cNvSpPr>
              <p:nvPr/>
            </p:nvSpPr>
            <p:spPr bwMode="auto">
              <a:xfrm>
                <a:off x="1301" y="2238"/>
                <a:ext cx="88" cy="376"/>
              </a:xfrm>
              <a:prstGeom prst="rect">
                <a:avLst/>
              </a:prstGeom>
              <a:solidFill>
                <a:schemeClr val="bg2"/>
              </a:solidFill>
              <a:ln w="12700">
                <a:solidFill>
                  <a:srgbClr val="868686"/>
                </a:solidFill>
                <a:miter lim="800000"/>
                <a:headEnd/>
                <a:tailEnd/>
              </a:ln>
            </p:spPr>
            <p:txBody>
              <a:bodyPr wrap="none" anchor="ctr"/>
              <a:lstStyle/>
              <a:p>
                <a:pPr>
                  <a:defRPr/>
                </a:pPr>
                <a:endParaRPr lang="es-CO" sz="1400">
                  <a:latin typeface="+mj-lt"/>
                  <a:ea typeface="+mn-ea"/>
                  <a:cs typeface="Courier New" pitchFamily="49" charset="0"/>
                </a:endParaRPr>
              </a:p>
            </p:txBody>
          </p:sp>
          <p:grpSp>
            <p:nvGrpSpPr>
              <p:cNvPr id="192" name="Group 25">
                <a:extLst>
                  <a:ext uri="{FF2B5EF4-FFF2-40B4-BE49-F238E27FC236}">
                    <a16:creationId xmlns:a16="http://schemas.microsoft.com/office/drawing/2014/main" id="{A9A365F8-64AE-4650-9C43-F02DD61F9862}"/>
                  </a:ext>
                </a:extLst>
              </p:cNvPr>
              <p:cNvGrpSpPr>
                <a:grpSpLocks/>
              </p:cNvGrpSpPr>
              <p:nvPr/>
            </p:nvGrpSpPr>
            <p:grpSpPr bwMode="auto">
              <a:xfrm>
                <a:off x="917" y="1806"/>
                <a:ext cx="136" cy="184"/>
                <a:chOff x="724" y="1876"/>
                <a:chExt cx="136" cy="184"/>
              </a:xfrm>
            </p:grpSpPr>
            <p:sp>
              <p:nvSpPr>
                <p:cNvPr id="209" name="Rectangle 26">
                  <a:extLst>
                    <a:ext uri="{FF2B5EF4-FFF2-40B4-BE49-F238E27FC236}">
                      <a16:creationId xmlns:a16="http://schemas.microsoft.com/office/drawing/2014/main" id="{6DEC6C21-844D-47F8-BB32-3A376263A34D}"/>
                    </a:ext>
                  </a:extLst>
                </p:cNvPr>
                <p:cNvSpPr>
                  <a:spLocks noChangeArrowheads="1"/>
                </p:cNvSpPr>
                <p:nvPr/>
              </p:nvSpPr>
              <p:spPr bwMode="auto">
                <a:xfrm>
                  <a:off x="760" y="1876"/>
                  <a:ext cx="100" cy="184"/>
                </a:xfrm>
                <a:prstGeom prst="rect">
                  <a:avLst/>
                </a:prstGeom>
                <a:solidFill>
                  <a:srgbClr val="868686"/>
                </a:solidFill>
                <a:ln w="12700">
                  <a:solidFill>
                    <a:schemeClr val="folHlink"/>
                  </a:solidFill>
                  <a:miter lim="800000"/>
                  <a:headEnd/>
                  <a:tailEnd/>
                </a:ln>
              </p:spPr>
              <p:txBody>
                <a:bodyPr wrap="none" anchor="ctr"/>
                <a:lstStyle/>
                <a:p>
                  <a:pPr>
                    <a:defRPr/>
                  </a:pPr>
                  <a:endParaRPr lang="es-CO" sz="1400">
                    <a:latin typeface="+mj-lt"/>
                    <a:ea typeface="+mn-ea"/>
                    <a:cs typeface="Courier New" pitchFamily="49" charset="0"/>
                  </a:endParaRPr>
                </a:p>
              </p:txBody>
            </p:sp>
            <p:sp>
              <p:nvSpPr>
                <p:cNvPr id="210" name="Rectangle 27">
                  <a:extLst>
                    <a:ext uri="{FF2B5EF4-FFF2-40B4-BE49-F238E27FC236}">
                      <a16:creationId xmlns:a16="http://schemas.microsoft.com/office/drawing/2014/main" id="{E10FFE21-AA47-46CA-8F73-56CB46630E00}"/>
                    </a:ext>
                  </a:extLst>
                </p:cNvPr>
                <p:cNvSpPr>
                  <a:spLocks noChangeArrowheads="1"/>
                </p:cNvSpPr>
                <p:nvPr/>
              </p:nvSpPr>
              <p:spPr bwMode="auto">
                <a:xfrm>
                  <a:off x="724" y="1914"/>
                  <a:ext cx="28" cy="108"/>
                </a:xfrm>
                <a:prstGeom prst="rect">
                  <a:avLst/>
                </a:prstGeom>
                <a:solidFill>
                  <a:srgbClr val="868686"/>
                </a:solidFill>
                <a:ln w="12700">
                  <a:solidFill>
                    <a:schemeClr val="folHlink"/>
                  </a:solidFill>
                  <a:miter lim="800000"/>
                  <a:headEnd/>
                  <a:tailEnd/>
                </a:ln>
              </p:spPr>
              <p:txBody>
                <a:bodyPr wrap="none" anchor="ctr"/>
                <a:lstStyle/>
                <a:p>
                  <a:pPr>
                    <a:defRPr/>
                  </a:pPr>
                  <a:endParaRPr lang="es-CO" sz="1400">
                    <a:latin typeface="+mj-lt"/>
                    <a:ea typeface="+mn-ea"/>
                    <a:cs typeface="Courier New" pitchFamily="49" charset="0"/>
                  </a:endParaRPr>
                </a:p>
              </p:txBody>
            </p:sp>
          </p:grpSp>
          <p:sp>
            <p:nvSpPr>
              <p:cNvPr id="193" name="Rectangle 28">
                <a:extLst>
                  <a:ext uri="{FF2B5EF4-FFF2-40B4-BE49-F238E27FC236}">
                    <a16:creationId xmlns:a16="http://schemas.microsoft.com/office/drawing/2014/main" id="{1B49605D-CE9F-47E2-A64A-C4AF57F93DA8}"/>
                  </a:ext>
                </a:extLst>
              </p:cNvPr>
              <p:cNvSpPr>
                <a:spLocks noChangeArrowheads="1"/>
              </p:cNvSpPr>
              <p:nvPr/>
            </p:nvSpPr>
            <p:spPr bwMode="auto">
              <a:xfrm>
                <a:off x="1013" y="1854"/>
                <a:ext cx="40" cy="88"/>
              </a:xfrm>
              <a:prstGeom prst="rect">
                <a:avLst/>
              </a:prstGeom>
              <a:solidFill>
                <a:srgbClr val="868686"/>
              </a:solidFill>
              <a:ln w="12700">
                <a:solidFill>
                  <a:schemeClr val="tx2"/>
                </a:solidFill>
                <a:miter lim="800000"/>
                <a:headEnd/>
                <a:tailEnd/>
              </a:ln>
            </p:spPr>
            <p:txBody>
              <a:bodyPr wrap="none" anchor="ctr"/>
              <a:lstStyle/>
              <a:p>
                <a:pPr>
                  <a:defRPr/>
                </a:pPr>
                <a:endParaRPr lang="es-CO" sz="1400">
                  <a:latin typeface="+mj-lt"/>
                  <a:ea typeface="+mn-ea"/>
                  <a:cs typeface="Courier New" pitchFamily="49" charset="0"/>
                </a:endParaRPr>
              </a:p>
            </p:txBody>
          </p:sp>
          <p:sp>
            <p:nvSpPr>
              <p:cNvPr id="194" name="AutoShape 29">
                <a:extLst>
                  <a:ext uri="{FF2B5EF4-FFF2-40B4-BE49-F238E27FC236}">
                    <a16:creationId xmlns:a16="http://schemas.microsoft.com/office/drawing/2014/main" id="{FFECBB04-A081-4FDA-9305-4E68B5FF30E5}"/>
                  </a:ext>
                </a:extLst>
              </p:cNvPr>
              <p:cNvSpPr>
                <a:spLocks noChangeArrowheads="1"/>
              </p:cNvSpPr>
              <p:nvPr/>
            </p:nvSpPr>
            <p:spPr bwMode="auto">
              <a:xfrm>
                <a:off x="812" y="2802"/>
                <a:ext cx="372" cy="352"/>
              </a:xfrm>
              <a:prstGeom prst="roundRect">
                <a:avLst>
                  <a:gd name="adj" fmla="val 12495"/>
                </a:avLst>
              </a:prstGeom>
              <a:solidFill>
                <a:srgbClr val="0066FF"/>
              </a:solidFill>
              <a:ln w="12700">
                <a:solidFill>
                  <a:schemeClr val="tx1"/>
                </a:solidFill>
                <a:round/>
                <a:headEnd/>
                <a:tailEnd/>
              </a:ln>
            </p:spPr>
            <p:txBody>
              <a:bodyPr wrap="none" anchor="ctr"/>
              <a:lstStyle/>
              <a:p>
                <a:pPr>
                  <a:defRPr/>
                </a:pPr>
                <a:endParaRPr lang="es-CO" sz="1400">
                  <a:latin typeface="+mj-lt"/>
                  <a:ea typeface="+mn-ea"/>
                  <a:cs typeface="Courier New" pitchFamily="49" charset="0"/>
                </a:endParaRPr>
              </a:p>
            </p:txBody>
          </p:sp>
          <p:sp>
            <p:nvSpPr>
              <p:cNvPr id="195" name="Oval 30">
                <a:extLst>
                  <a:ext uri="{FF2B5EF4-FFF2-40B4-BE49-F238E27FC236}">
                    <a16:creationId xmlns:a16="http://schemas.microsoft.com/office/drawing/2014/main" id="{25219B8A-2DAE-4963-A1C8-0C6A57466901}"/>
                  </a:ext>
                </a:extLst>
              </p:cNvPr>
              <p:cNvSpPr>
                <a:spLocks noChangeArrowheads="1"/>
              </p:cNvSpPr>
              <p:nvPr/>
            </p:nvSpPr>
            <p:spPr bwMode="auto">
              <a:xfrm>
                <a:off x="870" y="2842"/>
                <a:ext cx="142" cy="152"/>
              </a:xfrm>
              <a:prstGeom prst="ellipse">
                <a:avLst/>
              </a:prstGeom>
              <a:solidFill>
                <a:schemeClr val="tx1"/>
              </a:solidFill>
              <a:ln w="12700">
                <a:solidFill>
                  <a:schemeClr val="tx1"/>
                </a:solidFill>
                <a:round/>
                <a:headEnd/>
                <a:tailEnd/>
              </a:ln>
            </p:spPr>
            <p:txBody>
              <a:bodyPr wrap="none" anchor="ctr"/>
              <a:lstStyle/>
              <a:p>
                <a:pPr>
                  <a:defRPr/>
                </a:pPr>
                <a:endParaRPr lang="es-CO" sz="1400">
                  <a:latin typeface="+mj-lt"/>
                  <a:ea typeface="+mn-ea"/>
                  <a:cs typeface="Courier New" pitchFamily="49" charset="0"/>
                </a:endParaRPr>
              </a:p>
            </p:txBody>
          </p:sp>
          <p:sp>
            <p:nvSpPr>
              <p:cNvPr id="196" name="Rectangle 31">
                <a:extLst>
                  <a:ext uri="{FF2B5EF4-FFF2-40B4-BE49-F238E27FC236}">
                    <a16:creationId xmlns:a16="http://schemas.microsoft.com/office/drawing/2014/main" id="{46C4101C-EFAB-4E65-9B0B-44AA3AB73F40}"/>
                  </a:ext>
                </a:extLst>
              </p:cNvPr>
              <p:cNvSpPr>
                <a:spLocks noChangeArrowheads="1"/>
              </p:cNvSpPr>
              <p:nvPr/>
            </p:nvSpPr>
            <p:spPr bwMode="auto">
              <a:xfrm rot="2940000">
                <a:off x="943" y="2854"/>
                <a:ext cx="63" cy="201"/>
              </a:xfrm>
              <a:prstGeom prst="rect">
                <a:avLst/>
              </a:prstGeom>
              <a:solidFill>
                <a:srgbClr val="0066FF"/>
              </a:solidFill>
              <a:ln w="12700">
                <a:solidFill>
                  <a:srgbClr val="0066FF"/>
                </a:solidFill>
                <a:miter lim="800000"/>
                <a:headEnd/>
                <a:tailEnd/>
              </a:ln>
            </p:spPr>
            <p:txBody>
              <a:bodyPr wrap="none" anchor="ctr"/>
              <a:lstStyle/>
              <a:p>
                <a:pPr>
                  <a:defRPr/>
                </a:pPr>
                <a:endParaRPr lang="es-CO" sz="1400">
                  <a:latin typeface="+mj-lt"/>
                  <a:ea typeface="+mn-ea"/>
                  <a:cs typeface="Courier New" pitchFamily="49" charset="0"/>
                </a:endParaRPr>
              </a:p>
            </p:txBody>
          </p:sp>
          <p:sp>
            <p:nvSpPr>
              <p:cNvPr id="197" name="Rectangle 32">
                <a:extLst>
                  <a:ext uri="{FF2B5EF4-FFF2-40B4-BE49-F238E27FC236}">
                    <a16:creationId xmlns:a16="http://schemas.microsoft.com/office/drawing/2014/main" id="{44933F17-83AD-4D58-98EB-AB7FD1B9A066}"/>
                  </a:ext>
                </a:extLst>
              </p:cNvPr>
              <p:cNvSpPr>
                <a:spLocks noChangeArrowheads="1"/>
              </p:cNvSpPr>
              <p:nvPr/>
            </p:nvSpPr>
            <p:spPr bwMode="auto">
              <a:xfrm rot="2940000">
                <a:off x="966" y="2927"/>
                <a:ext cx="62" cy="10"/>
              </a:xfrm>
              <a:prstGeom prst="rect">
                <a:avLst/>
              </a:prstGeom>
              <a:solidFill>
                <a:schemeClr val="tx1"/>
              </a:solidFill>
              <a:ln w="12700">
                <a:solidFill>
                  <a:schemeClr val="tx1"/>
                </a:solidFill>
                <a:miter lim="800000"/>
                <a:headEnd/>
                <a:tailEnd/>
              </a:ln>
            </p:spPr>
            <p:txBody>
              <a:bodyPr wrap="none" anchor="ctr"/>
              <a:lstStyle/>
              <a:p>
                <a:pPr>
                  <a:defRPr/>
                </a:pPr>
                <a:endParaRPr lang="es-CO" sz="1400">
                  <a:latin typeface="+mj-lt"/>
                  <a:ea typeface="+mn-ea"/>
                  <a:cs typeface="Courier New" pitchFamily="49" charset="0"/>
                </a:endParaRPr>
              </a:p>
            </p:txBody>
          </p:sp>
          <p:sp>
            <p:nvSpPr>
              <p:cNvPr id="198" name="Arc 33">
                <a:extLst>
                  <a:ext uri="{FF2B5EF4-FFF2-40B4-BE49-F238E27FC236}">
                    <a16:creationId xmlns:a16="http://schemas.microsoft.com/office/drawing/2014/main" id="{AB83C3F2-364A-4F3D-9E1B-11BBC885F1B2}"/>
                  </a:ext>
                </a:extLst>
              </p:cNvPr>
              <p:cNvSpPr>
                <a:spLocks/>
              </p:cNvSpPr>
              <p:nvPr/>
            </p:nvSpPr>
            <p:spPr bwMode="auto">
              <a:xfrm rot="3240000">
                <a:off x="787" y="2966"/>
                <a:ext cx="78" cy="69"/>
              </a:xfrm>
              <a:custGeom>
                <a:avLst/>
                <a:gdLst>
                  <a:gd name="T0" fmla="*/ 0 w 25864"/>
                  <a:gd name="T1" fmla="*/ 0 h 21600"/>
                  <a:gd name="T2" fmla="*/ 0 w 25864"/>
                  <a:gd name="T3" fmla="*/ 0 h 21600"/>
                  <a:gd name="T4" fmla="*/ 0 w 25864"/>
                  <a:gd name="T5" fmla="*/ 0 h 21600"/>
                  <a:gd name="T6" fmla="*/ 0 60000 65536"/>
                  <a:gd name="T7" fmla="*/ 0 60000 65536"/>
                  <a:gd name="T8" fmla="*/ 0 60000 65536"/>
                  <a:gd name="T9" fmla="*/ 0 w 25864"/>
                  <a:gd name="T10" fmla="*/ 0 h 21600"/>
                  <a:gd name="T11" fmla="*/ 25864 w 25864"/>
                  <a:gd name="T12" fmla="*/ 21600 h 21600"/>
                </a:gdLst>
                <a:ahLst/>
                <a:cxnLst>
                  <a:cxn ang="T6">
                    <a:pos x="T0" y="T1"/>
                  </a:cxn>
                  <a:cxn ang="T7">
                    <a:pos x="T2" y="T3"/>
                  </a:cxn>
                  <a:cxn ang="T8">
                    <a:pos x="T4" y="T5"/>
                  </a:cxn>
                </a:cxnLst>
                <a:rect l="T9" t="T10" r="T11" b="T12"/>
                <a:pathLst>
                  <a:path w="25864" h="21600" fill="none" extrusionOk="0">
                    <a:moveTo>
                      <a:pt x="0" y="425"/>
                    </a:moveTo>
                    <a:cubicBezTo>
                      <a:pt x="1403" y="142"/>
                      <a:pt x="2832" y="-1"/>
                      <a:pt x="4264" y="0"/>
                    </a:cubicBezTo>
                    <a:cubicBezTo>
                      <a:pt x="16193" y="0"/>
                      <a:pt x="25864" y="9670"/>
                      <a:pt x="25864" y="21600"/>
                    </a:cubicBezTo>
                  </a:path>
                  <a:path w="25864" h="21600" stroke="0" extrusionOk="0">
                    <a:moveTo>
                      <a:pt x="0" y="425"/>
                    </a:moveTo>
                    <a:cubicBezTo>
                      <a:pt x="1403" y="142"/>
                      <a:pt x="2832" y="-1"/>
                      <a:pt x="4264" y="0"/>
                    </a:cubicBezTo>
                    <a:cubicBezTo>
                      <a:pt x="16193" y="0"/>
                      <a:pt x="25864" y="9670"/>
                      <a:pt x="25864" y="21600"/>
                    </a:cubicBezTo>
                    <a:lnTo>
                      <a:pt x="4264" y="21600"/>
                    </a:lnTo>
                    <a:lnTo>
                      <a:pt x="0" y="425"/>
                    </a:lnTo>
                    <a:close/>
                  </a:path>
                </a:pathLst>
              </a:custGeom>
              <a:noFill/>
              <a:ln w="50800" cap="rnd">
                <a:solidFill>
                  <a:schemeClr val="tx1"/>
                </a:solidFill>
                <a:round/>
                <a:headEnd type="none" w="sm" len="sm"/>
                <a:tailEnd type="none" w="sm" len="sm"/>
              </a:ln>
            </p:spPr>
            <p:txBody>
              <a:bodyPr wrap="none" anchor="ctr"/>
              <a:lstStyle/>
              <a:p>
                <a:pPr>
                  <a:defRPr/>
                </a:pPr>
                <a:endParaRPr lang="es-CO" sz="1400">
                  <a:latin typeface="+mj-lt"/>
                  <a:ea typeface="+mn-ea"/>
                </a:endParaRPr>
              </a:p>
            </p:txBody>
          </p:sp>
          <p:sp>
            <p:nvSpPr>
              <p:cNvPr id="199" name="Arc 34">
                <a:extLst>
                  <a:ext uri="{FF2B5EF4-FFF2-40B4-BE49-F238E27FC236}">
                    <a16:creationId xmlns:a16="http://schemas.microsoft.com/office/drawing/2014/main" id="{871D041C-EE17-4C9C-A927-B53B8065D597}"/>
                  </a:ext>
                </a:extLst>
              </p:cNvPr>
              <p:cNvSpPr>
                <a:spLocks/>
              </p:cNvSpPr>
              <p:nvPr/>
            </p:nvSpPr>
            <p:spPr bwMode="auto">
              <a:xfrm rot="-480000">
                <a:off x="821" y="2854"/>
                <a:ext cx="100" cy="98"/>
              </a:xfrm>
              <a:custGeom>
                <a:avLst/>
                <a:gdLst>
                  <a:gd name="T0" fmla="*/ 0 w 39016"/>
                  <a:gd name="T1" fmla="*/ 0 h 21600"/>
                  <a:gd name="T2" fmla="*/ 0 w 39016"/>
                  <a:gd name="T3" fmla="*/ 0 h 21600"/>
                  <a:gd name="T4" fmla="*/ 0 w 39016"/>
                  <a:gd name="T5" fmla="*/ 0 h 21600"/>
                  <a:gd name="T6" fmla="*/ 0 60000 65536"/>
                  <a:gd name="T7" fmla="*/ 0 60000 65536"/>
                  <a:gd name="T8" fmla="*/ 0 60000 65536"/>
                  <a:gd name="T9" fmla="*/ 0 w 39016"/>
                  <a:gd name="T10" fmla="*/ 0 h 21600"/>
                  <a:gd name="T11" fmla="*/ 39016 w 39016"/>
                  <a:gd name="T12" fmla="*/ 21600 h 21600"/>
                </a:gdLst>
                <a:ahLst/>
                <a:cxnLst>
                  <a:cxn ang="T6">
                    <a:pos x="T0" y="T1"/>
                  </a:cxn>
                  <a:cxn ang="T7">
                    <a:pos x="T2" y="T3"/>
                  </a:cxn>
                  <a:cxn ang="T8">
                    <a:pos x="T4" y="T5"/>
                  </a:cxn>
                </a:cxnLst>
                <a:rect l="T9" t="T10" r="T11" b="T12"/>
                <a:pathLst>
                  <a:path w="39016" h="21600" fill="none" extrusionOk="0">
                    <a:moveTo>
                      <a:pt x="0" y="21600"/>
                    </a:moveTo>
                    <a:cubicBezTo>
                      <a:pt x="0" y="9670"/>
                      <a:pt x="9670" y="0"/>
                      <a:pt x="21600" y="0"/>
                    </a:cubicBezTo>
                    <a:cubicBezTo>
                      <a:pt x="28479" y="0"/>
                      <a:pt x="34946" y="3276"/>
                      <a:pt x="39015" y="8823"/>
                    </a:cubicBezTo>
                  </a:path>
                  <a:path w="39016" h="21600" stroke="0" extrusionOk="0">
                    <a:moveTo>
                      <a:pt x="0" y="21600"/>
                    </a:moveTo>
                    <a:cubicBezTo>
                      <a:pt x="0" y="9670"/>
                      <a:pt x="9670" y="0"/>
                      <a:pt x="21600" y="0"/>
                    </a:cubicBezTo>
                    <a:cubicBezTo>
                      <a:pt x="28479" y="0"/>
                      <a:pt x="34946" y="3276"/>
                      <a:pt x="39015" y="8823"/>
                    </a:cubicBezTo>
                    <a:lnTo>
                      <a:pt x="21600" y="21600"/>
                    </a:lnTo>
                    <a:lnTo>
                      <a:pt x="0" y="21600"/>
                    </a:lnTo>
                    <a:close/>
                  </a:path>
                </a:pathLst>
              </a:custGeom>
              <a:noFill/>
              <a:ln w="50800" cap="rnd">
                <a:solidFill>
                  <a:schemeClr val="tx1"/>
                </a:solidFill>
                <a:round/>
                <a:headEnd type="none" w="sm" len="sm"/>
                <a:tailEnd type="none" w="sm" len="sm"/>
              </a:ln>
            </p:spPr>
            <p:txBody>
              <a:bodyPr wrap="none" anchor="ctr"/>
              <a:lstStyle/>
              <a:p>
                <a:pPr>
                  <a:defRPr/>
                </a:pPr>
                <a:endParaRPr lang="es-CO" sz="1400">
                  <a:latin typeface="+mj-lt"/>
                  <a:ea typeface="+mn-ea"/>
                </a:endParaRPr>
              </a:p>
            </p:txBody>
          </p:sp>
          <p:sp>
            <p:nvSpPr>
              <p:cNvPr id="200" name="Rectangle 35">
                <a:extLst>
                  <a:ext uri="{FF2B5EF4-FFF2-40B4-BE49-F238E27FC236}">
                    <a16:creationId xmlns:a16="http://schemas.microsoft.com/office/drawing/2014/main" id="{6B296730-7054-48F4-81EC-F3E6349E7FBC}"/>
                  </a:ext>
                </a:extLst>
              </p:cNvPr>
              <p:cNvSpPr>
                <a:spLocks noChangeArrowheads="1"/>
              </p:cNvSpPr>
              <p:nvPr/>
            </p:nvSpPr>
            <p:spPr bwMode="auto">
              <a:xfrm rot="2940000">
                <a:off x="931" y="2951"/>
                <a:ext cx="61" cy="10"/>
              </a:xfrm>
              <a:prstGeom prst="rect">
                <a:avLst/>
              </a:prstGeom>
              <a:solidFill>
                <a:schemeClr val="tx1"/>
              </a:solidFill>
              <a:ln w="12700">
                <a:solidFill>
                  <a:schemeClr val="tx1"/>
                </a:solidFill>
                <a:miter lim="800000"/>
                <a:headEnd/>
                <a:tailEnd/>
              </a:ln>
            </p:spPr>
            <p:txBody>
              <a:bodyPr wrap="none" anchor="ctr"/>
              <a:lstStyle/>
              <a:p>
                <a:pPr>
                  <a:defRPr/>
                </a:pPr>
                <a:endParaRPr lang="es-CO" sz="1400">
                  <a:latin typeface="+mj-lt"/>
                  <a:ea typeface="+mn-ea"/>
                  <a:cs typeface="Courier New" pitchFamily="49" charset="0"/>
                </a:endParaRPr>
              </a:p>
            </p:txBody>
          </p:sp>
          <p:sp>
            <p:nvSpPr>
              <p:cNvPr id="201" name="Line 36">
                <a:extLst>
                  <a:ext uri="{FF2B5EF4-FFF2-40B4-BE49-F238E27FC236}">
                    <a16:creationId xmlns:a16="http://schemas.microsoft.com/office/drawing/2014/main" id="{FA881D67-8C76-4CE8-B1BC-E33FBF7C27ED}"/>
                  </a:ext>
                </a:extLst>
              </p:cNvPr>
              <p:cNvSpPr>
                <a:spLocks noChangeShapeType="1"/>
              </p:cNvSpPr>
              <p:nvPr/>
            </p:nvSpPr>
            <p:spPr bwMode="auto">
              <a:xfrm flipH="1">
                <a:off x="879" y="2858"/>
                <a:ext cx="159" cy="119"/>
              </a:xfrm>
              <a:prstGeom prst="line">
                <a:avLst/>
              </a:prstGeom>
              <a:noFill/>
              <a:ln w="25400">
                <a:solidFill>
                  <a:srgbClr val="0066FF"/>
                </a:solidFill>
                <a:round/>
                <a:headEnd type="none" w="sm" len="sm"/>
                <a:tailEnd type="none" w="sm" len="sm"/>
              </a:ln>
            </p:spPr>
            <p:txBody>
              <a:bodyPr wrap="none" anchor="ctr"/>
              <a:lstStyle/>
              <a:p>
                <a:pPr>
                  <a:defRPr/>
                </a:pPr>
                <a:endParaRPr lang="es-CO" sz="1400">
                  <a:latin typeface="+mj-lt"/>
                  <a:ea typeface="+mn-ea"/>
                </a:endParaRPr>
              </a:p>
            </p:txBody>
          </p:sp>
          <p:sp>
            <p:nvSpPr>
              <p:cNvPr id="202" name="Freeform 37">
                <a:extLst>
                  <a:ext uri="{FF2B5EF4-FFF2-40B4-BE49-F238E27FC236}">
                    <a16:creationId xmlns:a16="http://schemas.microsoft.com/office/drawing/2014/main" id="{3515A119-40FA-45FC-B5F9-B19E19FDD7A2}"/>
                  </a:ext>
                </a:extLst>
              </p:cNvPr>
              <p:cNvSpPr>
                <a:spLocks/>
              </p:cNvSpPr>
              <p:nvPr/>
            </p:nvSpPr>
            <p:spPr bwMode="auto">
              <a:xfrm>
                <a:off x="1077" y="2818"/>
                <a:ext cx="112" cy="301"/>
              </a:xfrm>
              <a:custGeom>
                <a:avLst/>
                <a:gdLst>
                  <a:gd name="T0" fmla="*/ 4 w 112"/>
                  <a:gd name="T1" fmla="*/ 176 h 301"/>
                  <a:gd name="T2" fmla="*/ 9 w 112"/>
                  <a:gd name="T3" fmla="*/ 196 h 301"/>
                  <a:gd name="T4" fmla="*/ 12 w 112"/>
                  <a:gd name="T5" fmla="*/ 218 h 301"/>
                  <a:gd name="T6" fmla="*/ 11 w 112"/>
                  <a:gd name="T7" fmla="*/ 239 h 301"/>
                  <a:gd name="T8" fmla="*/ 11 w 112"/>
                  <a:gd name="T9" fmla="*/ 258 h 301"/>
                  <a:gd name="T10" fmla="*/ 13 w 112"/>
                  <a:gd name="T11" fmla="*/ 276 h 301"/>
                  <a:gd name="T12" fmla="*/ 19 w 112"/>
                  <a:gd name="T13" fmla="*/ 288 h 301"/>
                  <a:gd name="T14" fmla="*/ 27 w 112"/>
                  <a:gd name="T15" fmla="*/ 296 h 301"/>
                  <a:gd name="T16" fmla="*/ 37 w 112"/>
                  <a:gd name="T17" fmla="*/ 300 h 301"/>
                  <a:gd name="T18" fmla="*/ 47 w 112"/>
                  <a:gd name="T19" fmla="*/ 299 h 301"/>
                  <a:gd name="T20" fmla="*/ 57 w 112"/>
                  <a:gd name="T21" fmla="*/ 295 h 301"/>
                  <a:gd name="T22" fmla="*/ 67 w 112"/>
                  <a:gd name="T23" fmla="*/ 287 h 301"/>
                  <a:gd name="T24" fmla="*/ 74 w 112"/>
                  <a:gd name="T25" fmla="*/ 279 h 301"/>
                  <a:gd name="T26" fmla="*/ 81 w 112"/>
                  <a:gd name="T27" fmla="*/ 267 h 301"/>
                  <a:gd name="T28" fmla="*/ 85 w 112"/>
                  <a:gd name="T29" fmla="*/ 254 h 301"/>
                  <a:gd name="T30" fmla="*/ 89 w 112"/>
                  <a:gd name="T31" fmla="*/ 240 h 301"/>
                  <a:gd name="T32" fmla="*/ 95 w 112"/>
                  <a:gd name="T33" fmla="*/ 227 h 301"/>
                  <a:gd name="T34" fmla="*/ 101 w 112"/>
                  <a:gd name="T35" fmla="*/ 218 h 301"/>
                  <a:gd name="T36" fmla="*/ 103 w 112"/>
                  <a:gd name="T37" fmla="*/ 212 h 301"/>
                  <a:gd name="T38" fmla="*/ 94 w 112"/>
                  <a:gd name="T39" fmla="*/ 215 h 301"/>
                  <a:gd name="T40" fmla="*/ 88 w 112"/>
                  <a:gd name="T41" fmla="*/ 222 h 301"/>
                  <a:gd name="T42" fmla="*/ 83 w 112"/>
                  <a:gd name="T43" fmla="*/ 233 h 301"/>
                  <a:gd name="T44" fmla="*/ 73 w 112"/>
                  <a:gd name="T45" fmla="*/ 256 h 301"/>
                  <a:gd name="T46" fmla="*/ 63 w 112"/>
                  <a:gd name="T47" fmla="*/ 267 h 301"/>
                  <a:gd name="T48" fmla="*/ 61 w 112"/>
                  <a:gd name="T49" fmla="*/ 262 h 301"/>
                  <a:gd name="T50" fmla="*/ 68 w 112"/>
                  <a:gd name="T51" fmla="*/ 246 h 301"/>
                  <a:gd name="T52" fmla="*/ 74 w 112"/>
                  <a:gd name="T53" fmla="*/ 215 h 301"/>
                  <a:gd name="T54" fmla="*/ 73 w 112"/>
                  <a:gd name="T55" fmla="*/ 209 h 301"/>
                  <a:gd name="T56" fmla="*/ 64 w 112"/>
                  <a:gd name="T57" fmla="*/ 233 h 301"/>
                  <a:gd name="T58" fmla="*/ 70 w 112"/>
                  <a:gd name="T59" fmla="*/ 184 h 301"/>
                  <a:gd name="T60" fmla="*/ 70 w 112"/>
                  <a:gd name="T61" fmla="*/ 158 h 301"/>
                  <a:gd name="T62" fmla="*/ 66 w 112"/>
                  <a:gd name="T63" fmla="*/ 139 h 301"/>
                  <a:gd name="T64" fmla="*/ 65 w 112"/>
                  <a:gd name="T65" fmla="*/ 150 h 301"/>
                  <a:gd name="T66" fmla="*/ 58 w 112"/>
                  <a:gd name="T67" fmla="*/ 139 h 301"/>
                  <a:gd name="T68" fmla="*/ 55 w 112"/>
                  <a:gd name="T69" fmla="*/ 117 h 301"/>
                  <a:gd name="T70" fmla="*/ 56 w 112"/>
                  <a:gd name="T71" fmla="*/ 94 h 301"/>
                  <a:gd name="T72" fmla="*/ 55 w 112"/>
                  <a:gd name="T73" fmla="*/ 88 h 301"/>
                  <a:gd name="T74" fmla="*/ 52 w 112"/>
                  <a:gd name="T75" fmla="*/ 108 h 301"/>
                  <a:gd name="T76" fmla="*/ 51 w 112"/>
                  <a:gd name="T77" fmla="*/ 127 h 301"/>
                  <a:gd name="T78" fmla="*/ 54 w 112"/>
                  <a:gd name="T79" fmla="*/ 172 h 301"/>
                  <a:gd name="T80" fmla="*/ 41 w 112"/>
                  <a:gd name="T81" fmla="*/ 156 h 301"/>
                  <a:gd name="T82" fmla="*/ 38 w 112"/>
                  <a:gd name="T83" fmla="*/ 132 h 301"/>
                  <a:gd name="T84" fmla="*/ 38 w 112"/>
                  <a:gd name="T85" fmla="*/ 105 h 301"/>
                  <a:gd name="T86" fmla="*/ 40 w 112"/>
                  <a:gd name="T87" fmla="*/ 84 h 301"/>
                  <a:gd name="T88" fmla="*/ 44 w 112"/>
                  <a:gd name="T89" fmla="*/ 63 h 301"/>
                  <a:gd name="T90" fmla="*/ 45 w 112"/>
                  <a:gd name="T91" fmla="*/ 42 h 301"/>
                  <a:gd name="T92" fmla="*/ 43 w 112"/>
                  <a:gd name="T93" fmla="*/ 17 h 301"/>
                  <a:gd name="T94" fmla="*/ 41 w 112"/>
                  <a:gd name="T95" fmla="*/ 17 h 301"/>
                  <a:gd name="T96" fmla="*/ 41 w 112"/>
                  <a:gd name="T97" fmla="*/ 39 h 301"/>
                  <a:gd name="T98" fmla="*/ 37 w 112"/>
                  <a:gd name="T99" fmla="*/ 63 h 301"/>
                  <a:gd name="T100" fmla="*/ 31 w 112"/>
                  <a:gd name="T101" fmla="*/ 85 h 301"/>
                  <a:gd name="T102" fmla="*/ 24 w 112"/>
                  <a:gd name="T103" fmla="*/ 114 h 301"/>
                  <a:gd name="T104" fmla="*/ 19 w 112"/>
                  <a:gd name="T105" fmla="*/ 177 h 301"/>
                  <a:gd name="T106" fmla="*/ 24 w 112"/>
                  <a:gd name="T107" fmla="*/ 205 h 301"/>
                  <a:gd name="T108" fmla="*/ 0 w 112"/>
                  <a:gd name="T109" fmla="*/ 169 h 3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
                  <a:gd name="T166" fmla="*/ 0 h 301"/>
                  <a:gd name="T167" fmla="*/ 112 w 112"/>
                  <a:gd name="T168" fmla="*/ 301 h 3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 h="301">
                    <a:moveTo>
                      <a:pt x="0" y="169"/>
                    </a:moveTo>
                    <a:lnTo>
                      <a:pt x="4" y="176"/>
                    </a:lnTo>
                    <a:lnTo>
                      <a:pt x="7" y="185"/>
                    </a:lnTo>
                    <a:lnTo>
                      <a:pt x="9" y="196"/>
                    </a:lnTo>
                    <a:lnTo>
                      <a:pt x="12" y="210"/>
                    </a:lnTo>
                    <a:lnTo>
                      <a:pt x="12" y="218"/>
                    </a:lnTo>
                    <a:lnTo>
                      <a:pt x="12" y="229"/>
                    </a:lnTo>
                    <a:lnTo>
                      <a:pt x="11" y="239"/>
                    </a:lnTo>
                    <a:lnTo>
                      <a:pt x="11" y="248"/>
                    </a:lnTo>
                    <a:lnTo>
                      <a:pt x="11" y="258"/>
                    </a:lnTo>
                    <a:lnTo>
                      <a:pt x="12" y="266"/>
                    </a:lnTo>
                    <a:lnTo>
                      <a:pt x="13" y="276"/>
                    </a:lnTo>
                    <a:lnTo>
                      <a:pt x="16" y="282"/>
                    </a:lnTo>
                    <a:lnTo>
                      <a:pt x="19" y="288"/>
                    </a:lnTo>
                    <a:lnTo>
                      <a:pt x="23" y="293"/>
                    </a:lnTo>
                    <a:lnTo>
                      <a:pt x="27" y="296"/>
                    </a:lnTo>
                    <a:lnTo>
                      <a:pt x="32" y="299"/>
                    </a:lnTo>
                    <a:lnTo>
                      <a:pt x="37" y="300"/>
                    </a:lnTo>
                    <a:lnTo>
                      <a:pt x="42" y="300"/>
                    </a:lnTo>
                    <a:lnTo>
                      <a:pt x="47" y="299"/>
                    </a:lnTo>
                    <a:lnTo>
                      <a:pt x="52" y="297"/>
                    </a:lnTo>
                    <a:lnTo>
                      <a:pt x="57" y="295"/>
                    </a:lnTo>
                    <a:lnTo>
                      <a:pt x="63" y="292"/>
                    </a:lnTo>
                    <a:lnTo>
                      <a:pt x="67" y="287"/>
                    </a:lnTo>
                    <a:lnTo>
                      <a:pt x="71" y="283"/>
                    </a:lnTo>
                    <a:lnTo>
                      <a:pt x="74" y="279"/>
                    </a:lnTo>
                    <a:lnTo>
                      <a:pt x="78" y="273"/>
                    </a:lnTo>
                    <a:lnTo>
                      <a:pt x="81" y="267"/>
                    </a:lnTo>
                    <a:lnTo>
                      <a:pt x="83" y="262"/>
                    </a:lnTo>
                    <a:lnTo>
                      <a:pt x="85" y="254"/>
                    </a:lnTo>
                    <a:lnTo>
                      <a:pt x="87" y="247"/>
                    </a:lnTo>
                    <a:lnTo>
                      <a:pt x="89" y="240"/>
                    </a:lnTo>
                    <a:lnTo>
                      <a:pt x="91" y="235"/>
                    </a:lnTo>
                    <a:lnTo>
                      <a:pt x="95" y="227"/>
                    </a:lnTo>
                    <a:lnTo>
                      <a:pt x="98" y="223"/>
                    </a:lnTo>
                    <a:lnTo>
                      <a:pt x="101" y="218"/>
                    </a:lnTo>
                    <a:lnTo>
                      <a:pt x="111" y="211"/>
                    </a:lnTo>
                    <a:lnTo>
                      <a:pt x="103" y="212"/>
                    </a:lnTo>
                    <a:lnTo>
                      <a:pt x="98" y="214"/>
                    </a:lnTo>
                    <a:lnTo>
                      <a:pt x="94" y="215"/>
                    </a:lnTo>
                    <a:lnTo>
                      <a:pt x="90" y="220"/>
                    </a:lnTo>
                    <a:lnTo>
                      <a:pt x="88" y="222"/>
                    </a:lnTo>
                    <a:lnTo>
                      <a:pt x="86" y="228"/>
                    </a:lnTo>
                    <a:lnTo>
                      <a:pt x="83" y="233"/>
                    </a:lnTo>
                    <a:lnTo>
                      <a:pt x="77" y="250"/>
                    </a:lnTo>
                    <a:lnTo>
                      <a:pt x="73" y="256"/>
                    </a:lnTo>
                    <a:lnTo>
                      <a:pt x="68" y="262"/>
                    </a:lnTo>
                    <a:lnTo>
                      <a:pt x="63" y="267"/>
                    </a:lnTo>
                    <a:lnTo>
                      <a:pt x="58" y="270"/>
                    </a:lnTo>
                    <a:lnTo>
                      <a:pt x="61" y="262"/>
                    </a:lnTo>
                    <a:lnTo>
                      <a:pt x="64" y="255"/>
                    </a:lnTo>
                    <a:lnTo>
                      <a:pt x="68" y="246"/>
                    </a:lnTo>
                    <a:lnTo>
                      <a:pt x="70" y="234"/>
                    </a:lnTo>
                    <a:lnTo>
                      <a:pt x="74" y="215"/>
                    </a:lnTo>
                    <a:lnTo>
                      <a:pt x="82" y="192"/>
                    </a:lnTo>
                    <a:lnTo>
                      <a:pt x="73" y="209"/>
                    </a:lnTo>
                    <a:lnTo>
                      <a:pt x="70" y="213"/>
                    </a:lnTo>
                    <a:lnTo>
                      <a:pt x="64" y="233"/>
                    </a:lnTo>
                    <a:lnTo>
                      <a:pt x="68" y="202"/>
                    </a:lnTo>
                    <a:lnTo>
                      <a:pt x="70" y="184"/>
                    </a:lnTo>
                    <a:lnTo>
                      <a:pt x="70" y="169"/>
                    </a:lnTo>
                    <a:lnTo>
                      <a:pt x="70" y="158"/>
                    </a:lnTo>
                    <a:lnTo>
                      <a:pt x="68" y="149"/>
                    </a:lnTo>
                    <a:lnTo>
                      <a:pt x="66" y="139"/>
                    </a:lnTo>
                    <a:lnTo>
                      <a:pt x="64" y="127"/>
                    </a:lnTo>
                    <a:lnTo>
                      <a:pt x="65" y="150"/>
                    </a:lnTo>
                    <a:lnTo>
                      <a:pt x="64" y="165"/>
                    </a:lnTo>
                    <a:lnTo>
                      <a:pt x="58" y="139"/>
                    </a:lnTo>
                    <a:lnTo>
                      <a:pt x="56" y="127"/>
                    </a:lnTo>
                    <a:lnTo>
                      <a:pt x="55" y="117"/>
                    </a:lnTo>
                    <a:lnTo>
                      <a:pt x="55" y="105"/>
                    </a:lnTo>
                    <a:lnTo>
                      <a:pt x="56" y="94"/>
                    </a:lnTo>
                    <a:lnTo>
                      <a:pt x="57" y="83"/>
                    </a:lnTo>
                    <a:lnTo>
                      <a:pt x="55" y="88"/>
                    </a:lnTo>
                    <a:lnTo>
                      <a:pt x="53" y="95"/>
                    </a:lnTo>
                    <a:lnTo>
                      <a:pt x="52" y="108"/>
                    </a:lnTo>
                    <a:lnTo>
                      <a:pt x="51" y="117"/>
                    </a:lnTo>
                    <a:lnTo>
                      <a:pt x="51" y="127"/>
                    </a:lnTo>
                    <a:lnTo>
                      <a:pt x="52" y="141"/>
                    </a:lnTo>
                    <a:lnTo>
                      <a:pt x="54" y="172"/>
                    </a:lnTo>
                    <a:lnTo>
                      <a:pt x="51" y="198"/>
                    </a:lnTo>
                    <a:lnTo>
                      <a:pt x="41" y="156"/>
                    </a:lnTo>
                    <a:lnTo>
                      <a:pt x="39" y="145"/>
                    </a:lnTo>
                    <a:lnTo>
                      <a:pt x="38" y="132"/>
                    </a:lnTo>
                    <a:lnTo>
                      <a:pt x="37" y="119"/>
                    </a:lnTo>
                    <a:lnTo>
                      <a:pt x="38" y="105"/>
                    </a:lnTo>
                    <a:lnTo>
                      <a:pt x="38" y="94"/>
                    </a:lnTo>
                    <a:lnTo>
                      <a:pt x="40" y="84"/>
                    </a:lnTo>
                    <a:lnTo>
                      <a:pt x="42" y="72"/>
                    </a:lnTo>
                    <a:lnTo>
                      <a:pt x="44" y="63"/>
                    </a:lnTo>
                    <a:lnTo>
                      <a:pt x="45" y="53"/>
                    </a:lnTo>
                    <a:lnTo>
                      <a:pt x="45" y="42"/>
                    </a:lnTo>
                    <a:lnTo>
                      <a:pt x="45" y="31"/>
                    </a:lnTo>
                    <a:lnTo>
                      <a:pt x="43" y="17"/>
                    </a:lnTo>
                    <a:lnTo>
                      <a:pt x="40" y="0"/>
                    </a:lnTo>
                    <a:lnTo>
                      <a:pt x="41" y="17"/>
                    </a:lnTo>
                    <a:lnTo>
                      <a:pt x="42" y="26"/>
                    </a:lnTo>
                    <a:lnTo>
                      <a:pt x="41" y="39"/>
                    </a:lnTo>
                    <a:lnTo>
                      <a:pt x="39" y="52"/>
                    </a:lnTo>
                    <a:lnTo>
                      <a:pt x="37" y="63"/>
                    </a:lnTo>
                    <a:lnTo>
                      <a:pt x="34" y="74"/>
                    </a:lnTo>
                    <a:lnTo>
                      <a:pt x="31" y="85"/>
                    </a:lnTo>
                    <a:lnTo>
                      <a:pt x="28" y="97"/>
                    </a:lnTo>
                    <a:lnTo>
                      <a:pt x="24" y="114"/>
                    </a:lnTo>
                    <a:lnTo>
                      <a:pt x="22" y="127"/>
                    </a:lnTo>
                    <a:lnTo>
                      <a:pt x="19" y="177"/>
                    </a:lnTo>
                    <a:lnTo>
                      <a:pt x="21" y="187"/>
                    </a:lnTo>
                    <a:lnTo>
                      <a:pt x="24" y="205"/>
                    </a:lnTo>
                    <a:lnTo>
                      <a:pt x="12" y="177"/>
                    </a:lnTo>
                    <a:lnTo>
                      <a:pt x="0" y="169"/>
                    </a:lnTo>
                  </a:path>
                </a:pathLst>
              </a:custGeom>
              <a:solidFill>
                <a:schemeClr val="tx1"/>
              </a:solidFill>
              <a:ln w="9525" cap="rnd">
                <a:noFill/>
                <a:round/>
                <a:headEnd/>
                <a:tailEnd/>
              </a:ln>
            </p:spPr>
            <p:txBody>
              <a:bodyPr/>
              <a:lstStyle/>
              <a:p>
                <a:pPr>
                  <a:defRPr/>
                </a:pPr>
                <a:endParaRPr lang="es-CO" sz="1400">
                  <a:latin typeface="+mj-lt"/>
                  <a:ea typeface="+mn-ea"/>
                </a:endParaRPr>
              </a:p>
            </p:txBody>
          </p:sp>
          <p:sp>
            <p:nvSpPr>
              <p:cNvPr id="203" name="Freeform 38">
                <a:extLst>
                  <a:ext uri="{FF2B5EF4-FFF2-40B4-BE49-F238E27FC236}">
                    <a16:creationId xmlns:a16="http://schemas.microsoft.com/office/drawing/2014/main" id="{5989E8AD-2BAD-408F-BB31-135DCFE74805}"/>
                  </a:ext>
                </a:extLst>
              </p:cNvPr>
              <p:cNvSpPr>
                <a:spLocks/>
              </p:cNvSpPr>
              <p:nvPr/>
            </p:nvSpPr>
            <p:spPr bwMode="auto">
              <a:xfrm>
                <a:off x="930" y="2998"/>
                <a:ext cx="109" cy="131"/>
              </a:xfrm>
              <a:custGeom>
                <a:avLst/>
                <a:gdLst>
                  <a:gd name="T0" fmla="*/ 5 w 109"/>
                  <a:gd name="T1" fmla="*/ 75 h 131"/>
                  <a:gd name="T2" fmla="*/ 9 w 109"/>
                  <a:gd name="T3" fmla="*/ 85 h 131"/>
                  <a:gd name="T4" fmla="*/ 12 w 109"/>
                  <a:gd name="T5" fmla="*/ 96 h 131"/>
                  <a:gd name="T6" fmla="*/ 14 w 109"/>
                  <a:gd name="T7" fmla="*/ 107 h 131"/>
                  <a:gd name="T8" fmla="*/ 16 w 109"/>
                  <a:gd name="T9" fmla="*/ 115 h 131"/>
                  <a:gd name="T10" fmla="*/ 21 w 109"/>
                  <a:gd name="T11" fmla="*/ 122 h 131"/>
                  <a:gd name="T12" fmla="*/ 28 w 109"/>
                  <a:gd name="T13" fmla="*/ 127 h 131"/>
                  <a:gd name="T14" fmla="*/ 39 w 109"/>
                  <a:gd name="T15" fmla="*/ 129 h 131"/>
                  <a:gd name="T16" fmla="*/ 52 w 109"/>
                  <a:gd name="T17" fmla="*/ 129 h 131"/>
                  <a:gd name="T18" fmla="*/ 64 w 109"/>
                  <a:gd name="T19" fmla="*/ 126 h 131"/>
                  <a:gd name="T20" fmla="*/ 75 w 109"/>
                  <a:gd name="T21" fmla="*/ 120 h 131"/>
                  <a:gd name="T22" fmla="*/ 81 w 109"/>
                  <a:gd name="T23" fmla="*/ 113 h 131"/>
                  <a:gd name="T24" fmla="*/ 88 w 109"/>
                  <a:gd name="T25" fmla="*/ 103 h 131"/>
                  <a:gd name="T26" fmla="*/ 98 w 109"/>
                  <a:gd name="T27" fmla="*/ 95 h 131"/>
                  <a:gd name="T28" fmla="*/ 100 w 109"/>
                  <a:gd name="T29" fmla="*/ 92 h 131"/>
                  <a:gd name="T30" fmla="*/ 91 w 109"/>
                  <a:gd name="T31" fmla="*/ 96 h 131"/>
                  <a:gd name="T32" fmla="*/ 84 w 109"/>
                  <a:gd name="T33" fmla="*/ 102 h 131"/>
                  <a:gd name="T34" fmla="*/ 75 w 109"/>
                  <a:gd name="T35" fmla="*/ 111 h 131"/>
                  <a:gd name="T36" fmla="*/ 67 w 109"/>
                  <a:gd name="T37" fmla="*/ 117 h 131"/>
                  <a:gd name="T38" fmla="*/ 57 w 109"/>
                  <a:gd name="T39" fmla="*/ 121 h 131"/>
                  <a:gd name="T40" fmla="*/ 63 w 109"/>
                  <a:gd name="T41" fmla="*/ 113 h 131"/>
                  <a:gd name="T42" fmla="*/ 68 w 109"/>
                  <a:gd name="T43" fmla="*/ 103 h 131"/>
                  <a:gd name="T44" fmla="*/ 81 w 109"/>
                  <a:gd name="T45" fmla="*/ 82 h 131"/>
                  <a:gd name="T46" fmla="*/ 68 w 109"/>
                  <a:gd name="T47" fmla="*/ 93 h 131"/>
                  <a:gd name="T48" fmla="*/ 67 w 109"/>
                  <a:gd name="T49" fmla="*/ 87 h 131"/>
                  <a:gd name="T50" fmla="*/ 69 w 109"/>
                  <a:gd name="T51" fmla="*/ 71 h 131"/>
                  <a:gd name="T52" fmla="*/ 64 w 109"/>
                  <a:gd name="T53" fmla="*/ 56 h 131"/>
                  <a:gd name="T54" fmla="*/ 63 w 109"/>
                  <a:gd name="T55" fmla="*/ 62 h 131"/>
                  <a:gd name="T56" fmla="*/ 57 w 109"/>
                  <a:gd name="T57" fmla="*/ 56 h 131"/>
                  <a:gd name="T58" fmla="*/ 54 w 109"/>
                  <a:gd name="T59" fmla="*/ 45 h 131"/>
                  <a:gd name="T60" fmla="*/ 56 w 109"/>
                  <a:gd name="T61" fmla="*/ 29 h 131"/>
                  <a:gd name="T62" fmla="*/ 50 w 109"/>
                  <a:gd name="T63" fmla="*/ 47 h 131"/>
                  <a:gd name="T64" fmla="*/ 51 w 109"/>
                  <a:gd name="T65" fmla="*/ 58 h 131"/>
                  <a:gd name="T66" fmla="*/ 53 w 109"/>
                  <a:gd name="T67" fmla="*/ 72 h 131"/>
                  <a:gd name="T68" fmla="*/ 38 w 109"/>
                  <a:gd name="T69" fmla="*/ 64 h 131"/>
                  <a:gd name="T70" fmla="*/ 36 w 109"/>
                  <a:gd name="T71" fmla="*/ 53 h 131"/>
                  <a:gd name="T72" fmla="*/ 38 w 109"/>
                  <a:gd name="T73" fmla="*/ 41 h 131"/>
                  <a:gd name="T74" fmla="*/ 42 w 109"/>
                  <a:gd name="T75" fmla="*/ 29 h 131"/>
                  <a:gd name="T76" fmla="*/ 45 w 109"/>
                  <a:gd name="T77" fmla="*/ 18 h 131"/>
                  <a:gd name="T78" fmla="*/ 44 w 109"/>
                  <a:gd name="T79" fmla="*/ 7 h 131"/>
                  <a:gd name="T80" fmla="*/ 41 w 109"/>
                  <a:gd name="T81" fmla="*/ 7 h 131"/>
                  <a:gd name="T82" fmla="*/ 39 w 109"/>
                  <a:gd name="T83" fmla="*/ 20 h 131"/>
                  <a:gd name="T84" fmla="*/ 32 w 109"/>
                  <a:gd name="T85" fmla="*/ 33 h 131"/>
                  <a:gd name="T86" fmla="*/ 23 w 109"/>
                  <a:gd name="T87" fmla="*/ 51 h 131"/>
                  <a:gd name="T88" fmla="*/ 20 w 109"/>
                  <a:gd name="T89" fmla="*/ 80 h 131"/>
                  <a:gd name="T90" fmla="*/ 12 w 109"/>
                  <a:gd name="T91" fmla="*/ 75 h 1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9"/>
                  <a:gd name="T139" fmla="*/ 0 h 131"/>
                  <a:gd name="T140" fmla="*/ 109 w 109"/>
                  <a:gd name="T141" fmla="*/ 131 h 1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9" h="131">
                    <a:moveTo>
                      <a:pt x="0" y="71"/>
                    </a:moveTo>
                    <a:lnTo>
                      <a:pt x="5" y="75"/>
                    </a:lnTo>
                    <a:lnTo>
                      <a:pt x="7" y="79"/>
                    </a:lnTo>
                    <a:lnTo>
                      <a:pt x="9" y="85"/>
                    </a:lnTo>
                    <a:lnTo>
                      <a:pt x="12" y="91"/>
                    </a:lnTo>
                    <a:lnTo>
                      <a:pt x="12" y="96"/>
                    </a:lnTo>
                    <a:lnTo>
                      <a:pt x="12" y="101"/>
                    </a:lnTo>
                    <a:lnTo>
                      <a:pt x="14" y="107"/>
                    </a:lnTo>
                    <a:lnTo>
                      <a:pt x="15" y="111"/>
                    </a:lnTo>
                    <a:lnTo>
                      <a:pt x="16" y="115"/>
                    </a:lnTo>
                    <a:lnTo>
                      <a:pt x="18" y="119"/>
                    </a:lnTo>
                    <a:lnTo>
                      <a:pt x="21" y="122"/>
                    </a:lnTo>
                    <a:lnTo>
                      <a:pt x="23" y="124"/>
                    </a:lnTo>
                    <a:lnTo>
                      <a:pt x="28" y="127"/>
                    </a:lnTo>
                    <a:lnTo>
                      <a:pt x="32" y="128"/>
                    </a:lnTo>
                    <a:lnTo>
                      <a:pt x="39" y="129"/>
                    </a:lnTo>
                    <a:lnTo>
                      <a:pt x="45" y="130"/>
                    </a:lnTo>
                    <a:lnTo>
                      <a:pt x="52" y="129"/>
                    </a:lnTo>
                    <a:lnTo>
                      <a:pt x="58" y="128"/>
                    </a:lnTo>
                    <a:lnTo>
                      <a:pt x="64" y="126"/>
                    </a:lnTo>
                    <a:lnTo>
                      <a:pt x="70" y="123"/>
                    </a:lnTo>
                    <a:lnTo>
                      <a:pt x="75" y="120"/>
                    </a:lnTo>
                    <a:lnTo>
                      <a:pt x="79" y="116"/>
                    </a:lnTo>
                    <a:lnTo>
                      <a:pt x="81" y="113"/>
                    </a:lnTo>
                    <a:lnTo>
                      <a:pt x="85" y="108"/>
                    </a:lnTo>
                    <a:lnTo>
                      <a:pt x="88" y="103"/>
                    </a:lnTo>
                    <a:lnTo>
                      <a:pt x="92" y="99"/>
                    </a:lnTo>
                    <a:lnTo>
                      <a:pt x="98" y="95"/>
                    </a:lnTo>
                    <a:lnTo>
                      <a:pt x="108" y="92"/>
                    </a:lnTo>
                    <a:lnTo>
                      <a:pt x="100" y="92"/>
                    </a:lnTo>
                    <a:lnTo>
                      <a:pt x="96" y="93"/>
                    </a:lnTo>
                    <a:lnTo>
                      <a:pt x="91" y="96"/>
                    </a:lnTo>
                    <a:lnTo>
                      <a:pt x="88" y="98"/>
                    </a:lnTo>
                    <a:lnTo>
                      <a:pt x="84" y="102"/>
                    </a:lnTo>
                    <a:lnTo>
                      <a:pt x="79" y="107"/>
                    </a:lnTo>
                    <a:lnTo>
                      <a:pt x="75" y="111"/>
                    </a:lnTo>
                    <a:lnTo>
                      <a:pt x="71" y="114"/>
                    </a:lnTo>
                    <a:lnTo>
                      <a:pt x="67" y="117"/>
                    </a:lnTo>
                    <a:lnTo>
                      <a:pt x="62" y="119"/>
                    </a:lnTo>
                    <a:lnTo>
                      <a:pt x="57" y="121"/>
                    </a:lnTo>
                    <a:lnTo>
                      <a:pt x="60" y="117"/>
                    </a:lnTo>
                    <a:lnTo>
                      <a:pt x="63" y="113"/>
                    </a:lnTo>
                    <a:lnTo>
                      <a:pt x="66" y="109"/>
                    </a:lnTo>
                    <a:lnTo>
                      <a:pt x="68" y="103"/>
                    </a:lnTo>
                    <a:lnTo>
                      <a:pt x="72" y="94"/>
                    </a:lnTo>
                    <a:lnTo>
                      <a:pt x="81" y="82"/>
                    </a:lnTo>
                    <a:lnTo>
                      <a:pt x="71" y="91"/>
                    </a:lnTo>
                    <a:lnTo>
                      <a:pt x="68" y="93"/>
                    </a:lnTo>
                    <a:lnTo>
                      <a:pt x="62" y="103"/>
                    </a:lnTo>
                    <a:lnTo>
                      <a:pt x="67" y="87"/>
                    </a:lnTo>
                    <a:lnTo>
                      <a:pt x="68" y="78"/>
                    </a:lnTo>
                    <a:lnTo>
                      <a:pt x="69" y="71"/>
                    </a:lnTo>
                    <a:lnTo>
                      <a:pt x="66" y="62"/>
                    </a:lnTo>
                    <a:lnTo>
                      <a:pt x="64" y="56"/>
                    </a:lnTo>
                    <a:lnTo>
                      <a:pt x="62" y="53"/>
                    </a:lnTo>
                    <a:lnTo>
                      <a:pt x="63" y="62"/>
                    </a:lnTo>
                    <a:lnTo>
                      <a:pt x="62" y="69"/>
                    </a:lnTo>
                    <a:lnTo>
                      <a:pt x="57" y="56"/>
                    </a:lnTo>
                    <a:lnTo>
                      <a:pt x="55" y="51"/>
                    </a:lnTo>
                    <a:lnTo>
                      <a:pt x="54" y="45"/>
                    </a:lnTo>
                    <a:lnTo>
                      <a:pt x="55" y="39"/>
                    </a:lnTo>
                    <a:lnTo>
                      <a:pt x="56" y="29"/>
                    </a:lnTo>
                    <a:lnTo>
                      <a:pt x="52" y="41"/>
                    </a:lnTo>
                    <a:lnTo>
                      <a:pt x="50" y="47"/>
                    </a:lnTo>
                    <a:lnTo>
                      <a:pt x="50" y="53"/>
                    </a:lnTo>
                    <a:lnTo>
                      <a:pt x="51" y="58"/>
                    </a:lnTo>
                    <a:lnTo>
                      <a:pt x="52" y="65"/>
                    </a:lnTo>
                    <a:lnTo>
                      <a:pt x="53" y="72"/>
                    </a:lnTo>
                    <a:lnTo>
                      <a:pt x="49" y="85"/>
                    </a:lnTo>
                    <a:lnTo>
                      <a:pt x="38" y="64"/>
                    </a:lnTo>
                    <a:lnTo>
                      <a:pt x="37" y="60"/>
                    </a:lnTo>
                    <a:lnTo>
                      <a:pt x="36" y="53"/>
                    </a:lnTo>
                    <a:lnTo>
                      <a:pt x="37" y="47"/>
                    </a:lnTo>
                    <a:lnTo>
                      <a:pt x="38" y="41"/>
                    </a:lnTo>
                    <a:lnTo>
                      <a:pt x="40" y="34"/>
                    </a:lnTo>
                    <a:lnTo>
                      <a:pt x="42" y="29"/>
                    </a:lnTo>
                    <a:lnTo>
                      <a:pt x="44" y="23"/>
                    </a:lnTo>
                    <a:lnTo>
                      <a:pt x="45" y="18"/>
                    </a:lnTo>
                    <a:lnTo>
                      <a:pt x="45" y="13"/>
                    </a:lnTo>
                    <a:lnTo>
                      <a:pt x="44" y="7"/>
                    </a:lnTo>
                    <a:lnTo>
                      <a:pt x="41" y="0"/>
                    </a:lnTo>
                    <a:lnTo>
                      <a:pt x="41" y="7"/>
                    </a:lnTo>
                    <a:lnTo>
                      <a:pt x="41" y="14"/>
                    </a:lnTo>
                    <a:lnTo>
                      <a:pt x="39" y="20"/>
                    </a:lnTo>
                    <a:lnTo>
                      <a:pt x="37" y="25"/>
                    </a:lnTo>
                    <a:lnTo>
                      <a:pt x="32" y="33"/>
                    </a:lnTo>
                    <a:lnTo>
                      <a:pt x="27" y="44"/>
                    </a:lnTo>
                    <a:lnTo>
                      <a:pt x="23" y="51"/>
                    </a:lnTo>
                    <a:lnTo>
                      <a:pt x="19" y="75"/>
                    </a:lnTo>
                    <a:lnTo>
                      <a:pt x="20" y="80"/>
                    </a:lnTo>
                    <a:lnTo>
                      <a:pt x="23" y="89"/>
                    </a:lnTo>
                    <a:lnTo>
                      <a:pt x="12" y="75"/>
                    </a:lnTo>
                    <a:lnTo>
                      <a:pt x="0" y="71"/>
                    </a:lnTo>
                  </a:path>
                </a:pathLst>
              </a:custGeom>
              <a:solidFill>
                <a:schemeClr val="tx1"/>
              </a:solidFill>
              <a:ln w="9525" cap="rnd">
                <a:noFill/>
                <a:round/>
                <a:headEnd/>
                <a:tailEnd/>
              </a:ln>
            </p:spPr>
            <p:txBody>
              <a:bodyPr/>
              <a:lstStyle/>
              <a:p>
                <a:pPr>
                  <a:defRPr/>
                </a:pPr>
                <a:endParaRPr lang="es-CO" sz="1400">
                  <a:latin typeface="+mj-lt"/>
                  <a:ea typeface="+mn-ea"/>
                </a:endParaRPr>
              </a:p>
            </p:txBody>
          </p:sp>
          <p:sp>
            <p:nvSpPr>
              <p:cNvPr id="204" name="Freeform 39">
                <a:extLst>
                  <a:ext uri="{FF2B5EF4-FFF2-40B4-BE49-F238E27FC236}">
                    <a16:creationId xmlns:a16="http://schemas.microsoft.com/office/drawing/2014/main" id="{96F336BF-58F6-4505-909A-D488BF02C64D}"/>
                  </a:ext>
                </a:extLst>
              </p:cNvPr>
              <p:cNvSpPr>
                <a:spLocks/>
              </p:cNvSpPr>
              <p:nvPr/>
            </p:nvSpPr>
            <p:spPr bwMode="auto">
              <a:xfrm>
                <a:off x="1016" y="2818"/>
                <a:ext cx="87" cy="191"/>
              </a:xfrm>
              <a:custGeom>
                <a:avLst/>
                <a:gdLst>
                  <a:gd name="T0" fmla="*/ 82 w 87"/>
                  <a:gd name="T1" fmla="*/ 110 h 191"/>
                  <a:gd name="T2" fmla="*/ 78 w 87"/>
                  <a:gd name="T3" fmla="*/ 124 h 191"/>
                  <a:gd name="T4" fmla="*/ 75 w 87"/>
                  <a:gd name="T5" fmla="*/ 140 h 191"/>
                  <a:gd name="T6" fmla="*/ 74 w 87"/>
                  <a:gd name="T7" fmla="*/ 156 h 191"/>
                  <a:gd name="T8" fmla="*/ 72 w 87"/>
                  <a:gd name="T9" fmla="*/ 168 h 191"/>
                  <a:gd name="T10" fmla="*/ 69 w 87"/>
                  <a:gd name="T11" fmla="*/ 178 h 191"/>
                  <a:gd name="T12" fmla="*/ 63 w 87"/>
                  <a:gd name="T13" fmla="*/ 185 h 191"/>
                  <a:gd name="T14" fmla="*/ 54 w 87"/>
                  <a:gd name="T15" fmla="*/ 189 h 191"/>
                  <a:gd name="T16" fmla="*/ 44 w 87"/>
                  <a:gd name="T17" fmla="*/ 189 h 191"/>
                  <a:gd name="T18" fmla="*/ 34 w 87"/>
                  <a:gd name="T19" fmla="*/ 185 h 191"/>
                  <a:gd name="T20" fmla="*/ 26 w 87"/>
                  <a:gd name="T21" fmla="*/ 175 h 191"/>
                  <a:gd name="T22" fmla="*/ 21 w 87"/>
                  <a:gd name="T23" fmla="*/ 165 h 191"/>
                  <a:gd name="T24" fmla="*/ 15 w 87"/>
                  <a:gd name="T25" fmla="*/ 151 h 191"/>
                  <a:gd name="T26" fmla="*/ 7 w 87"/>
                  <a:gd name="T27" fmla="*/ 139 h 191"/>
                  <a:gd name="T28" fmla="*/ 6 w 87"/>
                  <a:gd name="T29" fmla="*/ 135 h 191"/>
                  <a:gd name="T30" fmla="*/ 12 w 87"/>
                  <a:gd name="T31" fmla="*/ 140 h 191"/>
                  <a:gd name="T32" fmla="*/ 18 w 87"/>
                  <a:gd name="T33" fmla="*/ 150 h 191"/>
                  <a:gd name="T34" fmla="*/ 26 w 87"/>
                  <a:gd name="T35" fmla="*/ 163 h 191"/>
                  <a:gd name="T36" fmla="*/ 32 w 87"/>
                  <a:gd name="T37" fmla="*/ 171 h 191"/>
                  <a:gd name="T38" fmla="*/ 40 w 87"/>
                  <a:gd name="T39" fmla="*/ 177 h 191"/>
                  <a:gd name="T40" fmla="*/ 35 w 87"/>
                  <a:gd name="T41" fmla="*/ 166 h 191"/>
                  <a:gd name="T42" fmla="*/ 31 w 87"/>
                  <a:gd name="T43" fmla="*/ 151 h 191"/>
                  <a:gd name="T44" fmla="*/ 21 w 87"/>
                  <a:gd name="T45" fmla="*/ 121 h 191"/>
                  <a:gd name="T46" fmla="*/ 31 w 87"/>
                  <a:gd name="T47" fmla="*/ 137 h 191"/>
                  <a:gd name="T48" fmla="*/ 32 w 87"/>
                  <a:gd name="T49" fmla="*/ 128 h 191"/>
                  <a:gd name="T50" fmla="*/ 31 w 87"/>
                  <a:gd name="T51" fmla="*/ 105 h 191"/>
                  <a:gd name="T52" fmla="*/ 34 w 87"/>
                  <a:gd name="T53" fmla="*/ 82 h 191"/>
                  <a:gd name="T54" fmla="*/ 35 w 87"/>
                  <a:gd name="T55" fmla="*/ 90 h 191"/>
                  <a:gd name="T56" fmla="*/ 40 w 87"/>
                  <a:gd name="T57" fmla="*/ 82 h 191"/>
                  <a:gd name="T58" fmla="*/ 42 w 87"/>
                  <a:gd name="T59" fmla="*/ 65 h 191"/>
                  <a:gd name="T60" fmla="*/ 40 w 87"/>
                  <a:gd name="T61" fmla="*/ 42 h 191"/>
                  <a:gd name="T62" fmla="*/ 45 w 87"/>
                  <a:gd name="T63" fmla="*/ 69 h 191"/>
                  <a:gd name="T64" fmla="*/ 45 w 87"/>
                  <a:gd name="T65" fmla="*/ 85 h 191"/>
                  <a:gd name="T66" fmla="*/ 43 w 87"/>
                  <a:gd name="T67" fmla="*/ 106 h 191"/>
                  <a:gd name="T68" fmla="*/ 55 w 87"/>
                  <a:gd name="T69" fmla="*/ 94 h 191"/>
                  <a:gd name="T70" fmla="*/ 56 w 87"/>
                  <a:gd name="T71" fmla="*/ 78 h 191"/>
                  <a:gd name="T72" fmla="*/ 55 w 87"/>
                  <a:gd name="T73" fmla="*/ 60 h 191"/>
                  <a:gd name="T74" fmla="*/ 51 w 87"/>
                  <a:gd name="T75" fmla="*/ 43 h 191"/>
                  <a:gd name="T76" fmla="*/ 50 w 87"/>
                  <a:gd name="T77" fmla="*/ 26 h 191"/>
                  <a:gd name="T78" fmla="*/ 50 w 87"/>
                  <a:gd name="T79" fmla="*/ 10 h 191"/>
                  <a:gd name="T80" fmla="*/ 53 w 87"/>
                  <a:gd name="T81" fmla="*/ 11 h 191"/>
                  <a:gd name="T82" fmla="*/ 54 w 87"/>
                  <a:gd name="T83" fmla="*/ 29 h 191"/>
                  <a:gd name="T84" fmla="*/ 59 w 87"/>
                  <a:gd name="T85" fmla="*/ 48 h 191"/>
                  <a:gd name="T86" fmla="*/ 67 w 87"/>
                  <a:gd name="T87" fmla="*/ 75 h 191"/>
                  <a:gd name="T88" fmla="*/ 69 w 87"/>
                  <a:gd name="T89" fmla="*/ 118 h 191"/>
                  <a:gd name="T90" fmla="*/ 75 w 87"/>
                  <a:gd name="T91" fmla="*/ 110 h 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
                  <a:gd name="T139" fmla="*/ 0 h 191"/>
                  <a:gd name="T140" fmla="*/ 87 w 87"/>
                  <a:gd name="T141" fmla="*/ 191 h 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 h="191">
                    <a:moveTo>
                      <a:pt x="86" y="105"/>
                    </a:moveTo>
                    <a:lnTo>
                      <a:pt x="82" y="110"/>
                    </a:lnTo>
                    <a:lnTo>
                      <a:pt x="79" y="116"/>
                    </a:lnTo>
                    <a:lnTo>
                      <a:pt x="78" y="124"/>
                    </a:lnTo>
                    <a:lnTo>
                      <a:pt x="75" y="133"/>
                    </a:lnTo>
                    <a:lnTo>
                      <a:pt x="75" y="140"/>
                    </a:lnTo>
                    <a:lnTo>
                      <a:pt x="75" y="147"/>
                    </a:lnTo>
                    <a:lnTo>
                      <a:pt x="74" y="156"/>
                    </a:lnTo>
                    <a:lnTo>
                      <a:pt x="74" y="163"/>
                    </a:lnTo>
                    <a:lnTo>
                      <a:pt x="72" y="168"/>
                    </a:lnTo>
                    <a:lnTo>
                      <a:pt x="71" y="174"/>
                    </a:lnTo>
                    <a:lnTo>
                      <a:pt x="69" y="178"/>
                    </a:lnTo>
                    <a:lnTo>
                      <a:pt x="67" y="182"/>
                    </a:lnTo>
                    <a:lnTo>
                      <a:pt x="63" y="185"/>
                    </a:lnTo>
                    <a:lnTo>
                      <a:pt x="59" y="187"/>
                    </a:lnTo>
                    <a:lnTo>
                      <a:pt x="54" y="189"/>
                    </a:lnTo>
                    <a:lnTo>
                      <a:pt x="49" y="190"/>
                    </a:lnTo>
                    <a:lnTo>
                      <a:pt x="44" y="189"/>
                    </a:lnTo>
                    <a:lnTo>
                      <a:pt x="39" y="187"/>
                    </a:lnTo>
                    <a:lnTo>
                      <a:pt x="34" y="185"/>
                    </a:lnTo>
                    <a:lnTo>
                      <a:pt x="29" y="180"/>
                    </a:lnTo>
                    <a:lnTo>
                      <a:pt x="26" y="175"/>
                    </a:lnTo>
                    <a:lnTo>
                      <a:pt x="22" y="170"/>
                    </a:lnTo>
                    <a:lnTo>
                      <a:pt x="21" y="165"/>
                    </a:lnTo>
                    <a:lnTo>
                      <a:pt x="17" y="158"/>
                    </a:lnTo>
                    <a:lnTo>
                      <a:pt x="15" y="151"/>
                    </a:lnTo>
                    <a:lnTo>
                      <a:pt x="11" y="144"/>
                    </a:lnTo>
                    <a:lnTo>
                      <a:pt x="7" y="139"/>
                    </a:lnTo>
                    <a:lnTo>
                      <a:pt x="0" y="135"/>
                    </a:lnTo>
                    <a:lnTo>
                      <a:pt x="6" y="135"/>
                    </a:lnTo>
                    <a:lnTo>
                      <a:pt x="9" y="137"/>
                    </a:lnTo>
                    <a:lnTo>
                      <a:pt x="12" y="140"/>
                    </a:lnTo>
                    <a:lnTo>
                      <a:pt x="15" y="143"/>
                    </a:lnTo>
                    <a:lnTo>
                      <a:pt x="18" y="150"/>
                    </a:lnTo>
                    <a:lnTo>
                      <a:pt x="22" y="157"/>
                    </a:lnTo>
                    <a:lnTo>
                      <a:pt x="26" y="163"/>
                    </a:lnTo>
                    <a:lnTo>
                      <a:pt x="29" y="167"/>
                    </a:lnTo>
                    <a:lnTo>
                      <a:pt x="32" y="171"/>
                    </a:lnTo>
                    <a:lnTo>
                      <a:pt x="36" y="174"/>
                    </a:lnTo>
                    <a:lnTo>
                      <a:pt x="40" y="177"/>
                    </a:lnTo>
                    <a:lnTo>
                      <a:pt x="37" y="171"/>
                    </a:lnTo>
                    <a:lnTo>
                      <a:pt x="35" y="166"/>
                    </a:lnTo>
                    <a:lnTo>
                      <a:pt x="32" y="160"/>
                    </a:lnTo>
                    <a:lnTo>
                      <a:pt x="31" y="151"/>
                    </a:lnTo>
                    <a:lnTo>
                      <a:pt x="28" y="138"/>
                    </a:lnTo>
                    <a:lnTo>
                      <a:pt x="21" y="121"/>
                    </a:lnTo>
                    <a:lnTo>
                      <a:pt x="29" y="133"/>
                    </a:lnTo>
                    <a:lnTo>
                      <a:pt x="31" y="137"/>
                    </a:lnTo>
                    <a:lnTo>
                      <a:pt x="35" y="151"/>
                    </a:lnTo>
                    <a:lnTo>
                      <a:pt x="32" y="128"/>
                    </a:lnTo>
                    <a:lnTo>
                      <a:pt x="31" y="115"/>
                    </a:lnTo>
                    <a:lnTo>
                      <a:pt x="31" y="105"/>
                    </a:lnTo>
                    <a:lnTo>
                      <a:pt x="32" y="90"/>
                    </a:lnTo>
                    <a:lnTo>
                      <a:pt x="34" y="82"/>
                    </a:lnTo>
                    <a:lnTo>
                      <a:pt x="35" y="77"/>
                    </a:lnTo>
                    <a:lnTo>
                      <a:pt x="35" y="90"/>
                    </a:lnTo>
                    <a:lnTo>
                      <a:pt x="35" y="102"/>
                    </a:lnTo>
                    <a:lnTo>
                      <a:pt x="40" y="82"/>
                    </a:lnTo>
                    <a:lnTo>
                      <a:pt x="41" y="75"/>
                    </a:lnTo>
                    <a:lnTo>
                      <a:pt x="42" y="65"/>
                    </a:lnTo>
                    <a:lnTo>
                      <a:pt x="41" y="57"/>
                    </a:lnTo>
                    <a:lnTo>
                      <a:pt x="40" y="42"/>
                    </a:lnTo>
                    <a:lnTo>
                      <a:pt x="44" y="60"/>
                    </a:lnTo>
                    <a:lnTo>
                      <a:pt x="45" y="69"/>
                    </a:lnTo>
                    <a:lnTo>
                      <a:pt x="45" y="77"/>
                    </a:lnTo>
                    <a:lnTo>
                      <a:pt x="45" y="85"/>
                    </a:lnTo>
                    <a:lnTo>
                      <a:pt x="44" y="95"/>
                    </a:lnTo>
                    <a:lnTo>
                      <a:pt x="43" y="106"/>
                    </a:lnTo>
                    <a:lnTo>
                      <a:pt x="46" y="125"/>
                    </a:lnTo>
                    <a:lnTo>
                      <a:pt x="55" y="94"/>
                    </a:lnTo>
                    <a:lnTo>
                      <a:pt x="55" y="87"/>
                    </a:lnTo>
                    <a:lnTo>
                      <a:pt x="56" y="78"/>
                    </a:lnTo>
                    <a:lnTo>
                      <a:pt x="56" y="69"/>
                    </a:lnTo>
                    <a:lnTo>
                      <a:pt x="55" y="60"/>
                    </a:lnTo>
                    <a:lnTo>
                      <a:pt x="53" y="50"/>
                    </a:lnTo>
                    <a:lnTo>
                      <a:pt x="51" y="43"/>
                    </a:lnTo>
                    <a:lnTo>
                      <a:pt x="50" y="34"/>
                    </a:lnTo>
                    <a:lnTo>
                      <a:pt x="50" y="26"/>
                    </a:lnTo>
                    <a:lnTo>
                      <a:pt x="50" y="20"/>
                    </a:lnTo>
                    <a:lnTo>
                      <a:pt x="50" y="10"/>
                    </a:lnTo>
                    <a:lnTo>
                      <a:pt x="53" y="0"/>
                    </a:lnTo>
                    <a:lnTo>
                      <a:pt x="53" y="11"/>
                    </a:lnTo>
                    <a:lnTo>
                      <a:pt x="53" y="21"/>
                    </a:lnTo>
                    <a:lnTo>
                      <a:pt x="54" y="29"/>
                    </a:lnTo>
                    <a:lnTo>
                      <a:pt x="56" y="37"/>
                    </a:lnTo>
                    <a:lnTo>
                      <a:pt x="59" y="48"/>
                    </a:lnTo>
                    <a:lnTo>
                      <a:pt x="64" y="64"/>
                    </a:lnTo>
                    <a:lnTo>
                      <a:pt x="67" y="75"/>
                    </a:lnTo>
                    <a:lnTo>
                      <a:pt x="70" y="110"/>
                    </a:lnTo>
                    <a:lnTo>
                      <a:pt x="69" y="118"/>
                    </a:lnTo>
                    <a:lnTo>
                      <a:pt x="67" y="131"/>
                    </a:lnTo>
                    <a:lnTo>
                      <a:pt x="75" y="110"/>
                    </a:lnTo>
                    <a:lnTo>
                      <a:pt x="86" y="105"/>
                    </a:lnTo>
                  </a:path>
                </a:pathLst>
              </a:custGeom>
              <a:solidFill>
                <a:schemeClr val="tx1"/>
              </a:solidFill>
              <a:ln w="9525" cap="rnd">
                <a:noFill/>
                <a:round/>
                <a:headEnd/>
                <a:tailEnd/>
              </a:ln>
            </p:spPr>
            <p:txBody>
              <a:bodyPr/>
              <a:lstStyle/>
              <a:p>
                <a:pPr>
                  <a:defRPr/>
                </a:pPr>
                <a:endParaRPr lang="es-CO" sz="1400">
                  <a:latin typeface="+mj-lt"/>
                  <a:ea typeface="+mn-ea"/>
                </a:endParaRPr>
              </a:p>
            </p:txBody>
          </p:sp>
          <p:grpSp>
            <p:nvGrpSpPr>
              <p:cNvPr id="205" name="Group 40">
                <a:extLst>
                  <a:ext uri="{FF2B5EF4-FFF2-40B4-BE49-F238E27FC236}">
                    <a16:creationId xmlns:a16="http://schemas.microsoft.com/office/drawing/2014/main" id="{A67DDF0F-878F-4C73-9CFD-AD7B15883960}"/>
                  </a:ext>
                </a:extLst>
              </p:cNvPr>
              <p:cNvGrpSpPr>
                <a:grpSpLocks/>
              </p:cNvGrpSpPr>
              <p:nvPr/>
            </p:nvGrpSpPr>
            <p:grpSpPr bwMode="auto">
              <a:xfrm>
                <a:off x="996" y="2988"/>
                <a:ext cx="136" cy="142"/>
                <a:chOff x="803" y="3058"/>
                <a:chExt cx="136" cy="142"/>
              </a:xfrm>
            </p:grpSpPr>
            <p:sp>
              <p:nvSpPr>
                <p:cNvPr id="206" name="Oval 41">
                  <a:extLst>
                    <a:ext uri="{FF2B5EF4-FFF2-40B4-BE49-F238E27FC236}">
                      <a16:creationId xmlns:a16="http://schemas.microsoft.com/office/drawing/2014/main" id="{06C54DE2-D21B-4738-AE8F-3274661D6774}"/>
                    </a:ext>
                  </a:extLst>
                </p:cNvPr>
                <p:cNvSpPr>
                  <a:spLocks noChangeArrowheads="1"/>
                </p:cNvSpPr>
                <p:nvPr/>
              </p:nvSpPr>
              <p:spPr bwMode="auto">
                <a:xfrm>
                  <a:off x="803" y="3058"/>
                  <a:ext cx="136" cy="142"/>
                </a:xfrm>
                <a:prstGeom prst="ellipse">
                  <a:avLst/>
                </a:prstGeom>
                <a:solidFill>
                  <a:schemeClr val="tx1"/>
                </a:solidFill>
                <a:ln w="12700">
                  <a:solidFill>
                    <a:srgbClr val="0066FF"/>
                  </a:solidFill>
                  <a:round/>
                  <a:headEnd/>
                  <a:tailEnd/>
                </a:ln>
              </p:spPr>
              <p:txBody>
                <a:bodyPr wrap="none" anchor="ctr"/>
                <a:lstStyle/>
                <a:p>
                  <a:pPr>
                    <a:defRPr/>
                  </a:pPr>
                  <a:endParaRPr lang="es-CO" sz="1400">
                    <a:latin typeface="+mj-lt"/>
                    <a:ea typeface="+mn-ea"/>
                    <a:cs typeface="Courier New" pitchFamily="49" charset="0"/>
                  </a:endParaRPr>
                </a:p>
              </p:txBody>
            </p:sp>
            <p:sp>
              <p:nvSpPr>
                <p:cNvPr id="207" name="AutoShape 42">
                  <a:extLst>
                    <a:ext uri="{FF2B5EF4-FFF2-40B4-BE49-F238E27FC236}">
                      <a16:creationId xmlns:a16="http://schemas.microsoft.com/office/drawing/2014/main" id="{305F95D9-96F7-4DE6-81B6-71E718043F56}"/>
                    </a:ext>
                  </a:extLst>
                </p:cNvPr>
                <p:cNvSpPr>
                  <a:spLocks noChangeArrowheads="1"/>
                </p:cNvSpPr>
                <p:nvPr/>
              </p:nvSpPr>
              <p:spPr bwMode="auto">
                <a:xfrm rot="2460000">
                  <a:off x="845" y="3108"/>
                  <a:ext cx="76" cy="12"/>
                </a:xfrm>
                <a:prstGeom prst="octagon">
                  <a:avLst>
                    <a:gd name="adj" fmla="val 29282"/>
                  </a:avLst>
                </a:prstGeom>
                <a:solidFill>
                  <a:srgbClr val="0066FF"/>
                </a:solidFill>
                <a:ln w="12700">
                  <a:solidFill>
                    <a:srgbClr val="0066FF"/>
                  </a:solidFill>
                  <a:miter lim="800000"/>
                  <a:headEnd/>
                  <a:tailEnd/>
                </a:ln>
              </p:spPr>
              <p:txBody>
                <a:bodyPr wrap="none" anchor="ctr"/>
                <a:lstStyle/>
                <a:p>
                  <a:pPr>
                    <a:defRPr/>
                  </a:pPr>
                  <a:endParaRPr lang="es-CO" sz="1400">
                    <a:latin typeface="+mj-lt"/>
                    <a:ea typeface="+mn-ea"/>
                    <a:cs typeface="Courier New" pitchFamily="49" charset="0"/>
                  </a:endParaRPr>
                </a:p>
              </p:txBody>
            </p:sp>
            <p:sp>
              <p:nvSpPr>
                <p:cNvPr id="208" name="AutoShape 43">
                  <a:extLst>
                    <a:ext uri="{FF2B5EF4-FFF2-40B4-BE49-F238E27FC236}">
                      <a16:creationId xmlns:a16="http://schemas.microsoft.com/office/drawing/2014/main" id="{983F14B1-8446-4B1F-9274-82ACA51A1E1A}"/>
                    </a:ext>
                  </a:extLst>
                </p:cNvPr>
                <p:cNvSpPr>
                  <a:spLocks noChangeArrowheads="1"/>
                </p:cNvSpPr>
                <p:nvPr/>
              </p:nvSpPr>
              <p:spPr bwMode="auto">
                <a:xfrm rot="2460000">
                  <a:off x="824" y="3148"/>
                  <a:ext cx="76" cy="12"/>
                </a:xfrm>
                <a:prstGeom prst="octagon">
                  <a:avLst>
                    <a:gd name="adj" fmla="val 29282"/>
                  </a:avLst>
                </a:prstGeom>
                <a:solidFill>
                  <a:srgbClr val="0066FF"/>
                </a:solidFill>
                <a:ln w="12700">
                  <a:solidFill>
                    <a:srgbClr val="0066FF"/>
                  </a:solidFill>
                  <a:miter lim="800000"/>
                  <a:headEnd/>
                  <a:tailEnd/>
                </a:ln>
              </p:spPr>
              <p:txBody>
                <a:bodyPr wrap="none" anchor="ctr"/>
                <a:lstStyle/>
                <a:p>
                  <a:pPr>
                    <a:defRPr/>
                  </a:pPr>
                  <a:endParaRPr lang="es-CO" sz="1400">
                    <a:latin typeface="+mj-lt"/>
                    <a:ea typeface="+mn-ea"/>
                    <a:cs typeface="Courier New" pitchFamily="49" charset="0"/>
                  </a:endParaRPr>
                </a:p>
              </p:txBody>
            </p:sp>
          </p:grpSp>
        </p:grpSp>
        <p:sp>
          <p:nvSpPr>
            <p:cNvPr id="211" name="Line 44">
              <a:extLst>
                <a:ext uri="{FF2B5EF4-FFF2-40B4-BE49-F238E27FC236}">
                  <a16:creationId xmlns:a16="http://schemas.microsoft.com/office/drawing/2014/main" id="{FF52A5D6-6C96-4B03-9039-FFF3AB96698A}"/>
                </a:ext>
              </a:extLst>
            </p:cNvPr>
            <p:cNvSpPr>
              <a:spLocks noChangeShapeType="1"/>
            </p:cNvSpPr>
            <p:nvPr/>
          </p:nvSpPr>
          <p:spPr bwMode="auto">
            <a:xfrm>
              <a:off x="6688411" y="2856393"/>
              <a:ext cx="685800" cy="0"/>
            </a:xfrm>
            <a:prstGeom prst="line">
              <a:avLst/>
            </a:prstGeom>
            <a:noFill/>
            <a:ln w="57150">
              <a:solidFill>
                <a:srgbClr val="FF0033"/>
              </a:solidFill>
              <a:round/>
              <a:headEnd type="stealth" w="med" len="med"/>
              <a:tailEnd type="none" w="sm" len="sm"/>
            </a:ln>
          </p:spPr>
          <p:txBody>
            <a:bodyPr wrap="none" anchor="ctr"/>
            <a:lstStyle/>
            <a:p>
              <a:pPr>
                <a:defRPr/>
              </a:pPr>
              <a:endParaRPr lang="es-CO" sz="1400">
                <a:latin typeface="+mj-lt"/>
                <a:ea typeface="+mn-ea"/>
              </a:endParaRPr>
            </a:p>
          </p:txBody>
        </p:sp>
        <p:sp>
          <p:nvSpPr>
            <p:cNvPr id="212" name="Line 45">
              <a:extLst>
                <a:ext uri="{FF2B5EF4-FFF2-40B4-BE49-F238E27FC236}">
                  <a16:creationId xmlns:a16="http://schemas.microsoft.com/office/drawing/2014/main" id="{20D8A911-8617-4C4A-BAF6-FF2619E24428}"/>
                </a:ext>
              </a:extLst>
            </p:cNvPr>
            <p:cNvSpPr>
              <a:spLocks noChangeShapeType="1"/>
            </p:cNvSpPr>
            <p:nvPr/>
          </p:nvSpPr>
          <p:spPr bwMode="auto">
            <a:xfrm>
              <a:off x="6764611" y="3313593"/>
              <a:ext cx="609600" cy="0"/>
            </a:xfrm>
            <a:prstGeom prst="line">
              <a:avLst/>
            </a:prstGeom>
            <a:noFill/>
            <a:ln w="57150">
              <a:solidFill>
                <a:srgbClr val="FF0033"/>
              </a:solidFill>
              <a:round/>
              <a:headEnd type="stealth" w="med" len="med"/>
              <a:tailEnd type="none" w="sm" len="sm"/>
            </a:ln>
          </p:spPr>
          <p:txBody>
            <a:bodyPr wrap="none" anchor="ctr"/>
            <a:lstStyle/>
            <a:p>
              <a:pPr>
                <a:defRPr/>
              </a:pPr>
              <a:endParaRPr lang="es-CO" sz="1400">
                <a:latin typeface="+mj-lt"/>
                <a:ea typeface="+mn-ea"/>
              </a:endParaRPr>
            </a:p>
          </p:txBody>
        </p:sp>
        <p:sp>
          <p:nvSpPr>
            <p:cNvPr id="213" name="Line 46">
              <a:extLst>
                <a:ext uri="{FF2B5EF4-FFF2-40B4-BE49-F238E27FC236}">
                  <a16:creationId xmlns:a16="http://schemas.microsoft.com/office/drawing/2014/main" id="{845546A9-2757-4483-B522-BABF71FBCF53}"/>
                </a:ext>
              </a:extLst>
            </p:cNvPr>
            <p:cNvSpPr>
              <a:spLocks noChangeShapeType="1"/>
            </p:cNvSpPr>
            <p:nvPr/>
          </p:nvSpPr>
          <p:spPr bwMode="auto">
            <a:xfrm>
              <a:off x="6536011" y="4304193"/>
              <a:ext cx="838200" cy="0"/>
            </a:xfrm>
            <a:prstGeom prst="line">
              <a:avLst/>
            </a:prstGeom>
            <a:noFill/>
            <a:ln w="57150">
              <a:solidFill>
                <a:srgbClr val="FF0033"/>
              </a:solidFill>
              <a:round/>
              <a:headEnd type="stealth" w="med" len="med"/>
              <a:tailEnd type="none" w="sm" len="sm"/>
            </a:ln>
          </p:spPr>
          <p:txBody>
            <a:bodyPr wrap="none" anchor="ctr"/>
            <a:lstStyle/>
            <a:p>
              <a:pPr>
                <a:defRPr/>
              </a:pPr>
              <a:endParaRPr lang="es-CO" sz="1400">
                <a:latin typeface="+mj-lt"/>
                <a:ea typeface="+mn-ea"/>
              </a:endParaRPr>
            </a:p>
          </p:txBody>
        </p:sp>
        <p:sp>
          <p:nvSpPr>
            <p:cNvPr id="214" name="Line 47">
              <a:extLst>
                <a:ext uri="{FF2B5EF4-FFF2-40B4-BE49-F238E27FC236}">
                  <a16:creationId xmlns:a16="http://schemas.microsoft.com/office/drawing/2014/main" id="{4C25963E-A7B7-4E09-9C13-22007BFC2C9B}"/>
                </a:ext>
              </a:extLst>
            </p:cNvPr>
            <p:cNvSpPr>
              <a:spLocks noChangeShapeType="1"/>
            </p:cNvSpPr>
            <p:nvPr/>
          </p:nvSpPr>
          <p:spPr bwMode="auto">
            <a:xfrm>
              <a:off x="4648474" y="3683481"/>
              <a:ext cx="668337" cy="11112"/>
            </a:xfrm>
            <a:prstGeom prst="line">
              <a:avLst/>
            </a:prstGeom>
            <a:noFill/>
            <a:ln w="57150">
              <a:solidFill>
                <a:srgbClr val="FF0033"/>
              </a:solidFill>
              <a:round/>
              <a:headEnd type="none" w="sm" len="sm"/>
              <a:tailEnd type="stealth" w="med" len="med"/>
            </a:ln>
          </p:spPr>
          <p:txBody>
            <a:bodyPr wrap="none" anchor="ctr"/>
            <a:lstStyle/>
            <a:p>
              <a:pPr>
                <a:defRPr/>
              </a:pPr>
              <a:endParaRPr lang="es-CO" sz="1400">
                <a:latin typeface="+mj-lt"/>
                <a:ea typeface="+mn-ea"/>
              </a:endParaRPr>
            </a:p>
          </p:txBody>
        </p:sp>
        <p:sp>
          <p:nvSpPr>
            <p:cNvPr id="215" name="Line 48">
              <a:extLst>
                <a:ext uri="{FF2B5EF4-FFF2-40B4-BE49-F238E27FC236}">
                  <a16:creationId xmlns:a16="http://schemas.microsoft.com/office/drawing/2014/main" id="{08E227DF-5866-4D29-B186-4291908987D1}"/>
                </a:ext>
              </a:extLst>
            </p:cNvPr>
            <p:cNvSpPr>
              <a:spLocks noChangeShapeType="1"/>
            </p:cNvSpPr>
            <p:nvPr/>
          </p:nvSpPr>
          <p:spPr bwMode="auto">
            <a:xfrm>
              <a:off x="4648474" y="4685193"/>
              <a:ext cx="592137" cy="0"/>
            </a:xfrm>
            <a:prstGeom prst="line">
              <a:avLst/>
            </a:prstGeom>
            <a:noFill/>
            <a:ln w="57150">
              <a:solidFill>
                <a:srgbClr val="FF0033"/>
              </a:solidFill>
              <a:round/>
              <a:headEnd type="none" w="sm" len="sm"/>
              <a:tailEnd type="stealth" w="med" len="med"/>
            </a:ln>
          </p:spPr>
          <p:txBody>
            <a:bodyPr wrap="none" anchor="ctr"/>
            <a:lstStyle/>
            <a:p>
              <a:pPr>
                <a:defRPr/>
              </a:pPr>
              <a:endParaRPr lang="es-CO" sz="1400">
                <a:latin typeface="+mj-lt"/>
                <a:ea typeface="+mn-ea"/>
              </a:endParaRPr>
            </a:p>
          </p:txBody>
        </p:sp>
        <p:sp>
          <p:nvSpPr>
            <p:cNvPr id="216" name="Line 49">
              <a:extLst>
                <a:ext uri="{FF2B5EF4-FFF2-40B4-BE49-F238E27FC236}">
                  <a16:creationId xmlns:a16="http://schemas.microsoft.com/office/drawing/2014/main" id="{1B52D5DB-9E8B-4E10-AA25-298CC842E5B4}"/>
                </a:ext>
              </a:extLst>
            </p:cNvPr>
            <p:cNvSpPr>
              <a:spLocks noChangeShapeType="1"/>
            </p:cNvSpPr>
            <p:nvPr/>
          </p:nvSpPr>
          <p:spPr bwMode="auto">
            <a:xfrm>
              <a:off x="4631011" y="5751993"/>
              <a:ext cx="457200" cy="0"/>
            </a:xfrm>
            <a:prstGeom prst="line">
              <a:avLst/>
            </a:prstGeom>
            <a:noFill/>
            <a:ln w="57150">
              <a:solidFill>
                <a:srgbClr val="FF0033"/>
              </a:solidFill>
              <a:round/>
              <a:headEnd type="none" w="sm" len="sm"/>
              <a:tailEnd type="stealth" w="med" len="med"/>
            </a:ln>
          </p:spPr>
          <p:txBody>
            <a:bodyPr wrap="none" anchor="ctr"/>
            <a:lstStyle/>
            <a:p>
              <a:pPr>
                <a:defRPr/>
              </a:pPr>
              <a:endParaRPr lang="es-CO" sz="1400">
                <a:latin typeface="+mj-lt"/>
                <a:ea typeface="+mn-ea"/>
              </a:endParaRPr>
            </a:p>
          </p:txBody>
        </p:sp>
        <p:grpSp>
          <p:nvGrpSpPr>
            <p:cNvPr id="217" name="Group 51">
              <a:extLst>
                <a:ext uri="{FF2B5EF4-FFF2-40B4-BE49-F238E27FC236}">
                  <a16:creationId xmlns:a16="http://schemas.microsoft.com/office/drawing/2014/main" id="{0032303F-1FAB-42CD-92FC-D02A3CB1A251}"/>
                </a:ext>
              </a:extLst>
            </p:cNvPr>
            <p:cNvGrpSpPr>
              <a:grpSpLocks/>
            </p:cNvGrpSpPr>
            <p:nvPr/>
          </p:nvGrpSpPr>
          <p:grpSpPr bwMode="auto">
            <a:xfrm>
              <a:off x="4988642" y="2869564"/>
              <a:ext cx="2065337" cy="3521075"/>
              <a:chOff x="2529" y="1592"/>
              <a:chExt cx="1301" cy="2218"/>
            </a:xfrm>
            <a:scene3d>
              <a:camera prst="orthographicFront">
                <a:rot lat="0" lon="0" rev="0"/>
              </a:camera>
              <a:lightRig rig="glow" dir="t">
                <a:rot lat="0" lon="0" rev="14100000"/>
              </a:lightRig>
            </a:scene3d>
          </p:grpSpPr>
          <p:sp>
            <p:nvSpPr>
              <p:cNvPr id="218" name="Freeform 52">
                <a:extLst>
                  <a:ext uri="{FF2B5EF4-FFF2-40B4-BE49-F238E27FC236}">
                    <a16:creationId xmlns:a16="http://schemas.microsoft.com/office/drawing/2014/main" id="{05429073-AB10-4E7E-8615-12772DE93F0D}"/>
                  </a:ext>
                </a:extLst>
              </p:cNvPr>
              <p:cNvSpPr>
                <a:spLocks/>
              </p:cNvSpPr>
              <p:nvPr/>
            </p:nvSpPr>
            <p:spPr bwMode="auto">
              <a:xfrm>
                <a:off x="2919" y="1974"/>
                <a:ext cx="586" cy="1836"/>
              </a:xfrm>
              <a:custGeom>
                <a:avLst/>
                <a:gdLst/>
                <a:ahLst/>
                <a:cxnLst>
                  <a:cxn ang="0">
                    <a:pos x="585" y="1740"/>
                  </a:cxn>
                  <a:cxn ang="0">
                    <a:pos x="585" y="1750"/>
                  </a:cxn>
                  <a:cxn ang="0">
                    <a:pos x="583" y="1766"/>
                  </a:cxn>
                  <a:cxn ang="0">
                    <a:pos x="579" y="1779"/>
                  </a:cxn>
                  <a:cxn ang="0">
                    <a:pos x="573" y="1791"/>
                  </a:cxn>
                  <a:cxn ang="0">
                    <a:pos x="564" y="1806"/>
                  </a:cxn>
                  <a:cxn ang="0">
                    <a:pos x="556" y="1814"/>
                  </a:cxn>
                  <a:cxn ang="0">
                    <a:pos x="545" y="1822"/>
                  </a:cxn>
                  <a:cxn ang="0">
                    <a:pos x="531" y="1828"/>
                  </a:cxn>
                  <a:cxn ang="0">
                    <a:pos x="518" y="1832"/>
                  </a:cxn>
                  <a:cxn ang="0">
                    <a:pos x="505" y="1835"/>
                  </a:cxn>
                  <a:cxn ang="0">
                    <a:pos x="81" y="1835"/>
                  </a:cxn>
                  <a:cxn ang="0">
                    <a:pos x="68" y="1835"/>
                  </a:cxn>
                  <a:cxn ang="0">
                    <a:pos x="56" y="1830"/>
                  </a:cxn>
                  <a:cxn ang="0">
                    <a:pos x="43" y="1826"/>
                  </a:cxn>
                  <a:cxn ang="0">
                    <a:pos x="32" y="1818"/>
                  </a:cxn>
                  <a:cxn ang="0">
                    <a:pos x="22" y="1808"/>
                  </a:cxn>
                  <a:cxn ang="0">
                    <a:pos x="15" y="1795"/>
                  </a:cxn>
                  <a:cxn ang="0">
                    <a:pos x="9" y="1783"/>
                  </a:cxn>
                  <a:cxn ang="0">
                    <a:pos x="3" y="1771"/>
                  </a:cxn>
                  <a:cxn ang="0">
                    <a:pos x="1" y="1756"/>
                  </a:cxn>
                  <a:cxn ang="0">
                    <a:pos x="1" y="1740"/>
                  </a:cxn>
                  <a:cxn ang="0">
                    <a:pos x="0" y="294"/>
                  </a:cxn>
                  <a:cxn ang="0">
                    <a:pos x="3" y="265"/>
                  </a:cxn>
                  <a:cxn ang="0">
                    <a:pos x="9" y="239"/>
                  </a:cxn>
                  <a:cxn ang="0">
                    <a:pos x="15" y="212"/>
                  </a:cxn>
                  <a:cxn ang="0">
                    <a:pos x="26" y="187"/>
                  </a:cxn>
                  <a:cxn ang="0">
                    <a:pos x="37" y="162"/>
                  </a:cxn>
                  <a:cxn ang="0">
                    <a:pos x="51" y="138"/>
                  </a:cxn>
                  <a:cxn ang="0">
                    <a:pos x="66" y="115"/>
                  </a:cxn>
                  <a:cxn ang="0">
                    <a:pos x="83" y="96"/>
                  </a:cxn>
                  <a:cxn ang="0">
                    <a:pos x="102" y="76"/>
                  </a:cxn>
                  <a:cxn ang="0">
                    <a:pos x="123" y="59"/>
                  </a:cxn>
                  <a:cxn ang="0">
                    <a:pos x="143" y="45"/>
                  </a:cxn>
                  <a:cxn ang="0">
                    <a:pos x="166" y="30"/>
                  </a:cxn>
                  <a:cxn ang="0">
                    <a:pos x="191" y="20"/>
                  </a:cxn>
                  <a:cxn ang="0">
                    <a:pos x="215" y="12"/>
                  </a:cxn>
                  <a:cxn ang="0">
                    <a:pos x="240" y="6"/>
                  </a:cxn>
                  <a:cxn ang="0">
                    <a:pos x="265" y="2"/>
                  </a:cxn>
                  <a:cxn ang="0">
                    <a:pos x="291" y="0"/>
                  </a:cxn>
                  <a:cxn ang="0">
                    <a:pos x="318" y="2"/>
                  </a:cxn>
                  <a:cxn ang="0">
                    <a:pos x="342" y="6"/>
                  </a:cxn>
                  <a:cxn ang="0">
                    <a:pos x="369" y="12"/>
                  </a:cxn>
                  <a:cxn ang="0">
                    <a:pos x="391" y="18"/>
                  </a:cxn>
                  <a:cxn ang="0">
                    <a:pos x="416" y="30"/>
                  </a:cxn>
                  <a:cxn ang="0">
                    <a:pos x="439" y="43"/>
                  </a:cxn>
                  <a:cxn ang="0">
                    <a:pos x="460" y="57"/>
                  </a:cxn>
                  <a:cxn ang="0">
                    <a:pos x="480" y="74"/>
                  </a:cxn>
                  <a:cxn ang="0">
                    <a:pos x="499" y="92"/>
                  </a:cxn>
                  <a:cxn ang="0">
                    <a:pos x="516" y="113"/>
                  </a:cxn>
                  <a:cxn ang="0">
                    <a:pos x="531" y="136"/>
                  </a:cxn>
                  <a:cxn ang="0">
                    <a:pos x="547" y="158"/>
                  </a:cxn>
                  <a:cxn ang="0">
                    <a:pos x="558" y="185"/>
                  </a:cxn>
                  <a:cxn ang="0">
                    <a:pos x="569" y="212"/>
                  </a:cxn>
                  <a:cxn ang="0">
                    <a:pos x="577" y="237"/>
                  </a:cxn>
                  <a:cxn ang="0">
                    <a:pos x="583" y="263"/>
                  </a:cxn>
                  <a:cxn ang="0">
                    <a:pos x="585" y="290"/>
                  </a:cxn>
                  <a:cxn ang="0">
                    <a:pos x="585" y="1740"/>
                  </a:cxn>
                </a:cxnLst>
                <a:rect l="0" t="0" r="r" b="b"/>
                <a:pathLst>
                  <a:path w="586" h="1836">
                    <a:moveTo>
                      <a:pt x="585" y="1740"/>
                    </a:moveTo>
                    <a:lnTo>
                      <a:pt x="585" y="1750"/>
                    </a:lnTo>
                    <a:lnTo>
                      <a:pt x="583" y="1766"/>
                    </a:lnTo>
                    <a:lnTo>
                      <a:pt x="579" y="1779"/>
                    </a:lnTo>
                    <a:lnTo>
                      <a:pt x="573" y="1791"/>
                    </a:lnTo>
                    <a:lnTo>
                      <a:pt x="564" y="1806"/>
                    </a:lnTo>
                    <a:lnTo>
                      <a:pt x="556" y="1814"/>
                    </a:lnTo>
                    <a:lnTo>
                      <a:pt x="545" y="1822"/>
                    </a:lnTo>
                    <a:lnTo>
                      <a:pt x="531" y="1828"/>
                    </a:lnTo>
                    <a:lnTo>
                      <a:pt x="518" y="1832"/>
                    </a:lnTo>
                    <a:lnTo>
                      <a:pt x="505" y="1835"/>
                    </a:lnTo>
                    <a:lnTo>
                      <a:pt x="81" y="1835"/>
                    </a:lnTo>
                    <a:lnTo>
                      <a:pt x="68" y="1835"/>
                    </a:lnTo>
                    <a:lnTo>
                      <a:pt x="56" y="1830"/>
                    </a:lnTo>
                    <a:lnTo>
                      <a:pt x="43" y="1826"/>
                    </a:lnTo>
                    <a:lnTo>
                      <a:pt x="32" y="1818"/>
                    </a:lnTo>
                    <a:lnTo>
                      <a:pt x="22" y="1808"/>
                    </a:lnTo>
                    <a:lnTo>
                      <a:pt x="15" y="1795"/>
                    </a:lnTo>
                    <a:lnTo>
                      <a:pt x="9" y="1783"/>
                    </a:lnTo>
                    <a:lnTo>
                      <a:pt x="3" y="1771"/>
                    </a:lnTo>
                    <a:lnTo>
                      <a:pt x="1" y="1756"/>
                    </a:lnTo>
                    <a:lnTo>
                      <a:pt x="1" y="1740"/>
                    </a:lnTo>
                    <a:lnTo>
                      <a:pt x="0" y="294"/>
                    </a:lnTo>
                    <a:lnTo>
                      <a:pt x="3" y="265"/>
                    </a:lnTo>
                    <a:lnTo>
                      <a:pt x="9" y="239"/>
                    </a:lnTo>
                    <a:lnTo>
                      <a:pt x="15" y="212"/>
                    </a:lnTo>
                    <a:lnTo>
                      <a:pt x="26" y="187"/>
                    </a:lnTo>
                    <a:lnTo>
                      <a:pt x="37" y="162"/>
                    </a:lnTo>
                    <a:lnTo>
                      <a:pt x="51" y="138"/>
                    </a:lnTo>
                    <a:lnTo>
                      <a:pt x="66" y="115"/>
                    </a:lnTo>
                    <a:lnTo>
                      <a:pt x="83" y="96"/>
                    </a:lnTo>
                    <a:lnTo>
                      <a:pt x="102" y="76"/>
                    </a:lnTo>
                    <a:lnTo>
                      <a:pt x="123" y="59"/>
                    </a:lnTo>
                    <a:lnTo>
                      <a:pt x="143" y="45"/>
                    </a:lnTo>
                    <a:lnTo>
                      <a:pt x="166" y="30"/>
                    </a:lnTo>
                    <a:lnTo>
                      <a:pt x="191" y="20"/>
                    </a:lnTo>
                    <a:lnTo>
                      <a:pt x="215" y="12"/>
                    </a:lnTo>
                    <a:lnTo>
                      <a:pt x="240" y="6"/>
                    </a:lnTo>
                    <a:lnTo>
                      <a:pt x="265" y="2"/>
                    </a:lnTo>
                    <a:lnTo>
                      <a:pt x="291" y="0"/>
                    </a:lnTo>
                    <a:lnTo>
                      <a:pt x="318" y="2"/>
                    </a:lnTo>
                    <a:lnTo>
                      <a:pt x="342" y="6"/>
                    </a:lnTo>
                    <a:lnTo>
                      <a:pt x="369" y="12"/>
                    </a:lnTo>
                    <a:lnTo>
                      <a:pt x="391" y="18"/>
                    </a:lnTo>
                    <a:lnTo>
                      <a:pt x="416" y="30"/>
                    </a:lnTo>
                    <a:lnTo>
                      <a:pt x="439" y="43"/>
                    </a:lnTo>
                    <a:lnTo>
                      <a:pt x="460" y="57"/>
                    </a:lnTo>
                    <a:lnTo>
                      <a:pt x="480" y="74"/>
                    </a:lnTo>
                    <a:lnTo>
                      <a:pt x="499" y="92"/>
                    </a:lnTo>
                    <a:lnTo>
                      <a:pt x="516" y="113"/>
                    </a:lnTo>
                    <a:lnTo>
                      <a:pt x="531" y="136"/>
                    </a:lnTo>
                    <a:lnTo>
                      <a:pt x="547" y="158"/>
                    </a:lnTo>
                    <a:lnTo>
                      <a:pt x="558" y="185"/>
                    </a:lnTo>
                    <a:lnTo>
                      <a:pt x="569" y="212"/>
                    </a:lnTo>
                    <a:lnTo>
                      <a:pt x="577" y="237"/>
                    </a:lnTo>
                    <a:lnTo>
                      <a:pt x="583" y="263"/>
                    </a:lnTo>
                    <a:lnTo>
                      <a:pt x="585" y="290"/>
                    </a:lnTo>
                    <a:lnTo>
                      <a:pt x="585" y="1740"/>
                    </a:lnTo>
                  </a:path>
                </a:pathLst>
              </a:custGeom>
              <a:solidFill>
                <a:schemeClr val="folHlink"/>
              </a:solidFill>
              <a:ln w="254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latin typeface="+mj-lt"/>
                  <a:ea typeface="+mn-ea"/>
                  <a:cs typeface="Courier New" pitchFamily="49" charset="0"/>
                </a:endParaRPr>
              </a:p>
            </p:txBody>
          </p:sp>
          <p:sp>
            <p:nvSpPr>
              <p:cNvPr id="219" name="Freeform 53">
                <a:extLst>
                  <a:ext uri="{FF2B5EF4-FFF2-40B4-BE49-F238E27FC236}">
                    <a16:creationId xmlns:a16="http://schemas.microsoft.com/office/drawing/2014/main" id="{BB40227E-DE4D-4AFB-9D15-E50EEF43AFE0}"/>
                  </a:ext>
                </a:extLst>
              </p:cNvPr>
              <p:cNvSpPr>
                <a:spLocks/>
              </p:cNvSpPr>
              <p:nvPr/>
            </p:nvSpPr>
            <p:spPr bwMode="auto">
              <a:xfrm>
                <a:off x="2991" y="1592"/>
                <a:ext cx="839" cy="325"/>
              </a:xfrm>
              <a:custGeom>
                <a:avLst/>
                <a:gdLst/>
                <a:ahLst/>
                <a:cxnLst>
                  <a:cxn ang="0">
                    <a:pos x="107" y="218"/>
                  </a:cxn>
                  <a:cxn ang="0">
                    <a:pos x="192" y="247"/>
                  </a:cxn>
                  <a:cxn ang="0">
                    <a:pos x="242" y="324"/>
                  </a:cxn>
                  <a:cxn ang="0">
                    <a:pos x="838" y="167"/>
                  </a:cxn>
                  <a:cxn ang="0">
                    <a:pos x="184" y="167"/>
                  </a:cxn>
                  <a:cxn ang="0">
                    <a:pos x="184" y="78"/>
                  </a:cxn>
                  <a:cxn ang="0">
                    <a:pos x="595" y="78"/>
                  </a:cxn>
                  <a:cxn ang="0">
                    <a:pos x="541" y="0"/>
                  </a:cxn>
                  <a:cxn ang="0">
                    <a:pos x="44" y="0"/>
                  </a:cxn>
                  <a:cxn ang="0">
                    <a:pos x="34" y="0"/>
                  </a:cxn>
                  <a:cxn ang="0">
                    <a:pos x="25" y="4"/>
                  </a:cxn>
                  <a:cxn ang="0">
                    <a:pos x="17" y="8"/>
                  </a:cxn>
                  <a:cxn ang="0">
                    <a:pos x="12" y="16"/>
                  </a:cxn>
                  <a:cxn ang="0">
                    <a:pos x="7" y="26"/>
                  </a:cxn>
                  <a:cxn ang="0">
                    <a:pos x="1" y="37"/>
                  </a:cxn>
                  <a:cxn ang="0">
                    <a:pos x="0" y="47"/>
                  </a:cxn>
                  <a:cxn ang="0">
                    <a:pos x="1" y="57"/>
                  </a:cxn>
                  <a:cxn ang="0">
                    <a:pos x="5" y="68"/>
                  </a:cxn>
                  <a:cxn ang="0">
                    <a:pos x="10" y="76"/>
                  </a:cxn>
                  <a:cxn ang="0">
                    <a:pos x="107" y="218"/>
                  </a:cxn>
                </a:cxnLst>
                <a:rect l="0" t="0" r="r" b="b"/>
                <a:pathLst>
                  <a:path w="839" h="325">
                    <a:moveTo>
                      <a:pt x="107" y="218"/>
                    </a:moveTo>
                    <a:lnTo>
                      <a:pt x="192" y="247"/>
                    </a:lnTo>
                    <a:lnTo>
                      <a:pt x="242" y="324"/>
                    </a:lnTo>
                    <a:lnTo>
                      <a:pt x="838" y="167"/>
                    </a:lnTo>
                    <a:lnTo>
                      <a:pt x="184" y="167"/>
                    </a:lnTo>
                    <a:lnTo>
                      <a:pt x="184" y="78"/>
                    </a:lnTo>
                    <a:lnTo>
                      <a:pt x="595" y="78"/>
                    </a:lnTo>
                    <a:lnTo>
                      <a:pt x="541" y="0"/>
                    </a:lnTo>
                    <a:lnTo>
                      <a:pt x="44" y="0"/>
                    </a:lnTo>
                    <a:lnTo>
                      <a:pt x="34" y="0"/>
                    </a:lnTo>
                    <a:lnTo>
                      <a:pt x="25" y="4"/>
                    </a:lnTo>
                    <a:lnTo>
                      <a:pt x="17" y="8"/>
                    </a:lnTo>
                    <a:lnTo>
                      <a:pt x="12" y="16"/>
                    </a:lnTo>
                    <a:lnTo>
                      <a:pt x="7" y="26"/>
                    </a:lnTo>
                    <a:lnTo>
                      <a:pt x="1" y="37"/>
                    </a:lnTo>
                    <a:lnTo>
                      <a:pt x="0" y="47"/>
                    </a:lnTo>
                    <a:lnTo>
                      <a:pt x="1" y="57"/>
                    </a:lnTo>
                    <a:lnTo>
                      <a:pt x="5" y="68"/>
                    </a:lnTo>
                    <a:lnTo>
                      <a:pt x="10" y="76"/>
                    </a:lnTo>
                    <a:lnTo>
                      <a:pt x="107" y="218"/>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latin typeface="+mj-lt"/>
                  <a:ea typeface="+mn-ea"/>
                  <a:cs typeface="Courier New" pitchFamily="49" charset="0"/>
                </a:endParaRPr>
              </a:p>
            </p:txBody>
          </p:sp>
          <p:sp>
            <p:nvSpPr>
              <p:cNvPr id="220" name="Freeform 54">
                <a:extLst>
                  <a:ext uri="{FF2B5EF4-FFF2-40B4-BE49-F238E27FC236}">
                    <a16:creationId xmlns:a16="http://schemas.microsoft.com/office/drawing/2014/main" id="{51899801-9109-4779-B22F-0EE86663A3B5}"/>
                  </a:ext>
                </a:extLst>
              </p:cNvPr>
              <p:cNvSpPr>
                <a:spLocks/>
              </p:cNvSpPr>
              <p:nvPr/>
            </p:nvSpPr>
            <p:spPr bwMode="auto">
              <a:xfrm>
                <a:off x="3280" y="2046"/>
                <a:ext cx="137" cy="1705"/>
              </a:xfrm>
              <a:custGeom>
                <a:avLst/>
                <a:gdLst/>
                <a:ahLst/>
                <a:cxnLst>
                  <a:cxn ang="0">
                    <a:pos x="0" y="0"/>
                  </a:cxn>
                  <a:cxn ang="0">
                    <a:pos x="41" y="22"/>
                  </a:cxn>
                  <a:cxn ang="0">
                    <a:pos x="77" y="53"/>
                  </a:cxn>
                  <a:cxn ang="0">
                    <a:pos x="97" y="82"/>
                  </a:cxn>
                  <a:cxn ang="0">
                    <a:pos x="119" y="115"/>
                  </a:cxn>
                  <a:cxn ang="0">
                    <a:pos x="136" y="177"/>
                  </a:cxn>
                  <a:cxn ang="0">
                    <a:pos x="136" y="1681"/>
                  </a:cxn>
                  <a:cxn ang="0">
                    <a:pos x="130" y="1695"/>
                  </a:cxn>
                  <a:cxn ang="0">
                    <a:pos x="119" y="1704"/>
                  </a:cxn>
                  <a:cxn ang="0">
                    <a:pos x="108" y="1704"/>
                  </a:cxn>
                  <a:cxn ang="0">
                    <a:pos x="108" y="169"/>
                  </a:cxn>
                  <a:cxn ang="0">
                    <a:pos x="92" y="107"/>
                  </a:cxn>
                  <a:cxn ang="0">
                    <a:pos x="61" y="61"/>
                  </a:cxn>
                  <a:cxn ang="0">
                    <a:pos x="41" y="30"/>
                  </a:cxn>
                  <a:cxn ang="0">
                    <a:pos x="0" y="0"/>
                  </a:cxn>
                </a:cxnLst>
                <a:rect l="0" t="0" r="r" b="b"/>
                <a:pathLst>
                  <a:path w="137" h="1705">
                    <a:moveTo>
                      <a:pt x="0" y="0"/>
                    </a:moveTo>
                    <a:lnTo>
                      <a:pt x="41" y="22"/>
                    </a:lnTo>
                    <a:lnTo>
                      <a:pt x="77" y="53"/>
                    </a:lnTo>
                    <a:lnTo>
                      <a:pt x="97" y="82"/>
                    </a:lnTo>
                    <a:lnTo>
                      <a:pt x="119" y="115"/>
                    </a:lnTo>
                    <a:lnTo>
                      <a:pt x="136" y="177"/>
                    </a:lnTo>
                    <a:lnTo>
                      <a:pt x="136" y="1681"/>
                    </a:lnTo>
                    <a:lnTo>
                      <a:pt x="130" y="1695"/>
                    </a:lnTo>
                    <a:lnTo>
                      <a:pt x="119" y="1704"/>
                    </a:lnTo>
                    <a:lnTo>
                      <a:pt x="108" y="1704"/>
                    </a:lnTo>
                    <a:lnTo>
                      <a:pt x="108" y="169"/>
                    </a:lnTo>
                    <a:lnTo>
                      <a:pt x="92" y="107"/>
                    </a:lnTo>
                    <a:lnTo>
                      <a:pt x="61" y="61"/>
                    </a:lnTo>
                    <a:lnTo>
                      <a:pt x="41" y="30"/>
                    </a:lnTo>
                    <a:lnTo>
                      <a:pt x="0" y="0"/>
                    </a:lnTo>
                  </a:path>
                </a:pathLst>
              </a:custGeom>
              <a:solidFill>
                <a:srgbClr val="FFFFFF"/>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latin typeface="+mj-lt"/>
                  <a:ea typeface="+mn-ea"/>
                  <a:cs typeface="Courier New" pitchFamily="49" charset="0"/>
                </a:endParaRPr>
              </a:p>
            </p:txBody>
          </p:sp>
          <p:sp>
            <p:nvSpPr>
              <p:cNvPr id="221" name="Freeform 55" descr="Rombos transparentes">
                <a:extLst>
                  <a:ext uri="{FF2B5EF4-FFF2-40B4-BE49-F238E27FC236}">
                    <a16:creationId xmlns:a16="http://schemas.microsoft.com/office/drawing/2014/main" id="{B2DE5280-AC7C-4A3C-83C2-E022DD155D40}"/>
                  </a:ext>
                </a:extLst>
              </p:cNvPr>
              <p:cNvSpPr>
                <a:spLocks/>
              </p:cNvSpPr>
              <p:nvPr/>
            </p:nvSpPr>
            <p:spPr bwMode="auto">
              <a:xfrm>
                <a:off x="2738" y="1794"/>
                <a:ext cx="302" cy="762"/>
              </a:xfrm>
              <a:custGeom>
                <a:avLst/>
                <a:gdLst/>
                <a:ahLst/>
                <a:cxnLst>
                  <a:cxn ang="0">
                    <a:pos x="301" y="96"/>
                  </a:cxn>
                  <a:cxn ang="0">
                    <a:pos x="233" y="96"/>
                  </a:cxn>
                  <a:cxn ang="0">
                    <a:pos x="215" y="96"/>
                  </a:cxn>
                  <a:cxn ang="0">
                    <a:pos x="198" y="100"/>
                  </a:cxn>
                  <a:cxn ang="0">
                    <a:pos x="181" y="106"/>
                  </a:cxn>
                  <a:cxn ang="0">
                    <a:pos x="166" y="116"/>
                  </a:cxn>
                  <a:cxn ang="0">
                    <a:pos x="149" y="124"/>
                  </a:cxn>
                  <a:cxn ang="0">
                    <a:pos x="135" y="136"/>
                  </a:cxn>
                  <a:cxn ang="0">
                    <a:pos x="123" y="152"/>
                  </a:cxn>
                  <a:cxn ang="0">
                    <a:pos x="111" y="168"/>
                  </a:cxn>
                  <a:cxn ang="0">
                    <a:pos x="100" y="186"/>
                  </a:cxn>
                  <a:cxn ang="0">
                    <a:pos x="91" y="204"/>
                  </a:cxn>
                  <a:cxn ang="0">
                    <a:pos x="82" y="224"/>
                  </a:cxn>
                  <a:cxn ang="0">
                    <a:pos x="77" y="246"/>
                  </a:cxn>
                  <a:cxn ang="0">
                    <a:pos x="73" y="269"/>
                  </a:cxn>
                  <a:cxn ang="0">
                    <a:pos x="71" y="291"/>
                  </a:cxn>
                  <a:cxn ang="0">
                    <a:pos x="70" y="303"/>
                  </a:cxn>
                  <a:cxn ang="0">
                    <a:pos x="70" y="761"/>
                  </a:cxn>
                  <a:cxn ang="0">
                    <a:pos x="0" y="761"/>
                  </a:cxn>
                  <a:cxn ang="0">
                    <a:pos x="0" y="305"/>
                  </a:cxn>
                  <a:cxn ang="0">
                    <a:pos x="0" y="293"/>
                  </a:cxn>
                  <a:cxn ang="0">
                    <a:pos x="1" y="267"/>
                  </a:cxn>
                  <a:cxn ang="0">
                    <a:pos x="6" y="238"/>
                  </a:cxn>
                  <a:cxn ang="0">
                    <a:pos x="12" y="214"/>
                  </a:cxn>
                  <a:cxn ang="0">
                    <a:pos x="19" y="188"/>
                  </a:cxn>
                  <a:cxn ang="0">
                    <a:pos x="29" y="162"/>
                  </a:cxn>
                  <a:cxn ang="0">
                    <a:pos x="39" y="140"/>
                  </a:cxn>
                  <a:cxn ang="0">
                    <a:pos x="51" y="118"/>
                  </a:cxn>
                  <a:cxn ang="0">
                    <a:pos x="67" y="98"/>
                  </a:cxn>
                  <a:cxn ang="0">
                    <a:pos x="80" y="80"/>
                  </a:cxn>
                  <a:cxn ang="0">
                    <a:pos x="97" y="62"/>
                  </a:cxn>
                  <a:cxn ang="0">
                    <a:pos x="114" y="48"/>
                  </a:cxn>
                  <a:cxn ang="0">
                    <a:pos x="132" y="34"/>
                  </a:cxn>
                  <a:cxn ang="0">
                    <a:pos x="151" y="22"/>
                  </a:cxn>
                  <a:cxn ang="0">
                    <a:pos x="172" y="14"/>
                  </a:cxn>
                  <a:cxn ang="0">
                    <a:pos x="190" y="8"/>
                  </a:cxn>
                  <a:cxn ang="0">
                    <a:pos x="212" y="4"/>
                  </a:cxn>
                  <a:cxn ang="0">
                    <a:pos x="233" y="2"/>
                  </a:cxn>
                  <a:cxn ang="0">
                    <a:pos x="301" y="0"/>
                  </a:cxn>
                  <a:cxn ang="0">
                    <a:pos x="301" y="96"/>
                  </a:cxn>
                </a:cxnLst>
                <a:rect l="0" t="0" r="r" b="b"/>
                <a:pathLst>
                  <a:path w="302" h="762">
                    <a:moveTo>
                      <a:pt x="301" y="96"/>
                    </a:moveTo>
                    <a:lnTo>
                      <a:pt x="233" y="96"/>
                    </a:lnTo>
                    <a:lnTo>
                      <a:pt x="215" y="96"/>
                    </a:lnTo>
                    <a:lnTo>
                      <a:pt x="198" y="100"/>
                    </a:lnTo>
                    <a:lnTo>
                      <a:pt x="181" y="106"/>
                    </a:lnTo>
                    <a:lnTo>
                      <a:pt x="166" y="116"/>
                    </a:lnTo>
                    <a:lnTo>
                      <a:pt x="149" y="124"/>
                    </a:lnTo>
                    <a:lnTo>
                      <a:pt x="135" y="136"/>
                    </a:lnTo>
                    <a:lnTo>
                      <a:pt x="123" y="152"/>
                    </a:lnTo>
                    <a:lnTo>
                      <a:pt x="111" y="168"/>
                    </a:lnTo>
                    <a:lnTo>
                      <a:pt x="100" y="186"/>
                    </a:lnTo>
                    <a:lnTo>
                      <a:pt x="91" y="204"/>
                    </a:lnTo>
                    <a:lnTo>
                      <a:pt x="82" y="224"/>
                    </a:lnTo>
                    <a:lnTo>
                      <a:pt x="77" y="246"/>
                    </a:lnTo>
                    <a:lnTo>
                      <a:pt x="73" y="269"/>
                    </a:lnTo>
                    <a:lnTo>
                      <a:pt x="71" y="291"/>
                    </a:lnTo>
                    <a:lnTo>
                      <a:pt x="70" y="303"/>
                    </a:lnTo>
                    <a:lnTo>
                      <a:pt x="70" y="761"/>
                    </a:lnTo>
                    <a:lnTo>
                      <a:pt x="0" y="761"/>
                    </a:lnTo>
                    <a:lnTo>
                      <a:pt x="0" y="305"/>
                    </a:lnTo>
                    <a:lnTo>
                      <a:pt x="0" y="293"/>
                    </a:lnTo>
                    <a:lnTo>
                      <a:pt x="1" y="267"/>
                    </a:lnTo>
                    <a:lnTo>
                      <a:pt x="6" y="238"/>
                    </a:lnTo>
                    <a:lnTo>
                      <a:pt x="12" y="214"/>
                    </a:lnTo>
                    <a:lnTo>
                      <a:pt x="19" y="188"/>
                    </a:lnTo>
                    <a:lnTo>
                      <a:pt x="29" y="162"/>
                    </a:lnTo>
                    <a:lnTo>
                      <a:pt x="39" y="140"/>
                    </a:lnTo>
                    <a:lnTo>
                      <a:pt x="51" y="118"/>
                    </a:lnTo>
                    <a:lnTo>
                      <a:pt x="67" y="98"/>
                    </a:lnTo>
                    <a:lnTo>
                      <a:pt x="80" y="80"/>
                    </a:lnTo>
                    <a:lnTo>
                      <a:pt x="97" y="62"/>
                    </a:lnTo>
                    <a:lnTo>
                      <a:pt x="114" y="48"/>
                    </a:lnTo>
                    <a:lnTo>
                      <a:pt x="132" y="34"/>
                    </a:lnTo>
                    <a:lnTo>
                      <a:pt x="151" y="22"/>
                    </a:lnTo>
                    <a:lnTo>
                      <a:pt x="172" y="14"/>
                    </a:lnTo>
                    <a:lnTo>
                      <a:pt x="190" y="8"/>
                    </a:lnTo>
                    <a:lnTo>
                      <a:pt x="212" y="4"/>
                    </a:lnTo>
                    <a:lnTo>
                      <a:pt x="233" y="2"/>
                    </a:lnTo>
                    <a:lnTo>
                      <a:pt x="301" y="0"/>
                    </a:lnTo>
                    <a:lnTo>
                      <a:pt x="301" y="96"/>
                    </a:lnTo>
                  </a:path>
                </a:pathLst>
              </a:custGeom>
              <a:solidFill>
                <a:schemeClr val="bg1">
                  <a:lumMod val="50000"/>
                </a:schemeClr>
              </a:solidFill>
              <a:ln w="254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latin typeface="+mj-lt"/>
                  <a:ea typeface="+mn-ea"/>
                  <a:cs typeface="Courier New" pitchFamily="49" charset="0"/>
                </a:endParaRPr>
              </a:p>
            </p:txBody>
          </p:sp>
          <p:sp>
            <p:nvSpPr>
              <p:cNvPr id="222" name="Rectangle 56" descr="Horizontal estrecha">
                <a:extLst>
                  <a:ext uri="{FF2B5EF4-FFF2-40B4-BE49-F238E27FC236}">
                    <a16:creationId xmlns:a16="http://schemas.microsoft.com/office/drawing/2014/main" id="{1B74F474-6A86-4026-936B-3EAEB507DEB4}"/>
                  </a:ext>
                </a:extLst>
              </p:cNvPr>
              <p:cNvSpPr>
                <a:spLocks noChangeArrowheads="1"/>
              </p:cNvSpPr>
              <p:nvPr/>
            </p:nvSpPr>
            <p:spPr bwMode="auto">
              <a:xfrm>
                <a:off x="2961" y="2196"/>
                <a:ext cx="504" cy="1584"/>
              </a:xfrm>
              <a:prstGeom prst="rect">
                <a:avLst/>
              </a:prstGeom>
              <a:pattFill prst="narHorz">
                <a:fgClr>
                  <a:schemeClr val="bg2"/>
                </a:fgClr>
                <a:bgClr>
                  <a:schemeClr val="bg1"/>
                </a:bgClr>
              </a:pattFill>
              <a:ln w="9525">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latin typeface="+mj-lt"/>
                  <a:ea typeface="+mn-ea"/>
                  <a:cs typeface="Courier New" pitchFamily="49" charset="0"/>
                </a:endParaRPr>
              </a:p>
            </p:txBody>
          </p:sp>
          <p:sp>
            <p:nvSpPr>
              <p:cNvPr id="223" name="Rectangle 57">
                <a:extLst>
                  <a:ext uri="{FF2B5EF4-FFF2-40B4-BE49-F238E27FC236}">
                    <a16:creationId xmlns:a16="http://schemas.microsoft.com/office/drawing/2014/main" id="{876400EF-E014-42F1-BCEF-ECE58C98A0A1}"/>
                  </a:ext>
                </a:extLst>
              </p:cNvPr>
              <p:cNvSpPr>
                <a:spLocks noChangeArrowheads="1"/>
              </p:cNvSpPr>
              <p:nvPr/>
            </p:nvSpPr>
            <p:spPr bwMode="auto">
              <a:xfrm>
                <a:off x="3181" y="1984"/>
                <a:ext cx="64" cy="1720"/>
              </a:xfrm>
              <a:prstGeom prst="rect">
                <a:avLst/>
              </a:prstGeom>
              <a:solidFill>
                <a:srgbClr val="5F5F5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latin typeface="+mj-lt"/>
                  <a:ea typeface="+mn-ea"/>
                  <a:cs typeface="Courier New" pitchFamily="49" charset="0"/>
                </a:endParaRPr>
              </a:p>
            </p:txBody>
          </p:sp>
          <p:sp>
            <p:nvSpPr>
              <p:cNvPr id="224" name="Freeform 58">
                <a:extLst>
                  <a:ext uri="{FF2B5EF4-FFF2-40B4-BE49-F238E27FC236}">
                    <a16:creationId xmlns:a16="http://schemas.microsoft.com/office/drawing/2014/main" id="{15CC7436-79ED-4962-B3A1-AD25046F6622}"/>
                  </a:ext>
                </a:extLst>
              </p:cNvPr>
              <p:cNvSpPr>
                <a:spLocks/>
              </p:cNvSpPr>
              <p:nvPr/>
            </p:nvSpPr>
            <p:spPr bwMode="auto">
              <a:xfrm>
                <a:off x="2529" y="2844"/>
                <a:ext cx="361" cy="937"/>
              </a:xfrm>
              <a:custGeom>
                <a:avLst/>
                <a:gdLst/>
                <a:ahLst/>
                <a:cxnLst>
                  <a:cxn ang="0">
                    <a:pos x="288" y="0"/>
                  </a:cxn>
                  <a:cxn ang="0">
                    <a:pos x="360" y="936"/>
                  </a:cxn>
                  <a:cxn ang="0">
                    <a:pos x="0" y="936"/>
                  </a:cxn>
                  <a:cxn ang="0">
                    <a:pos x="216" y="0"/>
                  </a:cxn>
                  <a:cxn ang="0">
                    <a:pos x="288" y="0"/>
                  </a:cxn>
                </a:cxnLst>
                <a:rect l="0" t="0" r="r" b="b"/>
                <a:pathLst>
                  <a:path w="361" h="937">
                    <a:moveTo>
                      <a:pt x="288" y="0"/>
                    </a:moveTo>
                    <a:lnTo>
                      <a:pt x="360" y="936"/>
                    </a:lnTo>
                    <a:lnTo>
                      <a:pt x="0" y="936"/>
                    </a:lnTo>
                    <a:lnTo>
                      <a:pt x="216" y="0"/>
                    </a:lnTo>
                    <a:lnTo>
                      <a:pt x="288" y="0"/>
                    </a:lnTo>
                  </a:path>
                </a:pathLst>
              </a:custGeom>
              <a:solidFill>
                <a:srgbClr val="5F5F5F"/>
              </a:solidFill>
              <a:ln w="254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sz="1400">
                  <a:latin typeface="+mj-lt"/>
                  <a:ea typeface="+mn-ea"/>
                  <a:cs typeface="Courier New" pitchFamily="49" charset="0"/>
                </a:endParaRPr>
              </a:p>
            </p:txBody>
          </p:sp>
          <p:sp>
            <p:nvSpPr>
              <p:cNvPr id="225" name="Rectangle 59">
                <a:extLst>
                  <a:ext uri="{FF2B5EF4-FFF2-40B4-BE49-F238E27FC236}">
                    <a16:creationId xmlns:a16="http://schemas.microsoft.com/office/drawing/2014/main" id="{E030DAC7-AF26-46C8-A287-5D5339EDF497}"/>
                  </a:ext>
                </a:extLst>
              </p:cNvPr>
              <p:cNvSpPr>
                <a:spLocks noChangeArrowheads="1"/>
              </p:cNvSpPr>
              <p:nvPr/>
            </p:nvSpPr>
            <p:spPr bwMode="auto">
              <a:xfrm>
                <a:off x="2719" y="2495"/>
                <a:ext cx="90" cy="341"/>
              </a:xfrm>
              <a:prstGeom prst="rect">
                <a:avLst/>
              </a:prstGeom>
              <a:solidFill>
                <a:srgbClr val="5F5F5F"/>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latin typeface="+mj-lt"/>
                  <a:ea typeface="+mn-ea"/>
                  <a:cs typeface="Courier New" pitchFamily="49" charset="0"/>
                </a:endParaRPr>
              </a:p>
            </p:txBody>
          </p:sp>
          <p:sp>
            <p:nvSpPr>
              <p:cNvPr id="226" name="Rectangle 60">
                <a:extLst>
                  <a:ext uri="{FF2B5EF4-FFF2-40B4-BE49-F238E27FC236}">
                    <a16:creationId xmlns:a16="http://schemas.microsoft.com/office/drawing/2014/main" id="{12F679A3-B3A2-4C2F-9B58-8158D16B9E0C}"/>
                  </a:ext>
                </a:extLst>
              </p:cNvPr>
              <p:cNvSpPr>
                <a:spLocks noChangeArrowheads="1"/>
              </p:cNvSpPr>
              <p:nvPr/>
            </p:nvSpPr>
            <p:spPr bwMode="auto">
              <a:xfrm>
                <a:off x="3121" y="1735"/>
                <a:ext cx="124" cy="241"/>
              </a:xfrm>
              <a:prstGeom prst="rect">
                <a:avLst/>
              </a:prstGeom>
              <a:solidFill>
                <a:srgbClr val="CBCBCB"/>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latin typeface="+mj-lt"/>
                  <a:ea typeface="+mn-ea"/>
                  <a:cs typeface="Courier New" pitchFamily="49" charset="0"/>
                </a:endParaRPr>
              </a:p>
            </p:txBody>
          </p:sp>
          <p:sp>
            <p:nvSpPr>
              <p:cNvPr id="227" name="Rectangle 61">
                <a:extLst>
                  <a:ext uri="{FF2B5EF4-FFF2-40B4-BE49-F238E27FC236}">
                    <a16:creationId xmlns:a16="http://schemas.microsoft.com/office/drawing/2014/main" id="{79F8D583-C75B-4097-947B-FB65F8873DE8}"/>
                  </a:ext>
                </a:extLst>
              </p:cNvPr>
              <p:cNvSpPr>
                <a:spLocks noChangeArrowheads="1"/>
              </p:cNvSpPr>
              <p:nvPr/>
            </p:nvSpPr>
            <p:spPr bwMode="auto">
              <a:xfrm>
                <a:off x="3052" y="1783"/>
                <a:ext cx="64" cy="121"/>
              </a:xfrm>
              <a:prstGeom prst="rect">
                <a:avLst/>
              </a:prstGeom>
              <a:solidFill>
                <a:srgbClr val="CBCBCB"/>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latin typeface="+mj-lt"/>
                  <a:ea typeface="+mn-ea"/>
                  <a:cs typeface="Courier New" pitchFamily="49" charset="0"/>
                </a:endParaRPr>
              </a:p>
            </p:txBody>
          </p:sp>
          <p:sp>
            <p:nvSpPr>
              <p:cNvPr id="228" name="Rectangle 62">
                <a:extLst>
                  <a:ext uri="{FF2B5EF4-FFF2-40B4-BE49-F238E27FC236}">
                    <a16:creationId xmlns:a16="http://schemas.microsoft.com/office/drawing/2014/main" id="{EE10FCDF-9158-4E4C-B0F5-399C0607CB8C}"/>
                  </a:ext>
                </a:extLst>
              </p:cNvPr>
              <p:cNvSpPr>
                <a:spLocks noChangeArrowheads="1"/>
              </p:cNvSpPr>
              <p:nvPr/>
            </p:nvSpPr>
            <p:spPr bwMode="auto">
              <a:xfrm>
                <a:off x="3181" y="1768"/>
                <a:ext cx="64" cy="136"/>
              </a:xfrm>
              <a:prstGeom prst="rect">
                <a:avLst/>
              </a:prstGeom>
              <a:no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sz="1400">
                  <a:latin typeface="+mj-lt"/>
                  <a:ea typeface="+mn-ea"/>
                  <a:cs typeface="Courier New" pitchFamily="49" charset="0"/>
                </a:endParaRPr>
              </a:p>
            </p:txBody>
          </p:sp>
          <p:sp>
            <p:nvSpPr>
              <p:cNvPr id="229" name="Oval 63">
                <a:extLst>
                  <a:ext uri="{FF2B5EF4-FFF2-40B4-BE49-F238E27FC236}">
                    <a16:creationId xmlns:a16="http://schemas.microsoft.com/office/drawing/2014/main" id="{BAF3B110-5216-4712-A204-60D9E1AAD96C}"/>
                  </a:ext>
                </a:extLst>
              </p:cNvPr>
              <p:cNvSpPr>
                <a:spLocks noChangeArrowheads="1"/>
              </p:cNvSpPr>
              <p:nvPr/>
            </p:nvSpPr>
            <p:spPr bwMode="auto">
              <a:xfrm>
                <a:off x="3209" y="1700"/>
                <a:ext cx="128" cy="128"/>
              </a:xfrm>
              <a:prstGeom prst="ellipse">
                <a:avLst/>
              </a:prstGeom>
              <a:noFill/>
              <a:ln w="25400">
                <a:noFill/>
                <a:round/>
                <a:headEnd/>
                <a:tailEnd/>
              </a:ln>
              <a:effectLst/>
              <a:sp3d prstMaterial="softEdge">
                <a:bevelT w="127000" prst="artDeco"/>
              </a:sp3d>
            </p:spPr>
            <p:txBody>
              <a:bodyPr wrap="none" anchor="ctr"/>
              <a:lstStyle/>
              <a:p>
                <a:pPr fontAlgn="auto">
                  <a:spcBef>
                    <a:spcPts val="0"/>
                  </a:spcBef>
                  <a:spcAft>
                    <a:spcPts val="0"/>
                  </a:spcAft>
                  <a:defRPr/>
                </a:pPr>
                <a:endParaRPr lang="es-ES" sz="1400">
                  <a:latin typeface="+mj-lt"/>
                  <a:ea typeface="+mn-ea"/>
                  <a:cs typeface="Courier New" pitchFamily="49" charset="0"/>
                </a:endParaRPr>
              </a:p>
            </p:txBody>
          </p:sp>
          <p:sp>
            <p:nvSpPr>
              <p:cNvPr id="230" name="Line 64">
                <a:extLst>
                  <a:ext uri="{FF2B5EF4-FFF2-40B4-BE49-F238E27FC236}">
                    <a16:creationId xmlns:a16="http://schemas.microsoft.com/office/drawing/2014/main" id="{7A6B7538-5C2B-4E8B-8FCF-73EA56CCD068}"/>
                  </a:ext>
                </a:extLst>
              </p:cNvPr>
              <p:cNvSpPr>
                <a:spLocks noChangeShapeType="1"/>
              </p:cNvSpPr>
              <p:nvPr/>
            </p:nvSpPr>
            <p:spPr bwMode="auto">
              <a:xfrm>
                <a:off x="3168" y="1776"/>
                <a:ext cx="96" cy="0"/>
              </a:xfrm>
              <a:prstGeom prst="line">
                <a:avLst/>
              </a:prstGeom>
              <a:noFill/>
              <a:ln w="254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sz="1400">
                  <a:latin typeface="+mj-lt"/>
                  <a:ea typeface="+mn-ea"/>
                  <a:cs typeface="Courier New" pitchFamily="49" charset="0"/>
                </a:endParaRPr>
              </a:p>
            </p:txBody>
          </p:sp>
        </p:grpSp>
        <p:sp>
          <p:nvSpPr>
            <p:cNvPr id="231" name="Freeform 65">
              <a:extLst>
                <a:ext uri="{FF2B5EF4-FFF2-40B4-BE49-F238E27FC236}">
                  <a16:creationId xmlns:a16="http://schemas.microsoft.com/office/drawing/2014/main" id="{5C448306-75F7-41E4-9870-C7233A6EAE5E}"/>
                </a:ext>
              </a:extLst>
            </p:cNvPr>
            <p:cNvSpPr>
              <a:spLocks/>
            </p:cNvSpPr>
            <p:nvPr/>
          </p:nvSpPr>
          <p:spPr bwMode="auto">
            <a:xfrm>
              <a:off x="6307411" y="3142143"/>
              <a:ext cx="1000125" cy="554038"/>
            </a:xfrm>
            <a:custGeom>
              <a:avLst/>
              <a:gdLst>
                <a:gd name="T0" fmla="*/ 0 w 673"/>
                <a:gd name="T1" fmla="*/ 0 h 349"/>
                <a:gd name="T2" fmla="*/ 2147483647 w 673"/>
                <a:gd name="T3" fmla="*/ 2147483647 h 349"/>
                <a:gd name="T4" fmla="*/ 2147483647 w 673"/>
                <a:gd name="T5" fmla="*/ 2147483647 h 349"/>
                <a:gd name="T6" fmla="*/ 0 60000 65536"/>
                <a:gd name="T7" fmla="*/ 0 60000 65536"/>
                <a:gd name="T8" fmla="*/ 0 60000 65536"/>
                <a:gd name="T9" fmla="*/ 0 w 673"/>
                <a:gd name="T10" fmla="*/ 0 h 349"/>
                <a:gd name="T11" fmla="*/ 673 w 673"/>
                <a:gd name="T12" fmla="*/ 349 h 349"/>
              </a:gdLst>
              <a:ahLst/>
              <a:cxnLst>
                <a:cxn ang="T6">
                  <a:pos x="T0" y="T1"/>
                </a:cxn>
                <a:cxn ang="T7">
                  <a:pos x="T2" y="T3"/>
                </a:cxn>
                <a:cxn ang="T8">
                  <a:pos x="T4" y="T5"/>
                </a:cxn>
              </a:cxnLst>
              <a:rect l="T9" t="T10" r="T11" b="T12"/>
              <a:pathLst>
                <a:path w="673" h="349">
                  <a:moveTo>
                    <a:pt x="0" y="0"/>
                  </a:moveTo>
                  <a:lnTo>
                    <a:pt x="366" y="348"/>
                  </a:lnTo>
                  <a:lnTo>
                    <a:pt x="672" y="348"/>
                  </a:lnTo>
                </a:path>
              </a:pathLst>
            </a:custGeom>
            <a:noFill/>
            <a:ln w="57150" cap="rnd">
              <a:solidFill>
                <a:srgbClr val="FF0033"/>
              </a:solidFill>
              <a:round/>
              <a:headEnd type="stealth" w="med" len="med"/>
              <a:tailEnd type="none" w="sm" len="sm"/>
            </a:ln>
          </p:spPr>
          <p:txBody>
            <a:bodyPr/>
            <a:lstStyle/>
            <a:p>
              <a:pPr>
                <a:defRPr/>
              </a:pPr>
              <a:endParaRPr lang="es-CO" sz="1400">
                <a:latin typeface="+mj-lt"/>
                <a:ea typeface="+mn-ea"/>
              </a:endParaRPr>
            </a:p>
          </p:txBody>
        </p:sp>
        <p:sp>
          <p:nvSpPr>
            <p:cNvPr id="232" name="Line 66">
              <a:extLst>
                <a:ext uri="{FF2B5EF4-FFF2-40B4-BE49-F238E27FC236}">
                  <a16:creationId xmlns:a16="http://schemas.microsoft.com/office/drawing/2014/main" id="{9AAFAD4C-766F-4480-80C2-5AD03031D705}"/>
                </a:ext>
              </a:extLst>
            </p:cNvPr>
            <p:cNvSpPr>
              <a:spLocks noChangeShapeType="1"/>
            </p:cNvSpPr>
            <p:nvPr/>
          </p:nvSpPr>
          <p:spPr bwMode="auto">
            <a:xfrm>
              <a:off x="6307411" y="5142393"/>
              <a:ext cx="1066800" cy="0"/>
            </a:xfrm>
            <a:prstGeom prst="line">
              <a:avLst/>
            </a:prstGeom>
            <a:noFill/>
            <a:ln w="57150">
              <a:solidFill>
                <a:srgbClr val="FF0033"/>
              </a:solidFill>
              <a:round/>
              <a:headEnd type="stealth" w="med" len="med"/>
              <a:tailEnd type="none" w="sm" len="sm"/>
            </a:ln>
          </p:spPr>
          <p:txBody>
            <a:bodyPr wrap="none" anchor="ctr"/>
            <a:lstStyle/>
            <a:p>
              <a:pPr>
                <a:defRPr/>
              </a:pPr>
              <a:endParaRPr lang="es-CO" sz="1400">
                <a:latin typeface="+mj-lt"/>
                <a:ea typeface="+mn-ea"/>
              </a:endParaRPr>
            </a:p>
          </p:txBody>
        </p:sp>
        <p:sp>
          <p:nvSpPr>
            <p:cNvPr id="233" name="Line 67">
              <a:extLst>
                <a:ext uri="{FF2B5EF4-FFF2-40B4-BE49-F238E27FC236}">
                  <a16:creationId xmlns:a16="http://schemas.microsoft.com/office/drawing/2014/main" id="{B2660108-B44C-468C-8917-85156DE74414}"/>
                </a:ext>
              </a:extLst>
            </p:cNvPr>
            <p:cNvSpPr>
              <a:spLocks noChangeShapeType="1"/>
            </p:cNvSpPr>
            <p:nvPr/>
          </p:nvSpPr>
          <p:spPr bwMode="auto">
            <a:xfrm>
              <a:off x="6155011" y="5751993"/>
              <a:ext cx="1219200" cy="0"/>
            </a:xfrm>
            <a:prstGeom prst="line">
              <a:avLst/>
            </a:prstGeom>
            <a:noFill/>
            <a:ln w="57150">
              <a:solidFill>
                <a:srgbClr val="FF0033"/>
              </a:solidFill>
              <a:round/>
              <a:headEnd type="stealth" w="med" len="med"/>
              <a:tailEnd type="none" w="sm" len="sm"/>
            </a:ln>
          </p:spPr>
          <p:txBody>
            <a:bodyPr wrap="none" anchor="ctr"/>
            <a:lstStyle/>
            <a:p>
              <a:pPr>
                <a:defRPr/>
              </a:pPr>
              <a:endParaRPr lang="es-CO" sz="1400">
                <a:latin typeface="+mj-lt"/>
                <a:ea typeface="+mn-ea"/>
              </a:endParaRPr>
            </a:p>
          </p:txBody>
        </p:sp>
      </p:grpSp>
    </p:spTree>
    <p:extLst>
      <p:ext uri="{BB962C8B-B14F-4D97-AF65-F5344CB8AC3E}">
        <p14:creationId xmlns:p14="http://schemas.microsoft.com/office/powerpoint/2010/main" val="1790230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05039" y="309264"/>
            <a:ext cx="10908769" cy="1708160"/>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EXTINTORES</a:t>
            </a:r>
          </a:p>
          <a:p>
            <a:r>
              <a:rPr lang="es-ES_tradnl" sz="3500" b="1" dirty="0">
                <a:solidFill>
                  <a:srgbClr val="FF0000"/>
                </a:solidFill>
                <a:latin typeface="Abadi MT Condensed Extra Bold" panose="020B0306030101010103" pitchFamily="34" charset="77"/>
              </a:rPr>
              <a:t>EXTINTOR DE AGENTE LIMPIOS</a:t>
            </a:r>
          </a:p>
          <a:p>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grpSp>
        <p:nvGrpSpPr>
          <p:cNvPr id="6" name="Grupo 5">
            <a:extLst>
              <a:ext uri="{FF2B5EF4-FFF2-40B4-BE49-F238E27FC236}">
                <a16:creationId xmlns:a16="http://schemas.microsoft.com/office/drawing/2014/main" id="{23A6A935-1F5D-43AA-9459-A83B390633C4}"/>
              </a:ext>
            </a:extLst>
          </p:cNvPr>
          <p:cNvGrpSpPr/>
          <p:nvPr/>
        </p:nvGrpSpPr>
        <p:grpSpPr>
          <a:xfrm>
            <a:off x="1728771" y="1949530"/>
            <a:ext cx="8208978" cy="4188286"/>
            <a:chOff x="1728771" y="1949530"/>
            <a:chExt cx="8208978" cy="4188286"/>
          </a:xfrm>
        </p:grpSpPr>
        <p:grpSp>
          <p:nvGrpSpPr>
            <p:cNvPr id="235" name="Group 2">
              <a:extLst>
                <a:ext uri="{FF2B5EF4-FFF2-40B4-BE49-F238E27FC236}">
                  <a16:creationId xmlns:a16="http://schemas.microsoft.com/office/drawing/2014/main" id="{46FB1838-EC2A-49F8-9FC9-8B77C0DA3AD1}"/>
                </a:ext>
              </a:extLst>
            </p:cNvPr>
            <p:cNvGrpSpPr>
              <a:grpSpLocks/>
            </p:cNvGrpSpPr>
            <p:nvPr/>
          </p:nvGrpSpPr>
          <p:grpSpPr bwMode="auto">
            <a:xfrm>
              <a:off x="1728771" y="2128838"/>
              <a:ext cx="1935162" cy="3937000"/>
              <a:chOff x="462" y="1392"/>
              <a:chExt cx="1219" cy="2480"/>
            </a:xfrm>
            <a:scene3d>
              <a:camera prst="orthographicFront">
                <a:rot lat="0" lon="0" rev="0"/>
              </a:camera>
              <a:lightRig rig="glow" dir="t">
                <a:rot lat="0" lon="0" rev="14100000"/>
              </a:lightRig>
            </a:scene3d>
          </p:grpSpPr>
          <p:grpSp>
            <p:nvGrpSpPr>
              <p:cNvPr id="236" name="Group 3">
                <a:extLst>
                  <a:ext uri="{FF2B5EF4-FFF2-40B4-BE49-F238E27FC236}">
                    <a16:creationId xmlns:a16="http://schemas.microsoft.com/office/drawing/2014/main" id="{3474C39D-258C-46AD-B81C-6209A6047A69}"/>
                  </a:ext>
                </a:extLst>
              </p:cNvPr>
              <p:cNvGrpSpPr>
                <a:grpSpLocks/>
              </p:cNvGrpSpPr>
              <p:nvPr/>
            </p:nvGrpSpPr>
            <p:grpSpPr bwMode="auto">
              <a:xfrm>
                <a:off x="462" y="1392"/>
                <a:ext cx="1219" cy="2480"/>
                <a:chOff x="462" y="1392"/>
                <a:chExt cx="1219" cy="2480"/>
              </a:xfrm>
            </p:grpSpPr>
            <p:sp>
              <p:nvSpPr>
                <p:cNvPr id="296" name="Oval 4">
                  <a:extLst>
                    <a:ext uri="{FF2B5EF4-FFF2-40B4-BE49-F238E27FC236}">
                      <a16:creationId xmlns:a16="http://schemas.microsoft.com/office/drawing/2014/main" id="{D3C82B8D-7AAC-49C3-8E9F-954FCCC112DC}"/>
                    </a:ext>
                  </a:extLst>
                </p:cNvPr>
                <p:cNvSpPr>
                  <a:spLocks noChangeArrowheads="1"/>
                </p:cNvSpPr>
                <p:nvPr/>
              </p:nvSpPr>
              <p:spPr bwMode="auto">
                <a:xfrm>
                  <a:off x="639" y="1883"/>
                  <a:ext cx="713" cy="511"/>
                </a:xfrm>
                <a:prstGeom prst="ellipse">
                  <a:avLst/>
                </a:prstGeom>
                <a:solidFill>
                  <a:schemeClr val="bg1"/>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97" name="Rectangle 5">
                  <a:extLst>
                    <a:ext uri="{FF2B5EF4-FFF2-40B4-BE49-F238E27FC236}">
                      <a16:creationId xmlns:a16="http://schemas.microsoft.com/office/drawing/2014/main" id="{4796F835-8475-467E-851E-CCB7FA602692}"/>
                    </a:ext>
                  </a:extLst>
                </p:cNvPr>
                <p:cNvSpPr>
                  <a:spLocks noChangeArrowheads="1"/>
                </p:cNvSpPr>
                <p:nvPr/>
              </p:nvSpPr>
              <p:spPr bwMode="auto">
                <a:xfrm>
                  <a:off x="639" y="2167"/>
                  <a:ext cx="713" cy="1475"/>
                </a:xfrm>
                <a:prstGeom prst="rect">
                  <a:avLst/>
                </a:prstGeom>
                <a:solidFill>
                  <a:schemeClr val="bg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98" name="Freeform 6">
                  <a:extLst>
                    <a:ext uri="{FF2B5EF4-FFF2-40B4-BE49-F238E27FC236}">
                      <a16:creationId xmlns:a16="http://schemas.microsoft.com/office/drawing/2014/main" id="{71257FB8-4DBA-494B-AEDC-F7C642393131}"/>
                    </a:ext>
                  </a:extLst>
                </p:cNvPr>
                <p:cNvSpPr>
                  <a:spLocks/>
                </p:cNvSpPr>
                <p:nvPr/>
              </p:nvSpPr>
              <p:spPr bwMode="auto">
                <a:xfrm>
                  <a:off x="828" y="1392"/>
                  <a:ext cx="853" cy="332"/>
                </a:xfrm>
                <a:custGeom>
                  <a:avLst/>
                  <a:gdLst/>
                  <a:ahLst/>
                  <a:cxnLst>
                    <a:cxn ang="0">
                      <a:pos x="109" y="223"/>
                    </a:cxn>
                    <a:cxn ang="0">
                      <a:pos x="195" y="252"/>
                    </a:cxn>
                    <a:cxn ang="0">
                      <a:pos x="246" y="331"/>
                    </a:cxn>
                    <a:cxn ang="0">
                      <a:pos x="852" y="170"/>
                    </a:cxn>
                    <a:cxn ang="0">
                      <a:pos x="187" y="170"/>
                    </a:cxn>
                    <a:cxn ang="0">
                      <a:pos x="187" y="80"/>
                    </a:cxn>
                    <a:cxn ang="0">
                      <a:pos x="605" y="80"/>
                    </a:cxn>
                    <a:cxn ang="0">
                      <a:pos x="550" y="0"/>
                    </a:cxn>
                    <a:cxn ang="0">
                      <a:pos x="45" y="0"/>
                    </a:cxn>
                    <a:cxn ang="0">
                      <a:pos x="34" y="0"/>
                    </a:cxn>
                    <a:cxn ang="0">
                      <a:pos x="25" y="4"/>
                    </a:cxn>
                    <a:cxn ang="0">
                      <a:pos x="18" y="8"/>
                    </a:cxn>
                    <a:cxn ang="0">
                      <a:pos x="12" y="16"/>
                    </a:cxn>
                    <a:cxn ang="0">
                      <a:pos x="7" y="27"/>
                    </a:cxn>
                    <a:cxn ang="0">
                      <a:pos x="1" y="37"/>
                    </a:cxn>
                    <a:cxn ang="0">
                      <a:pos x="0" y="48"/>
                    </a:cxn>
                    <a:cxn ang="0">
                      <a:pos x="1" y="59"/>
                    </a:cxn>
                    <a:cxn ang="0">
                      <a:pos x="5" y="69"/>
                    </a:cxn>
                    <a:cxn ang="0">
                      <a:pos x="10" y="78"/>
                    </a:cxn>
                    <a:cxn ang="0">
                      <a:pos x="109" y="223"/>
                    </a:cxn>
                  </a:cxnLst>
                  <a:rect l="0" t="0" r="r" b="b"/>
                  <a:pathLst>
                    <a:path w="853" h="332">
                      <a:moveTo>
                        <a:pt x="109" y="223"/>
                      </a:moveTo>
                      <a:lnTo>
                        <a:pt x="195" y="252"/>
                      </a:lnTo>
                      <a:lnTo>
                        <a:pt x="246" y="331"/>
                      </a:lnTo>
                      <a:lnTo>
                        <a:pt x="852" y="170"/>
                      </a:lnTo>
                      <a:lnTo>
                        <a:pt x="187" y="170"/>
                      </a:lnTo>
                      <a:lnTo>
                        <a:pt x="187" y="80"/>
                      </a:lnTo>
                      <a:lnTo>
                        <a:pt x="605" y="80"/>
                      </a:lnTo>
                      <a:lnTo>
                        <a:pt x="550" y="0"/>
                      </a:lnTo>
                      <a:lnTo>
                        <a:pt x="45" y="0"/>
                      </a:lnTo>
                      <a:lnTo>
                        <a:pt x="34" y="0"/>
                      </a:lnTo>
                      <a:lnTo>
                        <a:pt x="25" y="4"/>
                      </a:lnTo>
                      <a:lnTo>
                        <a:pt x="18" y="8"/>
                      </a:lnTo>
                      <a:lnTo>
                        <a:pt x="12" y="16"/>
                      </a:lnTo>
                      <a:lnTo>
                        <a:pt x="7" y="27"/>
                      </a:lnTo>
                      <a:lnTo>
                        <a:pt x="1" y="37"/>
                      </a:lnTo>
                      <a:lnTo>
                        <a:pt x="0" y="48"/>
                      </a:lnTo>
                      <a:lnTo>
                        <a:pt x="1" y="59"/>
                      </a:lnTo>
                      <a:lnTo>
                        <a:pt x="5" y="69"/>
                      </a:lnTo>
                      <a:lnTo>
                        <a:pt x="10" y="78"/>
                      </a:lnTo>
                      <a:lnTo>
                        <a:pt x="109" y="223"/>
                      </a:lnTo>
                    </a:path>
                  </a:pathLst>
                </a:custGeom>
                <a:solidFill>
                  <a:srgbClr val="FFFFFF"/>
                </a:solidFill>
                <a:ln w="12700" cap="rnd" cmpd="sng">
                  <a:solidFill>
                    <a:schemeClr val="tx1"/>
                  </a:solid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9" name="Rectangle 7">
                  <a:extLst>
                    <a:ext uri="{FF2B5EF4-FFF2-40B4-BE49-F238E27FC236}">
                      <a16:creationId xmlns:a16="http://schemas.microsoft.com/office/drawing/2014/main" id="{A1B0A259-C901-444D-8C39-1BE053876B4D}"/>
                    </a:ext>
                  </a:extLst>
                </p:cNvPr>
                <p:cNvSpPr>
                  <a:spLocks noChangeArrowheads="1"/>
                </p:cNvSpPr>
                <p:nvPr/>
              </p:nvSpPr>
              <p:spPr bwMode="auto">
                <a:xfrm>
                  <a:off x="639" y="3650"/>
                  <a:ext cx="713" cy="222"/>
                </a:xfrm>
                <a:prstGeom prst="rect">
                  <a:avLst/>
                </a:prstGeom>
                <a:solidFill>
                  <a:schemeClr val="bg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300" name="Group 8">
                  <a:extLst>
                    <a:ext uri="{FF2B5EF4-FFF2-40B4-BE49-F238E27FC236}">
                      <a16:creationId xmlns:a16="http://schemas.microsoft.com/office/drawing/2014/main" id="{9BC343AD-96E0-462C-AD12-D84CAFE31FD1}"/>
                    </a:ext>
                  </a:extLst>
                </p:cNvPr>
                <p:cNvGrpSpPr>
                  <a:grpSpLocks/>
                </p:cNvGrpSpPr>
                <p:nvPr/>
              </p:nvGrpSpPr>
              <p:grpSpPr bwMode="auto">
                <a:xfrm>
                  <a:off x="482" y="1635"/>
                  <a:ext cx="217" cy="1498"/>
                  <a:chOff x="482" y="1635"/>
                  <a:chExt cx="217" cy="1498"/>
                </a:xfrm>
              </p:grpSpPr>
              <p:sp>
                <p:nvSpPr>
                  <p:cNvPr id="311" name="Freeform 9">
                    <a:extLst>
                      <a:ext uri="{FF2B5EF4-FFF2-40B4-BE49-F238E27FC236}">
                        <a16:creationId xmlns:a16="http://schemas.microsoft.com/office/drawing/2014/main" id="{CD46CA48-B1C8-4714-B558-AB6610D4DC22}"/>
                      </a:ext>
                    </a:extLst>
                  </p:cNvPr>
                  <p:cNvSpPr>
                    <a:spLocks/>
                  </p:cNvSpPr>
                  <p:nvPr/>
                </p:nvSpPr>
                <p:spPr bwMode="auto">
                  <a:xfrm>
                    <a:off x="482" y="1635"/>
                    <a:ext cx="217" cy="897"/>
                  </a:xfrm>
                  <a:custGeom>
                    <a:avLst/>
                    <a:gdLst/>
                    <a:ahLst/>
                    <a:cxnLst>
                      <a:cxn ang="0">
                        <a:pos x="216" y="113"/>
                      </a:cxn>
                      <a:cxn ang="0">
                        <a:pos x="167" y="113"/>
                      </a:cxn>
                      <a:cxn ang="0">
                        <a:pos x="154" y="113"/>
                      </a:cxn>
                      <a:cxn ang="0">
                        <a:pos x="142" y="118"/>
                      </a:cxn>
                      <a:cxn ang="0">
                        <a:pos x="130" y="125"/>
                      </a:cxn>
                      <a:cxn ang="0">
                        <a:pos x="119" y="137"/>
                      </a:cxn>
                      <a:cxn ang="0">
                        <a:pos x="107" y="146"/>
                      </a:cxn>
                      <a:cxn ang="0">
                        <a:pos x="97" y="160"/>
                      </a:cxn>
                      <a:cxn ang="0">
                        <a:pos x="88" y="179"/>
                      </a:cxn>
                      <a:cxn ang="0">
                        <a:pos x="80" y="198"/>
                      </a:cxn>
                      <a:cxn ang="0">
                        <a:pos x="72" y="219"/>
                      </a:cxn>
                      <a:cxn ang="0">
                        <a:pos x="65" y="241"/>
                      </a:cxn>
                      <a:cxn ang="0">
                        <a:pos x="59" y="264"/>
                      </a:cxn>
                      <a:cxn ang="0">
                        <a:pos x="55" y="290"/>
                      </a:cxn>
                      <a:cxn ang="0">
                        <a:pos x="52" y="316"/>
                      </a:cxn>
                      <a:cxn ang="0">
                        <a:pos x="51" y="342"/>
                      </a:cxn>
                      <a:cxn ang="0">
                        <a:pos x="50" y="356"/>
                      </a:cxn>
                      <a:cxn ang="0">
                        <a:pos x="50" y="896"/>
                      </a:cxn>
                      <a:cxn ang="0">
                        <a:pos x="0" y="896"/>
                      </a:cxn>
                      <a:cxn ang="0">
                        <a:pos x="0" y="359"/>
                      </a:cxn>
                      <a:cxn ang="0">
                        <a:pos x="0" y="345"/>
                      </a:cxn>
                      <a:cxn ang="0">
                        <a:pos x="1" y="314"/>
                      </a:cxn>
                      <a:cxn ang="0">
                        <a:pos x="4" y="281"/>
                      </a:cxn>
                      <a:cxn ang="0">
                        <a:pos x="8" y="252"/>
                      </a:cxn>
                      <a:cxn ang="0">
                        <a:pos x="14" y="222"/>
                      </a:cxn>
                      <a:cxn ang="0">
                        <a:pos x="20" y="191"/>
                      </a:cxn>
                      <a:cxn ang="0">
                        <a:pos x="28" y="165"/>
                      </a:cxn>
                      <a:cxn ang="0">
                        <a:pos x="37" y="139"/>
                      </a:cxn>
                      <a:cxn ang="0">
                        <a:pos x="48" y="115"/>
                      </a:cxn>
                      <a:cxn ang="0">
                        <a:pos x="58" y="94"/>
                      </a:cxn>
                      <a:cxn ang="0">
                        <a:pos x="70" y="73"/>
                      </a:cxn>
                      <a:cxn ang="0">
                        <a:pos x="82" y="56"/>
                      </a:cxn>
                      <a:cxn ang="0">
                        <a:pos x="95" y="40"/>
                      </a:cxn>
                      <a:cxn ang="0">
                        <a:pos x="108" y="26"/>
                      </a:cxn>
                      <a:cxn ang="0">
                        <a:pos x="123" y="16"/>
                      </a:cxn>
                      <a:cxn ang="0">
                        <a:pos x="137" y="9"/>
                      </a:cxn>
                      <a:cxn ang="0">
                        <a:pos x="152" y="4"/>
                      </a:cxn>
                      <a:cxn ang="0">
                        <a:pos x="167" y="2"/>
                      </a:cxn>
                      <a:cxn ang="0">
                        <a:pos x="216" y="0"/>
                      </a:cxn>
                      <a:cxn ang="0">
                        <a:pos x="216" y="113"/>
                      </a:cxn>
                    </a:cxnLst>
                    <a:rect l="0" t="0" r="r" b="b"/>
                    <a:pathLst>
                      <a:path w="217" h="897">
                        <a:moveTo>
                          <a:pt x="216" y="113"/>
                        </a:moveTo>
                        <a:lnTo>
                          <a:pt x="167" y="113"/>
                        </a:lnTo>
                        <a:lnTo>
                          <a:pt x="154" y="113"/>
                        </a:lnTo>
                        <a:lnTo>
                          <a:pt x="142" y="118"/>
                        </a:lnTo>
                        <a:lnTo>
                          <a:pt x="130" y="125"/>
                        </a:lnTo>
                        <a:lnTo>
                          <a:pt x="119" y="137"/>
                        </a:lnTo>
                        <a:lnTo>
                          <a:pt x="107" y="146"/>
                        </a:lnTo>
                        <a:lnTo>
                          <a:pt x="97" y="160"/>
                        </a:lnTo>
                        <a:lnTo>
                          <a:pt x="88" y="179"/>
                        </a:lnTo>
                        <a:lnTo>
                          <a:pt x="80" y="198"/>
                        </a:lnTo>
                        <a:lnTo>
                          <a:pt x="72" y="219"/>
                        </a:lnTo>
                        <a:lnTo>
                          <a:pt x="65" y="241"/>
                        </a:lnTo>
                        <a:lnTo>
                          <a:pt x="59" y="264"/>
                        </a:lnTo>
                        <a:lnTo>
                          <a:pt x="55" y="290"/>
                        </a:lnTo>
                        <a:lnTo>
                          <a:pt x="52" y="316"/>
                        </a:lnTo>
                        <a:lnTo>
                          <a:pt x="51" y="342"/>
                        </a:lnTo>
                        <a:lnTo>
                          <a:pt x="50" y="356"/>
                        </a:lnTo>
                        <a:lnTo>
                          <a:pt x="50" y="896"/>
                        </a:lnTo>
                        <a:lnTo>
                          <a:pt x="0" y="896"/>
                        </a:lnTo>
                        <a:lnTo>
                          <a:pt x="0" y="359"/>
                        </a:lnTo>
                        <a:lnTo>
                          <a:pt x="0" y="345"/>
                        </a:lnTo>
                        <a:lnTo>
                          <a:pt x="1" y="314"/>
                        </a:lnTo>
                        <a:lnTo>
                          <a:pt x="4" y="281"/>
                        </a:lnTo>
                        <a:lnTo>
                          <a:pt x="8" y="252"/>
                        </a:lnTo>
                        <a:lnTo>
                          <a:pt x="14" y="222"/>
                        </a:lnTo>
                        <a:lnTo>
                          <a:pt x="20" y="191"/>
                        </a:lnTo>
                        <a:lnTo>
                          <a:pt x="28" y="165"/>
                        </a:lnTo>
                        <a:lnTo>
                          <a:pt x="37" y="139"/>
                        </a:lnTo>
                        <a:lnTo>
                          <a:pt x="48" y="115"/>
                        </a:lnTo>
                        <a:lnTo>
                          <a:pt x="58" y="94"/>
                        </a:lnTo>
                        <a:lnTo>
                          <a:pt x="70" y="73"/>
                        </a:lnTo>
                        <a:lnTo>
                          <a:pt x="82" y="56"/>
                        </a:lnTo>
                        <a:lnTo>
                          <a:pt x="95" y="40"/>
                        </a:lnTo>
                        <a:lnTo>
                          <a:pt x="108" y="26"/>
                        </a:lnTo>
                        <a:lnTo>
                          <a:pt x="123" y="16"/>
                        </a:lnTo>
                        <a:lnTo>
                          <a:pt x="137" y="9"/>
                        </a:lnTo>
                        <a:lnTo>
                          <a:pt x="152" y="4"/>
                        </a:lnTo>
                        <a:lnTo>
                          <a:pt x="167" y="2"/>
                        </a:lnTo>
                        <a:lnTo>
                          <a:pt x="216" y="0"/>
                        </a:lnTo>
                        <a:lnTo>
                          <a:pt x="216" y="113"/>
                        </a:lnTo>
                      </a:path>
                    </a:pathLst>
                  </a:custGeom>
                  <a:solidFill>
                    <a:srgbClr val="CC9900"/>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312" name="Rectangle 10">
                    <a:extLst>
                      <a:ext uri="{FF2B5EF4-FFF2-40B4-BE49-F238E27FC236}">
                        <a16:creationId xmlns:a16="http://schemas.microsoft.com/office/drawing/2014/main" id="{685F84D0-E895-416F-85BF-0D743DEC110F}"/>
                      </a:ext>
                    </a:extLst>
                  </p:cNvPr>
                  <p:cNvSpPr>
                    <a:spLocks noChangeArrowheads="1"/>
                  </p:cNvSpPr>
                  <p:nvPr/>
                </p:nvSpPr>
                <p:spPr bwMode="auto">
                  <a:xfrm>
                    <a:off x="490" y="2523"/>
                    <a:ext cx="40" cy="610"/>
                  </a:xfrm>
                  <a:prstGeom prst="rect">
                    <a:avLst/>
                  </a:prstGeom>
                  <a:solidFill>
                    <a:srgbClr val="CC99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313" name="Line 11">
                    <a:extLst>
                      <a:ext uri="{FF2B5EF4-FFF2-40B4-BE49-F238E27FC236}">
                        <a16:creationId xmlns:a16="http://schemas.microsoft.com/office/drawing/2014/main" id="{CA76AE0A-9A01-4582-9D56-7CFF00660493}"/>
                      </a:ext>
                    </a:extLst>
                  </p:cNvPr>
                  <p:cNvSpPr>
                    <a:spLocks noChangeShapeType="1"/>
                  </p:cNvSpPr>
                  <p:nvPr/>
                </p:nvSpPr>
                <p:spPr bwMode="auto">
                  <a:xfrm>
                    <a:off x="698" y="1635"/>
                    <a:ext cx="0" cy="133"/>
                  </a:xfrm>
                  <a:prstGeom prst="line">
                    <a:avLst/>
                  </a:prstGeom>
                  <a:noFill/>
                  <a:ln w="25400">
                    <a:noFill/>
                    <a:round/>
                    <a:headEnd type="none" w="sm" len="sm"/>
                    <a:tailEnd type="none" w="sm" len="sm"/>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sp>
              <p:nvSpPr>
                <p:cNvPr id="301" name="AutoShape 12">
                  <a:extLst>
                    <a:ext uri="{FF2B5EF4-FFF2-40B4-BE49-F238E27FC236}">
                      <a16:creationId xmlns:a16="http://schemas.microsoft.com/office/drawing/2014/main" id="{3B85883A-2B4A-49D2-A6D0-2A31FA398A4E}"/>
                    </a:ext>
                  </a:extLst>
                </p:cNvPr>
                <p:cNvSpPr>
                  <a:spLocks noChangeArrowheads="1"/>
                </p:cNvSpPr>
                <p:nvPr/>
              </p:nvSpPr>
              <p:spPr bwMode="auto">
                <a:xfrm flipV="1">
                  <a:off x="462" y="3128"/>
                  <a:ext cx="97" cy="35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F0033"/>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302" name="Group 13">
                  <a:extLst>
                    <a:ext uri="{FF2B5EF4-FFF2-40B4-BE49-F238E27FC236}">
                      <a16:creationId xmlns:a16="http://schemas.microsoft.com/office/drawing/2014/main" id="{34C89969-B59C-4773-B9FC-B507B07CF8B9}"/>
                    </a:ext>
                  </a:extLst>
                </p:cNvPr>
                <p:cNvGrpSpPr>
                  <a:grpSpLocks/>
                </p:cNvGrpSpPr>
                <p:nvPr/>
              </p:nvGrpSpPr>
              <p:grpSpPr bwMode="auto">
                <a:xfrm>
                  <a:off x="702" y="1571"/>
                  <a:ext cx="410" cy="317"/>
                  <a:chOff x="702" y="1571"/>
                  <a:chExt cx="410" cy="317"/>
                </a:xfrm>
              </p:grpSpPr>
              <p:sp>
                <p:nvSpPr>
                  <p:cNvPr id="303" name="Rectangle 14">
                    <a:extLst>
                      <a:ext uri="{FF2B5EF4-FFF2-40B4-BE49-F238E27FC236}">
                        <a16:creationId xmlns:a16="http://schemas.microsoft.com/office/drawing/2014/main" id="{AECB5CCD-3220-4FED-A494-9CFB8001E7B2}"/>
                      </a:ext>
                    </a:extLst>
                  </p:cNvPr>
                  <p:cNvSpPr>
                    <a:spLocks noChangeArrowheads="1"/>
                  </p:cNvSpPr>
                  <p:nvPr/>
                </p:nvSpPr>
                <p:spPr bwMode="auto">
                  <a:xfrm>
                    <a:off x="895" y="1746"/>
                    <a:ext cx="217" cy="142"/>
                  </a:xfrm>
                  <a:prstGeom prst="rect">
                    <a:avLst/>
                  </a:prstGeom>
                  <a:solidFill>
                    <a:srgbClr val="0099FF"/>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304" name="Rectangle 15">
                    <a:extLst>
                      <a:ext uri="{FF2B5EF4-FFF2-40B4-BE49-F238E27FC236}">
                        <a16:creationId xmlns:a16="http://schemas.microsoft.com/office/drawing/2014/main" id="{AC5C1CB3-41C7-44B7-A1B7-6AA64F11E1E6}"/>
                      </a:ext>
                    </a:extLst>
                  </p:cNvPr>
                  <p:cNvSpPr>
                    <a:spLocks noChangeArrowheads="1"/>
                  </p:cNvSpPr>
                  <p:nvPr/>
                </p:nvSpPr>
                <p:spPr bwMode="auto">
                  <a:xfrm>
                    <a:off x="702" y="1639"/>
                    <a:ext cx="209" cy="125"/>
                  </a:xfrm>
                  <a:prstGeom prst="rect">
                    <a:avLst/>
                  </a:prstGeom>
                  <a:solidFill>
                    <a:schemeClr val="tx2"/>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305" name="Line 16">
                    <a:extLst>
                      <a:ext uri="{FF2B5EF4-FFF2-40B4-BE49-F238E27FC236}">
                        <a16:creationId xmlns:a16="http://schemas.microsoft.com/office/drawing/2014/main" id="{46DD2175-5855-4317-8EF6-F9700334C39B}"/>
                      </a:ext>
                    </a:extLst>
                  </p:cNvPr>
                  <p:cNvSpPr>
                    <a:spLocks noChangeShapeType="1"/>
                  </p:cNvSpPr>
                  <p:nvPr/>
                </p:nvSpPr>
                <p:spPr bwMode="auto">
                  <a:xfrm>
                    <a:off x="756" y="1635"/>
                    <a:ext cx="0" cy="133"/>
                  </a:xfrm>
                  <a:prstGeom prst="line">
                    <a:avLst/>
                  </a:prstGeom>
                  <a:noFill/>
                  <a:ln w="25400">
                    <a:noFill/>
                    <a:round/>
                    <a:headEnd type="none" w="sm" len="sm"/>
                    <a:tailEnd type="none" w="sm" len="sm"/>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306" name="Group 17">
                    <a:extLst>
                      <a:ext uri="{FF2B5EF4-FFF2-40B4-BE49-F238E27FC236}">
                        <a16:creationId xmlns:a16="http://schemas.microsoft.com/office/drawing/2014/main" id="{0C093BF1-D776-464E-9F3B-CBEC1D9B658C}"/>
                      </a:ext>
                    </a:extLst>
                  </p:cNvPr>
                  <p:cNvGrpSpPr>
                    <a:grpSpLocks/>
                  </p:cNvGrpSpPr>
                  <p:nvPr/>
                </p:nvGrpSpPr>
                <p:grpSpPr bwMode="auto">
                  <a:xfrm>
                    <a:off x="890" y="1571"/>
                    <a:ext cx="217" cy="217"/>
                    <a:chOff x="890" y="1571"/>
                    <a:chExt cx="217" cy="217"/>
                  </a:xfrm>
                </p:grpSpPr>
                <p:sp>
                  <p:nvSpPr>
                    <p:cNvPr id="307" name="Oval 18">
                      <a:extLst>
                        <a:ext uri="{FF2B5EF4-FFF2-40B4-BE49-F238E27FC236}">
                          <a16:creationId xmlns:a16="http://schemas.microsoft.com/office/drawing/2014/main" id="{D738570F-F564-4C69-8130-8CD2F0709306}"/>
                        </a:ext>
                      </a:extLst>
                    </p:cNvPr>
                    <p:cNvSpPr>
                      <a:spLocks noChangeArrowheads="1"/>
                    </p:cNvSpPr>
                    <p:nvPr/>
                  </p:nvSpPr>
                  <p:spPr bwMode="auto">
                    <a:xfrm>
                      <a:off x="890" y="1571"/>
                      <a:ext cx="217" cy="217"/>
                    </a:xfrm>
                    <a:prstGeom prst="ellipse">
                      <a:avLst/>
                    </a:prstGeom>
                    <a:solidFill>
                      <a:srgbClr val="FFFF00"/>
                    </a:solidFill>
                    <a:ln w="38100" cmpd="dbl">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308" name="Group 19">
                      <a:extLst>
                        <a:ext uri="{FF2B5EF4-FFF2-40B4-BE49-F238E27FC236}">
                          <a16:creationId xmlns:a16="http://schemas.microsoft.com/office/drawing/2014/main" id="{DD67F1F9-63BB-46FD-A98D-B0447A587930}"/>
                        </a:ext>
                      </a:extLst>
                    </p:cNvPr>
                    <p:cNvGrpSpPr>
                      <a:grpSpLocks/>
                    </p:cNvGrpSpPr>
                    <p:nvPr/>
                  </p:nvGrpSpPr>
                  <p:grpSpPr bwMode="auto">
                    <a:xfrm>
                      <a:off x="957" y="1609"/>
                      <a:ext cx="69" cy="149"/>
                      <a:chOff x="957" y="1609"/>
                      <a:chExt cx="69" cy="149"/>
                    </a:xfrm>
                  </p:grpSpPr>
                  <p:sp>
                    <p:nvSpPr>
                      <p:cNvPr id="309" name="Freeform 20">
                        <a:extLst>
                          <a:ext uri="{FF2B5EF4-FFF2-40B4-BE49-F238E27FC236}">
                            <a16:creationId xmlns:a16="http://schemas.microsoft.com/office/drawing/2014/main" id="{F7D76506-C4A3-4291-8D58-F3099473BD19}"/>
                          </a:ext>
                        </a:extLst>
                      </p:cNvPr>
                      <p:cNvSpPr>
                        <a:spLocks/>
                      </p:cNvSpPr>
                      <p:nvPr/>
                    </p:nvSpPr>
                    <p:spPr bwMode="auto">
                      <a:xfrm>
                        <a:off x="957" y="1609"/>
                        <a:ext cx="42" cy="148"/>
                      </a:xfrm>
                      <a:custGeom>
                        <a:avLst/>
                        <a:gdLst/>
                        <a:ahLst/>
                        <a:cxnLst>
                          <a:cxn ang="0">
                            <a:pos x="41" y="147"/>
                          </a:cxn>
                          <a:cxn ang="0">
                            <a:pos x="0" y="91"/>
                          </a:cxn>
                          <a:cxn ang="0">
                            <a:pos x="41" y="0"/>
                          </a:cxn>
                        </a:cxnLst>
                        <a:rect l="0" t="0" r="r" b="b"/>
                        <a:pathLst>
                          <a:path w="42" h="148">
                            <a:moveTo>
                              <a:pt x="41" y="147"/>
                            </a:moveTo>
                            <a:lnTo>
                              <a:pt x="0" y="91"/>
                            </a:lnTo>
                            <a:lnTo>
                              <a:pt x="41" y="0"/>
                            </a:lnTo>
                          </a:path>
                        </a:pathLst>
                      </a:custGeom>
                      <a:solidFill>
                        <a:schemeClr val="bg2"/>
                      </a:solidFill>
                      <a:ln w="12700" cap="rnd" cmpd="sng">
                        <a:noFill/>
                        <a:prstDash val="solid"/>
                        <a:round/>
                        <a:headEnd type="none" w="sm" len="sm"/>
                        <a:tailEnd type="none" w="sm" len="sm"/>
                      </a:ln>
                      <a:effectLst/>
                      <a:sp3d prstMaterial="softEdge">
                        <a:bevelT w="127000" prst="artDeco"/>
                      </a:sp3d>
                    </p:spPr>
                    <p:txBody>
                      <a:bodyPr/>
                      <a:lstStyle/>
                      <a:p>
                        <a:pPr>
                          <a:defRPr/>
                        </a:pPr>
                        <a:endParaRPr lang="es-ES" sz="1400" dirty="0">
                          <a:ea typeface="+mn-ea"/>
                          <a:cs typeface="Courier New" pitchFamily="49" charset="0"/>
                        </a:endParaRPr>
                      </a:p>
                    </p:txBody>
                  </p:sp>
                  <p:sp>
                    <p:nvSpPr>
                      <p:cNvPr id="310" name="Freeform 21">
                        <a:extLst>
                          <a:ext uri="{FF2B5EF4-FFF2-40B4-BE49-F238E27FC236}">
                            <a16:creationId xmlns:a16="http://schemas.microsoft.com/office/drawing/2014/main" id="{C759CA3E-6A8B-4EE1-9D41-1B8CE7E2AE25}"/>
                          </a:ext>
                        </a:extLst>
                      </p:cNvPr>
                      <p:cNvSpPr>
                        <a:spLocks/>
                      </p:cNvSpPr>
                      <p:nvPr/>
                    </p:nvSpPr>
                    <p:spPr bwMode="auto">
                      <a:xfrm>
                        <a:off x="985" y="1609"/>
                        <a:ext cx="41" cy="149"/>
                      </a:xfrm>
                      <a:custGeom>
                        <a:avLst/>
                        <a:gdLst/>
                        <a:ahLst/>
                        <a:cxnLst>
                          <a:cxn ang="0">
                            <a:pos x="0" y="148"/>
                          </a:cxn>
                          <a:cxn ang="0">
                            <a:pos x="40" y="92"/>
                          </a:cxn>
                          <a:cxn ang="0">
                            <a:pos x="0" y="0"/>
                          </a:cxn>
                        </a:cxnLst>
                        <a:rect l="0" t="0" r="r" b="b"/>
                        <a:pathLst>
                          <a:path w="41" h="149">
                            <a:moveTo>
                              <a:pt x="0" y="148"/>
                            </a:moveTo>
                            <a:lnTo>
                              <a:pt x="40" y="92"/>
                            </a:lnTo>
                            <a:lnTo>
                              <a:pt x="0" y="0"/>
                            </a:lnTo>
                          </a:path>
                        </a:pathLst>
                      </a:custGeom>
                      <a:solidFill>
                        <a:schemeClr val="bg2"/>
                      </a:solidFill>
                      <a:ln w="12700" cap="rnd" cmpd="sng">
                        <a:noFill/>
                        <a:prstDash val="solid"/>
                        <a:round/>
                        <a:headEnd type="none" w="sm" len="sm"/>
                        <a:tailEnd type="none" w="sm" len="sm"/>
                      </a:ln>
                      <a:effectLst/>
                      <a:sp3d prstMaterial="softEdge">
                        <a:bevelT w="127000" prst="artDeco"/>
                      </a:sp3d>
                    </p:spPr>
                    <p:txBody>
                      <a:bodyPr/>
                      <a:lstStyle/>
                      <a:p>
                        <a:pPr>
                          <a:defRPr/>
                        </a:pPr>
                        <a:endParaRPr lang="es-ES" sz="1400" dirty="0">
                          <a:ea typeface="+mn-ea"/>
                          <a:cs typeface="Courier New" pitchFamily="49" charset="0"/>
                        </a:endParaRPr>
                      </a:p>
                    </p:txBody>
                  </p:sp>
                </p:grpSp>
              </p:grpSp>
            </p:grpSp>
          </p:grpSp>
          <p:sp>
            <p:nvSpPr>
              <p:cNvPr id="237" name="Freeform 22">
                <a:extLst>
                  <a:ext uri="{FF2B5EF4-FFF2-40B4-BE49-F238E27FC236}">
                    <a16:creationId xmlns:a16="http://schemas.microsoft.com/office/drawing/2014/main" id="{07BFA4BD-20B2-44F6-B52D-DBC735A79E4E}"/>
                  </a:ext>
                </a:extLst>
              </p:cNvPr>
              <p:cNvSpPr>
                <a:spLocks/>
              </p:cNvSpPr>
              <p:nvPr/>
            </p:nvSpPr>
            <p:spPr bwMode="auto">
              <a:xfrm>
                <a:off x="1104" y="1968"/>
                <a:ext cx="193" cy="1808"/>
              </a:xfrm>
              <a:custGeom>
                <a:avLst/>
                <a:gdLst/>
                <a:ahLst/>
                <a:cxnLst>
                  <a:cxn ang="0">
                    <a:pos x="0" y="0"/>
                  </a:cxn>
                  <a:cxn ang="0">
                    <a:pos x="58" y="24"/>
                  </a:cxn>
                  <a:cxn ang="0">
                    <a:pos x="110" y="56"/>
                  </a:cxn>
                  <a:cxn ang="0">
                    <a:pos x="138" y="87"/>
                  </a:cxn>
                  <a:cxn ang="0">
                    <a:pos x="168" y="122"/>
                  </a:cxn>
                  <a:cxn ang="0">
                    <a:pos x="192" y="188"/>
                  </a:cxn>
                  <a:cxn ang="0">
                    <a:pos x="192" y="1782"/>
                  </a:cxn>
                  <a:cxn ang="0">
                    <a:pos x="184" y="1798"/>
                  </a:cxn>
                  <a:cxn ang="0">
                    <a:pos x="168" y="1807"/>
                  </a:cxn>
                  <a:cxn ang="0">
                    <a:pos x="153" y="1807"/>
                  </a:cxn>
                  <a:cxn ang="0">
                    <a:pos x="153" y="179"/>
                  </a:cxn>
                  <a:cxn ang="0">
                    <a:pos x="130" y="113"/>
                  </a:cxn>
                  <a:cxn ang="0">
                    <a:pos x="87" y="65"/>
                  </a:cxn>
                  <a:cxn ang="0">
                    <a:pos x="58" y="32"/>
                  </a:cxn>
                  <a:cxn ang="0">
                    <a:pos x="0" y="0"/>
                  </a:cxn>
                </a:cxnLst>
                <a:rect l="0" t="0" r="r" b="b"/>
                <a:pathLst>
                  <a:path w="193" h="1808">
                    <a:moveTo>
                      <a:pt x="0" y="0"/>
                    </a:moveTo>
                    <a:lnTo>
                      <a:pt x="58" y="24"/>
                    </a:lnTo>
                    <a:lnTo>
                      <a:pt x="110" y="56"/>
                    </a:lnTo>
                    <a:lnTo>
                      <a:pt x="138" y="87"/>
                    </a:lnTo>
                    <a:lnTo>
                      <a:pt x="168" y="122"/>
                    </a:lnTo>
                    <a:lnTo>
                      <a:pt x="192" y="188"/>
                    </a:lnTo>
                    <a:lnTo>
                      <a:pt x="192" y="1782"/>
                    </a:lnTo>
                    <a:lnTo>
                      <a:pt x="184" y="1798"/>
                    </a:lnTo>
                    <a:lnTo>
                      <a:pt x="168" y="1807"/>
                    </a:lnTo>
                    <a:lnTo>
                      <a:pt x="153" y="1807"/>
                    </a:lnTo>
                    <a:lnTo>
                      <a:pt x="153" y="179"/>
                    </a:lnTo>
                    <a:lnTo>
                      <a:pt x="130" y="113"/>
                    </a:lnTo>
                    <a:lnTo>
                      <a:pt x="87" y="65"/>
                    </a:lnTo>
                    <a:lnTo>
                      <a:pt x="58" y="32"/>
                    </a:lnTo>
                    <a:lnTo>
                      <a:pt x="0" y="0"/>
                    </a:lnTo>
                  </a:path>
                </a:pathLst>
              </a:custGeom>
              <a:solidFill>
                <a:srgbClr val="66FFFF"/>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38" name="Freeform 23">
                <a:extLst>
                  <a:ext uri="{FF2B5EF4-FFF2-40B4-BE49-F238E27FC236}">
                    <a16:creationId xmlns:a16="http://schemas.microsoft.com/office/drawing/2014/main" id="{211FAD27-9CB1-4366-96EB-6E9E4AC80E50}"/>
                  </a:ext>
                </a:extLst>
              </p:cNvPr>
              <p:cNvSpPr>
                <a:spLocks/>
              </p:cNvSpPr>
              <p:nvPr/>
            </p:nvSpPr>
            <p:spPr bwMode="auto">
              <a:xfrm>
                <a:off x="672" y="1960"/>
                <a:ext cx="206" cy="1872"/>
              </a:xfrm>
              <a:custGeom>
                <a:avLst/>
                <a:gdLst/>
                <a:ahLst/>
                <a:cxnLst>
                  <a:cxn ang="0">
                    <a:pos x="205" y="0"/>
                  </a:cxn>
                  <a:cxn ang="0">
                    <a:pos x="140" y="24"/>
                  </a:cxn>
                  <a:cxn ang="0">
                    <a:pos x="91" y="58"/>
                  </a:cxn>
                  <a:cxn ang="0">
                    <a:pos x="42" y="117"/>
                  </a:cxn>
                  <a:cxn ang="0">
                    <a:pos x="12" y="184"/>
                  </a:cxn>
                  <a:cxn ang="0">
                    <a:pos x="0" y="245"/>
                  </a:cxn>
                  <a:cxn ang="0">
                    <a:pos x="0" y="1819"/>
                  </a:cxn>
                  <a:cxn ang="0">
                    <a:pos x="6" y="1855"/>
                  </a:cxn>
                  <a:cxn ang="0">
                    <a:pos x="19" y="1861"/>
                  </a:cxn>
                  <a:cxn ang="0">
                    <a:pos x="36" y="1871"/>
                  </a:cxn>
                  <a:cxn ang="0">
                    <a:pos x="98" y="1871"/>
                  </a:cxn>
                  <a:cxn ang="0">
                    <a:pos x="98" y="178"/>
                  </a:cxn>
                  <a:cxn ang="0">
                    <a:pos x="111" y="110"/>
                  </a:cxn>
                  <a:cxn ang="0">
                    <a:pos x="130" y="67"/>
                  </a:cxn>
                  <a:cxn ang="0">
                    <a:pos x="155" y="33"/>
                  </a:cxn>
                  <a:cxn ang="0">
                    <a:pos x="205" y="0"/>
                  </a:cxn>
                </a:cxnLst>
                <a:rect l="0" t="0" r="r" b="b"/>
                <a:pathLst>
                  <a:path w="206" h="1872">
                    <a:moveTo>
                      <a:pt x="205" y="0"/>
                    </a:moveTo>
                    <a:lnTo>
                      <a:pt x="140" y="24"/>
                    </a:lnTo>
                    <a:lnTo>
                      <a:pt x="91" y="58"/>
                    </a:lnTo>
                    <a:lnTo>
                      <a:pt x="42" y="117"/>
                    </a:lnTo>
                    <a:lnTo>
                      <a:pt x="12" y="184"/>
                    </a:lnTo>
                    <a:lnTo>
                      <a:pt x="0" y="245"/>
                    </a:lnTo>
                    <a:lnTo>
                      <a:pt x="0" y="1819"/>
                    </a:lnTo>
                    <a:lnTo>
                      <a:pt x="6" y="1855"/>
                    </a:lnTo>
                    <a:lnTo>
                      <a:pt x="19" y="1861"/>
                    </a:lnTo>
                    <a:lnTo>
                      <a:pt x="36" y="1871"/>
                    </a:lnTo>
                    <a:lnTo>
                      <a:pt x="98" y="1871"/>
                    </a:lnTo>
                    <a:lnTo>
                      <a:pt x="98" y="178"/>
                    </a:lnTo>
                    <a:lnTo>
                      <a:pt x="111" y="110"/>
                    </a:lnTo>
                    <a:lnTo>
                      <a:pt x="130" y="67"/>
                    </a:lnTo>
                    <a:lnTo>
                      <a:pt x="155" y="33"/>
                    </a:lnTo>
                    <a:lnTo>
                      <a:pt x="205" y="0"/>
                    </a:lnTo>
                  </a:path>
                </a:pathLst>
              </a:custGeom>
              <a:solidFill>
                <a:srgbClr val="0033CC"/>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39" name="AutoShape 24">
                <a:extLst>
                  <a:ext uri="{FF2B5EF4-FFF2-40B4-BE49-F238E27FC236}">
                    <a16:creationId xmlns:a16="http://schemas.microsoft.com/office/drawing/2014/main" id="{67D0BD5F-EEC5-4F50-8F2E-B9A66BACCA99}"/>
                  </a:ext>
                </a:extLst>
              </p:cNvPr>
              <p:cNvSpPr>
                <a:spLocks noChangeArrowheads="1"/>
              </p:cNvSpPr>
              <p:nvPr/>
            </p:nvSpPr>
            <p:spPr bwMode="auto">
              <a:xfrm>
                <a:off x="676" y="2596"/>
                <a:ext cx="616" cy="568"/>
              </a:xfrm>
              <a:prstGeom prst="roundRect">
                <a:avLst>
                  <a:gd name="adj" fmla="val 12495"/>
                </a:avLst>
              </a:prstGeom>
              <a:solidFill>
                <a:schemeClr val="accent2"/>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40" name="Rectangle 25">
                <a:extLst>
                  <a:ext uri="{FF2B5EF4-FFF2-40B4-BE49-F238E27FC236}">
                    <a16:creationId xmlns:a16="http://schemas.microsoft.com/office/drawing/2014/main" id="{65C446D5-BB57-40D5-9C3A-93EEC8CFA5EB}"/>
                  </a:ext>
                </a:extLst>
              </p:cNvPr>
              <p:cNvSpPr>
                <a:spLocks noChangeArrowheads="1"/>
              </p:cNvSpPr>
              <p:nvPr/>
            </p:nvSpPr>
            <p:spPr bwMode="auto">
              <a:xfrm>
                <a:off x="676" y="2644"/>
                <a:ext cx="88" cy="472"/>
              </a:xfrm>
              <a:prstGeom prst="rect">
                <a:avLst/>
              </a:prstGeom>
              <a:solidFill>
                <a:srgbClr val="E270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241" name="Group 26">
                <a:extLst>
                  <a:ext uri="{FF2B5EF4-FFF2-40B4-BE49-F238E27FC236}">
                    <a16:creationId xmlns:a16="http://schemas.microsoft.com/office/drawing/2014/main" id="{C53F8A1C-01E2-4802-857B-AEC8A2587050}"/>
                  </a:ext>
                </a:extLst>
              </p:cNvPr>
              <p:cNvGrpSpPr>
                <a:grpSpLocks/>
              </p:cNvGrpSpPr>
              <p:nvPr/>
            </p:nvGrpSpPr>
            <p:grpSpPr bwMode="auto">
              <a:xfrm>
                <a:off x="690" y="2928"/>
                <a:ext cx="570" cy="144"/>
                <a:chOff x="690" y="2928"/>
                <a:chExt cx="570" cy="144"/>
              </a:xfrm>
            </p:grpSpPr>
            <p:grpSp>
              <p:nvGrpSpPr>
                <p:cNvPr id="252" name="Group 27">
                  <a:extLst>
                    <a:ext uri="{FF2B5EF4-FFF2-40B4-BE49-F238E27FC236}">
                      <a16:creationId xmlns:a16="http://schemas.microsoft.com/office/drawing/2014/main" id="{A0BF31BA-4E2C-433C-A273-2481B73E35C3}"/>
                    </a:ext>
                  </a:extLst>
                </p:cNvPr>
                <p:cNvGrpSpPr>
                  <a:grpSpLocks/>
                </p:cNvGrpSpPr>
                <p:nvPr/>
              </p:nvGrpSpPr>
              <p:grpSpPr bwMode="auto">
                <a:xfrm>
                  <a:off x="690" y="2928"/>
                  <a:ext cx="154" cy="144"/>
                  <a:chOff x="690" y="2928"/>
                  <a:chExt cx="154" cy="144"/>
                </a:xfrm>
              </p:grpSpPr>
              <p:sp>
                <p:nvSpPr>
                  <p:cNvPr id="281" name="AutoShape 28">
                    <a:extLst>
                      <a:ext uri="{FF2B5EF4-FFF2-40B4-BE49-F238E27FC236}">
                        <a16:creationId xmlns:a16="http://schemas.microsoft.com/office/drawing/2014/main" id="{9ED6351E-9A89-4B1F-96D6-49140E0FE30E}"/>
                      </a:ext>
                    </a:extLst>
                  </p:cNvPr>
                  <p:cNvSpPr>
                    <a:spLocks noChangeArrowheads="1"/>
                  </p:cNvSpPr>
                  <p:nvPr/>
                </p:nvSpPr>
                <p:spPr bwMode="auto">
                  <a:xfrm>
                    <a:off x="690" y="2928"/>
                    <a:ext cx="154" cy="144"/>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282" name="Group 29">
                    <a:extLst>
                      <a:ext uri="{FF2B5EF4-FFF2-40B4-BE49-F238E27FC236}">
                        <a16:creationId xmlns:a16="http://schemas.microsoft.com/office/drawing/2014/main" id="{2AADF07D-5BA4-4B96-8DF9-F37C28FE2A45}"/>
                      </a:ext>
                    </a:extLst>
                  </p:cNvPr>
                  <p:cNvGrpSpPr>
                    <a:grpSpLocks/>
                  </p:cNvGrpSpPr>
                  <p:nvPr/>
                </p:nvGrpSpPr>
                <p:grpSpPr bwMode="auto">
                  <a:xfrm>
                    <a:off x="699" y="2939"/>
                    <a:ext cx="85" cy="113"/>
                    <a:chOff x="699" y="2939"/>
                    <a:chExt cx="85" cy="113"/>
                  </a:xfrm>
                </p:grpSpPr>
                <p:sp>
                  <p:nvSpPr>
                    <p:cNvPr id="290" name="AutoShape 30">
                      <a:extLst>
                        <a:ext uri="{FF2B5EF4-FFF2-40B4-BE49-F238E27FC236}">
                          <a16:creationId xmlns:a16="http://schemas.microsoft.com/office/drawing/2014/main" id="{64C6E562-06DC-4EC3-B8B5-D3890F2A1BD3}"/>
                        </a:ext>
                      </a:extLst>
                    </p:cNvPr>
                    <p:cNvSpPr>
                      <a:spLocks noChangeArrowheads="1"/>
                    </p:cNvSpPr>
                    <p:nvPr/>
                  </p:nvSpPr>
                  <p:spPr bwMode="auto">
                    <a:xfrm rot="-10800000" flipH="1" flipV="1">
                      <a:off x="709" y="2989"/>
                      <a:ext cx="54" cy="63"/>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91" name="Freeform 31">
                      <a:extLst>
                        <a:ext uri="{FF2B5EF4-FFF2-40B4-BE49-F238E27FC236}">
                          <a16:creationId xmlns:a16="http://schemas.microsoft.com/office/drawing/2014/main" id="{CDA6B5A3-CA98-49B2-B907-8C4AD75214F8}"/>
                        </a:ext>
                      </a:extLst>
                    </p:cNvPr>
                    <p:cNvSpPr>
                      <a:spLocks/>
                    </p:cNvSpPr>
                    <p:nvPr/>
                  </p:nvSpPr>
                  <p:spPr bwMode="auto">
                    <a:xfrm>
                      <a:off x="702" y="2959"/>
                      <a:ext cx="24" cy="28"/>
                    </a:xfrm>
                    <a:custGeom>
                      <a:avLst/>
                      <a:gdLst/>
                      <a:ahLst/>
                      <a:cxnLst>
                        <a:cxn ang="0">
                          <a:pos x="7" y="27"/>
                        </a:cxn>
                        <a:cxn ang="0">
                          <a:pos x="18" y="27"/>
                        </a:cxn>
                        <a:cxn ang="0">
                          <a:pos x="20" y="24"/>
                        </a:cxn>
                        <a:cxn ang="0">
                          <a:pos x="23" y="18"/>
                        </a:cxn>
                        <a:cxn ang="0">
                          <a:pos x="17" y="9"/>
                        </a:cxn>
                        <a:cxn ang="0">
                          <a:pos x="16" y="11"/>
                        </a:cxn>
                        <a:cxn ang="0">
                          <a:pos x="13" y="8"/>
                        </a:cxn>
                        <a:cxn ang="0">
                          <a:pos x="9" y="14"/>
                        </a:cxn>
                        <a:cxn ang="0">
                          <a:pos x="6" y="5"/>
                        </a:cxn>
                        <a:cxn ang="0">
                          <a:pos x="5" y="0"/>
                        </a:cxn>
                        <a:cxn ang="0">
                          <a:pos x="2" y="6"/>
                        </a:cxn>
                        <a:cxn ang="0">
                          <a:pos x="0" y="18"/>
                        </a:cxn>
                        <a:cxn ang="0">
                          <a:pos x="2" y="24"/>
                        </a:cxn>
                        <a:cxn ang="0">
                          <a:pos x="7" y="27"/>
                        </a:cxn>
                      </a:cxnLst>
                      <a:rect l="0" t="0" r="r" b="b"/>
                      <a:pathLst>
                        <a:path w="24" h="28">
                          <a:moveTo>
                            <a:pt x="7" y="27"/>
                          </a:moveTo>
                          <a:lnTo>
                            <a:pt x="18" y="27"/>
                          </a:lnTo>
                          <a:lnTo>
                            <a:pt x="20" y="24"/>
                          </a:lnTo>
                          <a:lnTo>
                            <a:pt x="23" y="18"/>
                          </a:lnTo>
                          <a:lnTo>
                            <a:pt x="17" y="9"/>
                          </a:lnTo>
                          <a:lnTo>
                            <a:pt x="16" y="11"/>
                          </a:lnTo>
                          <a:lnTo>
                            <a:pt x="13" y="8"/>
                          </a:lnTo>
                          <a:lnTo>
                            <a:pt x="9" y="14"/>
                          </a:lnTo>
                          <a:lnTo>
                            <a:pt x="6" y="5"/>
                          </a:lnTo>
                          <a:lnTo>
                            <a:pt x="5" y="0"/>
                          </a:lnTo>
                          <a:lnTo>
                            <a:pt x="2" y="6"/>
                          </a:lnTo>
                          <a:lnTo>
                            <a:pt x="0" y="18"/>
                          </a:lnTo>
                          <a:lnTo>
                            <a:pt x="2" y="24"/>
                          </a:lnTo>
                          <a:lnTo>
                            <a:pt x="7" y="27"/>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2" name="Freeform 32">
                      <a:extLst>
                        <a:ext uri="{FF2B5EF4-FFF2-40B4-BE49-F238E27FC236}">
                          <a16:creationId xmlns:a16="http://schemas.microsoft.com/office/drawing/2014/main" id="{450B3FB6-CA49-4D39-A22F-FAE314EDBF09}"/>
                        </a:ext>
                      </a:extLst>
                    </p:cNvPr>
                    <p:cNvSpPr>
                      <a:spLocks/>
                    </p:cNvSpPr>
                    <p:nvPr/>
                  </p:nvSpPr>
                  <p:spPr bwMode="auto">
                    <a:xfrm>
                      <a:off x="699" y="2948"/>
                      <a:ext cx="31" cy="39"/>
                    </a:xfrm>
                    <a:custGeom>
                      <a:avLst/>
                      <a:gdLst/>
                      <a:ahLst/>
                      <a:cxnLst>
                        <a:cxn ang="0">
                          <a:pos x="0" y="21"/>
                        </a:cxn>
                        <a:cxn ang="0">
                          <a:pos x="0" y="24"/>
                        </a:cxn>
                        <a:cxn ang="0">
                          <a:pos x="0" y="28"/>
                        </a:cxn>
                        <a:cxn ang="0">
                          <a:pos x="2" y="32"/>
                        </a:cxn>
                        <a:cxn ang="0">
                          <a:pos x="5" y="35"/>
                        </a:cxn>
                        <a:cxn ang="0">
                          <a:pos x="9" y="37"/>
                        </a:cxn>
                        <a:cxn ang="0">
                          <a:pos x="10" y="37"/>
                        </a:cxn>
                        <a:cxn ang="0">
                          <a:pos x="7" y="33"/>
                        </a:cxn>
                        <a:cxn ang="0">
                          <a:pos x="6" y="29"/>
                        </a:cxn>
                        <a:cxn ang="0">
                          <a:pos x="5" y="25"/>
                        </a:cxn>
                        <a:cxn ang="0">
                          <a:pos x="7" y="18"/>
                        </a:cxn>
                        <a:cxn ang="0">
                          <a:pos x="9" y="15"/>
                        </a:cxn>
                        <a:cxn ang="0">
                          <a:pos x="9" y="20"/>
                        </a:cxn>
                        <a:cxn ang="0">
                          <a:pos x="11" y="26"/>
                        </a:cxn>
                        <a:cxn ang="0">
                          <a:pos x="13" y="31"/>
                        </a:cxn>
                        <a:cxn ang="0">
                          <a:pos x="15" y="31"/>
                        </a:cxn>
                        <a:cxn ang="0">
                          <a:pos x="16" y="26"/>
                        </a:cxn>
                        <a:cxn ang="0">
                          <a:pos x="18" y="22"/>
                        </a:cxn>
                        <a:cxn ang="0">
                          <a:pos x="19" y="25"/>
                        </a:cxn>
                        <a:cxn ang="0">
                          <a:pos x="19" y="30"/>
                        </a:cxn>
                        <a:cxn ang="0">
                          <a:pos x="21" y="30"/>
                        </a:cxn>
                        <a:cxn ang="0">
                          <a:pos x="22" y="26"/>
                        </a:cxn>
                        <a:cxn ang="0">
                          <a:pos x="23" y="25"/>
                        </a:cxn>
                        <a:cxn ang="0">
                          <a:pos x="24" y="29"/>
                        </a:cxn>
                        <a:cxn ang="0">
                          <a:pos x="24" y="32"/>
                        </a:cxn>
                        <a:cxn ang="0">
                          <a:pos x="23" y="36"/>
                        </a:cxn>
                        <a:cxn ang="0">
                          <a:pos x="25" y="36"/>
                        </a:cxn>
                        <a:cxn ang="0">
                          <a:pos x="27" y="33"/>
                        </a:cxn>
                        <a:cxn ang="0">
                          <a:pos x="29" y="30"/>
                        </a:cxn>
                        <a:cxn ang="0">
                          <a:pos x="30" y="26"/>
                        </a:cxn>
                        <a:cxn ang="0">
                          <a:pos x="28" y="22"/>
                        </a:cxn>
                        <a:cxn ang="0">
                          <a:pos x="26" y="18"/>
                        </a:cxn>
                        <a:cxn ang="0">
                          <a:pos x="24" y="17"/>
                        </a:cxn>
                        <a:cxn ang="0">
                          <a:pos x="22" y="13"/>
                        </a:cxn>
                        <a:cxn ang="0">
                          <a:pos x="22" y="10"/>
                        </a:cxn>
                        <a:cxn ang="0">
                          <a:pos x="20" y="7"/>
                        </a:cxn>
                        <a:cxn ang="0">
                          <a:pos x="17" y="5"/>
                        </a:cxn>
                        <a:cxn ang="0">
                          <a:pos x="17" y="6"/>
                        </a:cxn>
                        <a:cxn ang="0">
                          <a:pos x="17" y="9"/>
                        </a:cxn>
                        <a:cxn ang="0">
                          <a:pos x="16" y="13"/>
                        </a:cxn>
                        <a:cxn ang="0">
                          <a:pos x="15" y="17"/>
                        </a:cxn>
                        <a:cxn ang="0">
                          <a:pos x="15" y="21"/>
                        </a:cxn>
                        <a:cxn ang="0">
                          <a:pos x="14" y="16"/>
                        </a:cxn>
                        <a:cxn ang="0">
                          <a:pos x="14" y="12"/>
                        </a:cxn>
                        <a:cxn ang="0">
                          <a:pos x="12" y="7"/>
                        </a:cxn>
                        <a:cxn ang="0">
                          <a:pos x="9" y="3"/>
                        </a:cxn>
                        <a:cxn ang="0">
                          <a:pos x="6" y="0"/>
                        </a:cxn>
                        <a:cxn ang="0">
                          <a:pos x="4" y="1"/>
                        </a:cxn>
                        <a:cxn ang="0">
                          <a:pos x="6" y="5"/>
                        </a:cxn>
                        <a:cxn ang="0">
                          <a:pos x="6" y="10"/>
                        </a:cxn>
                        <a:cxn ang="0">
                          <a:pos x="5" y="14"/>
                        </a:cxn>
                        <a:cxn ang="0">
                          <a:pos x="2" y="18"/>
                        </a:cxn>
                      </a:cxnLst>
                      <a:rect l="0" t="0" r="r" b="b"/>
                      <a:pathLst>
                        <a:path w="31" h="39">
                          <a:moveTo>
                            <a:pt x="2" y="18"/>
                          </a:moveTo>
                          <a:lnTo>
                            <a:pt x="1" y="19"/>
                          </a:lnTo>
                          <a:lnTo>
                            <a:pt x="1" y="20"/>
                          </a:lnTo>
                          <a:lnTo>
                            <a:pt x="0" y="21"/>
                          </a:lnTo>
                          <a:lnTo>
                            <a:pt x="0" y="21"/>
                          </a:lnTo>
                          <a:lnTo>
                            <a:pt x="0" y="22"/>
                          </a:lnTo>
                          <a:lnTo>
                            <a:pt x="0" y="23"/>
                          </a:lnTo>
                          <a:lnTo>
                            <a:pt x="0" y="24"/>
                          </a:lnTo>
                          <a:lnTo>
                            <a:pt x="0" y="25"/>
                          </a:lnTo>
                          <a:lnTo>
                            <a:pt x="0" y="26"/>
                          </a:lnTo>
                          <a:lnTo>
                            <a:pt x="0" y="27"/>
                          </a:lnTo>
                          <a:lnTo>
                            <a:pt x="0" y="28"/>
                          </a:lnTo>
                          <a:lnTo>
                            <a:pt x="0" y="29"/>
                          </a:lnTo>
                          <a:lnTo>
                            <a:pt x="1" y="30"/>
                          </a:lnTo>
                          <a:lnTo>
                            <a:pt x="1" y="31"/>
                          </a:lnTo>
                          <a:lnTo>
                            <a:pt x="2" y="32"/>
                          </a:lnTo>
                          <a:lnTo>
                            <a:pt x="2" y="33"/>
                          </a:lnTo>
                          <a:lnTo>
                            <a:pt x="3" y="34"/>
                          </a:lnTo>
                          <a:lnTo>
                            <a:pt x="4" y="34"/>
                          </a:lnTo>
                          <a:lnTo>
                            <a:pt x="5" y="35"/>
                          </a:lnTo>
                          <a:lnTo>
                            <a:pt x="6" y="36"/>
                          </a:lnTo>
                          <a:lnTo>
                            <a:pt x="7" y="36"/>
                          </a:lnTo>
                          <a:lnTo>
                            <a:pt x="8" y="37"/>
                          </a:lnTo>
                          <a:lnTo>
                            <a:pt x="9" y="37"/>
                          </a:lnTo>
                          <a:lnTo>
                            <a:pt x="10" y="38"/>
                          </a:lnTo>
                          <a:lnTo>
                            <a:pt x="10" y="38"/>
                          </a:lnTo>
                          <a:lnTo>
                            <a:pt x="11" y="38"/>
                          </a:lnTo>
                          <a:lnTo>
                            <a:pt x="10" y="37"/>
                          </a:lnTo>
                          <a:lnTo>
                            <a:pt x="9" y="36"/>
                          </a:lnTo>
                          <a:lnTo>
                            <a:pt x="8" y="35"/>
                          </a:lnTo>
                          <a:lnTo>
                            <a:pt x="8" y="34"/>
                          </a:lnTo>
                          <a:lnTo>
                            <a:pt x="7" y="33"/>
                          </a:lnTo>
                          <a:lnTo>
                            <a:pt x="7" y="33"/>
                          </a:lnTo>
                          <a:lnTo>
                            <a:pt x="6" y="31"/>
                          </a:lnTo>
                          <a:lnTo>
                            <a:pt x="6" y="30"/>
                          </a:lnTo>
                          <a:lnTo>
                            <a:pt x="6" y="29"/>
                          </a:lnTo>
                          <a:lnTo>
                            <a:pt x="5" y="28"/>
                          </a:lnTo>
                          <a:lnTo>
                            <a:pt x="5" y="27"/>
                          </a:lnTo>
                          <a:lnTo>
                            <a:pt x="5" y="26"/>
                          </a:lnTo>
                          <a:lnTo>
                            <a:pt x="5" y="25"/>
                          </a:lnTo>
                          <a:lnTo>
                            <a:pt x="6" y="24"/>
                          </a:lnTo>
                          <a:lnTo>
                            <a:pt x="6" y="22"/>
                          </a:lnTo>
                          <a:lnTo>
                            <a:pt x="6" y="20"/>
                          </a:lnTo>
                          <a:lnTo>
                            <a:pt x="7" y="18"/>
                          </a:lnTo>
                          <a:lnTo>
                            <a:pt x="8" y="16"/>
                          </a:lnTo>
                          <a:lnTo>
                            <a:pt x="8" y="15"/>
                          </a:lnTo>
                          <a:lnTo>
                            <a:pt x="9" y="13"/>
                          </a:lnTo>
                          <a:lnTo>
                            <a:pt x="9" y="15"/>
                          </a:lnTo>
                          <a:lnTo>
                            <a:pt x="9" y="16"/>
                          </a:lnTo>
                          <a:lnTo>
                            <a:pt x="9" y="17"/>
                          </a:lnTo>
                          <a:lnTo>
                            <a:pt x="9" y="19"/>
                          </a:lnTo>
                          <a:lnTo>
                            <a:pt x="9" y="20"/>
                          </a:lnTo>
                          <a:lnTo>
                            <a:pt x="9" y="22"/>
                          </a:lnTo>
                          <a:lnTo>
                            <a:pt x="10" y="23"/>
                          </a:lnTo>
                          <a:lnTo>
                            <a:pt x="10" y="24"/>
                          </a:lnTo>
                          <a:lnTo>
                            <a:pt x="11" y="26"/>
                          </a:lnTo>
                          <a:lnTo>
                            <a:pt x="11" y="27"/>
                          </a:lnTo>
                          <a:lnTo>
                            <a:pt x="12" y="28"/>
                          </a:lnTo>
                          <a:lnTo>
                            <a:pt x="13" y="30"/>
                          </a:lnTo>
                          <a:lnTo>
                            <a:pt x="13" y="31"/>
                          </a:lnTo>
                          <a:lnTo>
                            <a:pt x="14" y="32"/>
                          </a:lnTo>
                          <a:lnTo>
                            <a:pt x="15" y="33"/>
                          </a:lnTo>
                          <a:lnTo>
                            <a:pt x="15" y="32"/>
                          </a:lnTo>
                          <a:lnTo>
                            <a:pt x="15" y="31"/>
                          </a:lnTo>
                          <a:lnTo>
                            <a:pt x="15" y="30"/>
                          </a:lnTo>
                          <a:lnTo>
                            <a:pt x="15" y="29"/>
                          </a:lnTo>
                          <a:lnTo>
                            <a:pt x="15" y="27"/>
                          </a:lnTo>
                          <a:lnTo>
                            <a:pt x="16" y="26"/>
                          </a:lnTo>
                          <a:lnTo>
                            <a:pt x="16" y="25"/>
                          </a:lnTo>
                          <a:lnTo>
                            <a:pt x="16" y="24"/>
                          </a:lnTo>
                          <a:lnTo>
                            <a:pt x="17" y="23"/>
                          </a:lnTo>
                          <a:lnTo>
                            <a:pt x="18" y="22"/>
                          </a:lnTo>
                          <a:lnTo>
                            <a:pt x="18" y="22"/>
                          </a:lnTo>
                          <a:lnTo>
                            <a:pt x="18" y="23"/>
                          </a:lnTo>
                          <a:lnTo>
                            <a:pt x="18" y="24"/>
                          </a:lnTo>
                          <a:lnTo>
                            <a:pt x="19" y="25"/>
                          </a:lnTo>
                          <a:lnTo>
                            <a:pt x="19" y="27"/>
                          </a:lnTo>
                          <a:lnTo>
                            <a:pt x="19" y="28"/>
                          </a:lnTo>
                          <a:lnTo>
                            <a:pt x="19" y="29"/>
                          </a:lnTo>
                          <a:lnTo>
                            <a:pt x="19" y="30"/>
                          </a:lnTo>
                          <a:lnTo>
                            <a:pt x="19" y="31"/>
                          </a:lnTo>
                          <a:lnTo>
                            <a:pt x="20" y="31"/>
                          </a:lnTo>
                          <a:lnTo>
                            <a:pt x="20" y="30"/>
                          </a:lnTo>
                          <a:lnTo>
                            <a:pt x="21" y="30"/>
                          </a:lnTo>
                          <a:lnTo>
                            <a:pt x="21" y="29"/>
                          </a:lnTo>
                          <a:lnTo>
                            <a:pt x="22" y="28"/>
                          </a:lnTo>
                          <a:lnTo>
                            <a:pt x="22" y="27"/>
                          </a:lnTo>
                          <a:lnTo>
                            <a:pt x="22" y="26"/>
                          </a:lnTo>
                          <a:lnTo>
                            <a:pt x="22" y="26"/>
                          </a:lnTo>
                          <a:lnTo>
                            <a:pt x="22" y="25"/>
                          </a:lnTo>
                          <a:lnTo>
                            <a:pt x="22" y="24"/>
                          </a:lnTo>
                          <a:lnTo>
                            <a:pt x="23" y="25"/>
                          </a:lnTo>
                          <a:lnTo>
                            <a:pt x="23" y="26"/>
                          </a:lnTo>
                          <a:lnTo>
                            <a:pt x="24" y="27"/>
                          </a:lnTo>
                          <a:lnTo>
                            <a:pt x="24" y="28"/>
                          </a:lnTo>
                          <a:lnTo>
                            <a:pt x="24" y="29"/>
                          </a:lnTo>
                          <a:lnTo>
                            <a:pt x="24" y="30"/>
                          </a:lnTo>
                          <a:lnTo>
                            <a:pt x="24" y="31"/>
                          </a:lnTo>
                          <a:lnTo>
                            <a:pt x="24" y="31"/>
                          </a:lnTo>
                          <a:lnTo>
                            <a:pt x="24" y="32"/>
                          </a:lnTo>
                          <a:lnTo>
                            <a:pt x="24" y="33"/>
                          </a:lnTo>
                          <a:lnTo>
                            <a:pt x="24" y="34"/>
                          </a:lnTo>
                          <a:lnTo>
                            <a:pt x="23" y="35"/>
                          </a:lnTo>
                          <a:lnTo>
                            <a:pt x="23" y="36"/>
                          </a:lnTo>
                          <a:lnTo>
                            <a:pt x="22" y="38"/>
                          </a:lnTo>
                          <a:lnTo>
                            <a:pt x="23" y="37"/>
                          </a:lnTo>
                          <a:lnTo>
                            <a:pt x="24" y="37"/>
                          </a:lnTo>
                          <a:lnTo>
                            <a:pt x="25" y="36"/>
                          </a:lnTo>
                          <a:lnTo>
                            <a:pt x="25" y="36"/>
                          </a:lnTo>
                          <a:lnTo>
                            <a:pt x="26" y="35"/>
                          </a:lnTo>
                          <a:lnTo>
                            <a:pt x="27" y="34"/>
                          </a:lnTo>
                          <a:lnTo>
                            <a:pt x="27" y="33"/>
                          </a:lnTo>
                          <a:lnTo>
                            <a:pt x="28" y="33"/>
                          </a:lnTo>
                          <a:lnTo>
                            <a:pt x="28" y="32"/>
                          </a:lnTo>
                          <a:lnTo>
                            <a:pt x="29" y="31"/>
                          </a:lnTo>
                          <a:lnTo>
                            <a:pt x="29" y="30"/>
                          </a:lnTo>
                          <a:lnTo>
                            <a:pt x="29" y="29"/>
                          </a:lnTo>
                          <a:lnTo>
                            <a:pt x="30" y="28"/>
                          </a:lnTo>
                          <a:lnTo>
                            <a:pt x="30" y="27"/>
                          </a:lnTo>
                          <a:lnTo>
                            <a:pt x="30" y="26"/>
                          </a:lnTo>
                          <a:lnTo>
                            <a:pt x="29" y="25"/>
                          </a:lnTo>
                          <a:lnTo>
                            <a:pt x="29" y="24"/>
                          </a:lnTo>
                          <a:lnTo>
                            <a:pt x="29" y="23"/>
                          </a:lnTo>
                          <a:lnTo>
                            <a:pt x="28" y="22"/>
                          </a:lnTo>
                          <a:lnTo>
                            <a:pt x="28" y="21"/>
                          </a:lnTo>
                          <a:lnTo>
                            <a:pt x="27" y="21"/>
                          </a:lnTo>
                          <a:lnTo>
                            <a:pt x="27" y="20"/>
                          </a:lnTo>
                          <a:lnTo>
                            <a:pt x="26" y="18"/>
                          </a:lnTo>
                          <a:lnTo>
                            <a:pt x="25" y="18"/>
                          </a:lnTo>
                          <a:lnTo>
                            <a:pt x="25" y="18"/>
                          </a:lnTo>
                          <a:lnTo>
                            <a:pt x="24" y="17"/>
                          </a:lnTo>
                          <a:lnTo>
                            <a:pt x="24" y="17"/>
                          </a:lnTo>
                          <a:lnTo>
                            <a:pt x="23" y="16"/>
                          </a:lnTo>
                          <a:lnTo>
                            <a:pt x="23" y="15"/>
                          </a:lnTo>
                          <a:lnTo>
                            <a:pt x="22" y="14"/>
                          </a:lnTo>
                          <a:lnTo>
                            <a:pt x="22" y="13"/>
                          </a:lnTo>
                          <a:lnTo>
                            <a:pt x="22" y="13"/>
                          </a:lnTo>
                          <a:lnTo>
                            <a:pt x="22" y="12"/>
                          </a:lnTo>
                          <a:lnTo>
                            <a:pt x="22" y="11"/>
                          </a:lnTo>
                          <a:lnTo>
                            <a:pt x="22" y="10"/>
                          </a:lnTo>
                          <a:lnTo>
                            <a:pt x="21" y="9"/>
                          </a:lnTo>
                          <a:lnTo>
                            <a:pt x="21" y="8"/>
                          </a:lnTo>
                          <a:lnTo>
                            <a:pt x="20" y="7"/>
                          </a:lnTo>
                          <a:lnTo>
                            <a:pt x="20" y="7"/>
                          </a:lnTo>
                          <a:lnTo>
                            <a:pt x="19" y="6"/>
                          </a:lnTo>
                          <a:lnTo>
                            <a:pt x="19" y="6"/>
                          </a:lnTo>
                          <a:lnTo>
                            <a:pt x="18" y="5"/>
                          </a:lnTo>
                          <a:lnTo>
                            <a:pt x="17" y="5"/>
                          </a:lnTo>
                          <a:lnTo>
                            <a:pt x="17" y="4"/>
                          </a:lnTo>
                          <a:lnTo>
                            <a:pt x="16" y="4"/>
                          </a:lnTo>
                          <a:lnTo>
                            <a:pt x="17" y="5"/>
                          </a:lnTo>
                          <a:lnTo>
                            <a:pt x="17" y="6"/>
                          </a:lnTo>
                          <a:lnTo>
                            <a:pt x="17" y="7"/>
                          </a:lnTo>
                          <a:lnTo>
                            <a:pt x="17" y="7"/>
                          </a:lnTo>
                          <a:lnTo>
                            <a:pt x="17" y="9"/>
                          </a:lnTo>
                          <a:lnTo>
                            <a:pt x="17" y="9"/>
                          </a:lnTo>
                          <a:lnTo>
                            <a:pt x="17" y="10"/>
                          </a:lnTo>
                          <a:lnTo>
                            <a:pt x="17" y="11"/>
                          </a:lnTo>
                          <a:lnTo>
                            <a:pt x="17" y="12"/>
                          </a:lnTo>
                          <a:lnTo>
                            <a:pt x="16" y="13"/>
                          </a:lnTo>
                          <a:lnTo>
                            <a:pt x="16" y="15"/>
                          </a:lnTo>
                          <a:lnTo>
                            <a:pt x="15" y="15"/>
                          </a:lnTo>
                          <a:lnTo>
                            <a:pt x="15" y="16"/>
                          </a:lnTo>
                          <a:lnTo>
                            <a:pt x="15" y="17"/>
                          </a:lnTo>
                          <a:lnTo>
                            <a:pt x="15" y="18"/>
                          </a:lnTo>
                          <a:lnTo>
                            <a:pt x="15" y="19"/>
                          </a:lnTo>
                          <a:lnTo>
                            <a:pt x="15" y="20"/>
                          </a:lnTo>
                          <a:lnTo>
                            <a:pt x="15" y="21"/>
                          </a:lnTo>
                          <a:lnTo>
                            <a:pt x="14" y="20"/>
                          </a:lnTo>
                          <a:lnTo>
                            <a:pt x="14" y="18"/>
                          </a:lnTo>
                          <a:lnTo>
                            <a:pt x="14" y="17"/>
                          </a:lnTo>
                          <a:lnTo>
                            <a:pt x="14" y="16"/>
                          </a:lnTo>
                          <a:lnTo>
                            <a:pt x="14" y="14"/>
                          </a:lnTo>
                          <a:lnTo>
                            <a:pt x="14" y="14"/>
                          </a:lnTo>
                          <a:lnTo>
                            <a:pt x="14" y="13"/>
                          </a:lnTo>
                          <a:lnTo>
                            <a:pt x="14" y="12"/>
                          </a:lnTo>
                          <a:lnTo>
                            <a:pt x="13" y="10"/>
                          </a:lnTo>
                          <a:lnTo>
                            <a:pt x="13" y="9"/>
                          </a:lnTo>
                          <a:lnTo>
                            <a:pt x="13" y="8"/>
                          </a:lnTo>
                          <a:lnTo>
                            <a:pt x="12" y="7"/>
                          </a:lnTo>
                          <a:lnTo>
                            <a:pt x="12" y="6"/>
                          </a:lnTo>
                          <a:lnTo>
                            <a:pt x="11" y="5"/>
                          </a:lnTo>
                          <a:lnTo>
                            <a:pt x="10" y="4"/>
                          </a:lnTo>
                          <a:lnTo>
                            <a:pt x="9" y="3"/>
                          </a:lnTo>
                          <a:lnTo>
                            <a:pt x="8" y="3"/>
                          </a:lnTo>
                          <a:lnTo>
                            <a:pt x="8" y="2"/>
                          </a:lnTo>
                          <a:lnTo>
                            <a:pt x="7" y="1"/>
                          </a:lnTo>
                          <a:lnTo>
                            <a:pt x="6" y="0"/>
                          </a:lnTo>
                          <a:lnTo>
                            <a:pt x="4" y="0"/>
                          </a:lnTo>
                          <a:lnTo>
                            <a:pt x="3" y="0"/>
                          </a:lnTo>
                          <a:lnTo>
                            <a:pt x="4" y="0"/>
                          </a:lnTo>
                          <a:lnTo>
                            <a:pt x="4" y="1"/>
                          </a:lnTo>
                          <a:lnTo>
                            <a:pt x="5" y="2"/>
                          </a:lnTo>
                          <a:lnTo>
                            <a:pt x="5" y="3"/>
                          </a:lnTo>
                          <a:lnTo>
                            <a:pt x="6" y="4"/>
                          </a:lnTo>
                          <a:lnTo>
                            <a:pt x="6" y="5"/>
                          </a:lnTo>
                          <a:lnTo>
                            <a:pt x="6" y="6"/>
                          </a:lnTo>
                          <a:lnTo>
                            <a:pt x="6" y="7"/>
                          </a:lnTo>
                          <a:lnTo>
                            <a:pt x="6" y="9"/>
                          </a:lnTo>
                          <a:lnTo>
                            <a:pt x="6" y="10"/>
                          </a:lnTo>
                          <a:lnTo>
                            <a:pt x="6" y="11"/>
                          </a:lnTo>
                          <a:lnTo>
                            <a:pt x="6" y="12"/>
                          </a:lnTo>
                          <a:lnTo>
                            <a:pt x="5" y="13"/>
                          </a:lnTo>
                          <a:lnTo>
                            <a:pt x="5" y="14"/>
                          </a:lnTo>
                          <a:lnTo>
                            <a:pt x="4" y="15"/>
                          </a:lnTo>
                          <a:lnTo>
                            <a:pt x="4" y="16"/>
                          </a:lnTo>
                          <a:lnTo>
                            <a:pt x="3" y="17"/>
                          </a:lnTo>
                          <a:lnTo>
                            <a:pt x="2" y="18"/>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3" name="Freeform 33">
                      <a:extLst>
                        <a:ext uri="{FF2B5EF4-FFF2-40B4-BE49-F238E27FC236}">
                          <a16:creationId xmlns:a16="http://schemas.microsoft.com/office/drawing/2014/main" id="{20272629-CC1C-4731-988D-AF530DBB8394}"/>
                        </a:ext>
                      </a:extLst>
                    </p:cNvPr>
                    <p:cNvSpPr>
                      <a:spLocks/>
                    </p:cNvSpPr>
                    <p:nvPr/>
                  </p:nvSpPr>
                  <p:spPr bwMode="auto">
                    <a:xfrm>
                      <a:off x="746" y="2953"/>
                      <a:ext cx="32" cy="34"/>
                    </a:xfrm>
                    <a:custGeom>
                      <a:avLst/>
                      <a:gdLst/>
                      <a:ahLst/>
                      <a:cxnLst>
                        <a:cxn ang="0">
                          <a:pos x="21" y="33"/>
                        </a:cxn>
                        <a:cxn ang="0">
                          <a:pos x="5" y="33"/>
                        </a:cxn>
                        <a:cxn ang="0">
                          <a:pos x="2" y="29"/>
                        </a:cxn>
                        <a:cxn ang="0">
                          <a:pos x="0" y="22"/>
                        </a:cxn>
                        <a:cxn ang="0">
                          <a:pos x="6" y="11"/>
                        </a:cxn>
                        <a:cxn ang="0">
                          <a:pos x="8" y="13"/>
                        </a:cxn>
                        <a:cxn ang="0">
                          <a:pos x="12" y="10"/>
                        </a:cxn>
                        <a:cxn ang="0">
                          <a:pos x="18" y="17"/>
                        </a:cxn>
                        <a:cxn ang="0">
                          <a:pos x="22" y="7"/>
                        </a:cxn>
                        <a:cxn ang="0">
                          <a:pos x="23" y="0"/>
                        </a:cxn>
                        <a:cxn ang="0">
                          <a:pos x="27" y="7"/>
                        </a:cxn>
                        <a:cxn ang="0">
                          <a:pos x="31" y="22"/>
                        </a:cxn>
                        <a:cxn ang="0">
                          <a:pos x="27" y="30"/>
                        </a:cxn>
                        <a:cxn ang="0">
                          <a:pos x="21" y="33"/>
                        </a:cxn>
                      </a:cxnLst>
                      <a:rect l="0" t="0" r="r" b="b"/>
                      <a:pathLst>
                        <a:path w="32" h="34">
                          <a:moveTo>
                            <a:pt x="21" y="33"/>
                          </a:moveTo>
                          <a:lnTo>
                            <a:pt x="5" y="33"/>
                          </a:lnTo>
                          <a:lnTo>
                            <a:pt x="2" y="29"/>
                          </a:lnTo>
                          <a:lnTo>
                            <a:pt x="0" y="22"/>
                          </a:lnTo>
                          <a:lnTo>
                            <a:pt x="6" y="11"/>
                          </a:lnTo>
                          <a:lnTo>
                            <a:pt x="8" y="13"/>
                          </a:lnTo>
                          <a:lnTo>
                            <a:pt x="12" y="10"/>
                          </a:lnTo>
                          <a:lnTo>
                            <a:pt x="18" y="17"/>
                          </a:lnTo>
                          <a:lnTo>
                            <a:pt x="22" y="7"/>
                          </a:lnTo>
                          <a:lnTo>
                            <a:pt x="23" y="0"/>
                          </a:lnTo>
                          <a:lnTo>
                            <a:pt x="27" y="7"/>
                          </a:lnTo>
                          <a:lnTo>
                            <a:pt x="31" y="22"/>
                          </a:lnTo>
                          <a:lnTo>
                            <a:pt x="27" y="30"/>
                          </a:lnTo>
                          <a:lnTo>
                            <a:pt x="21" y="33"/>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4" name="Freeform 34">
                      <a:extLst>
                        <a:ext uri="{FF2B5EF4-FFF2-40B4-BE49-F238E27FC236}">
                          <a16:creationId xmlns:a16="http://schemas.microsoft.com/office/drawing/2014/main" id="{639B1181-D0EA-4613-8E4D-35F47F86E236}"/>
                        </a:ext>
                      </a:extLst>
                    </p:cNvPr>
                    <p:cNvSpPr>
                      <a:spLocks/>
                    </p:cNvSpPr>
                    <p:nvPr/>
                  </p:nvSpPr>
                  <p:spPr bwMode="auto">
                    <a:xfrm>
                      <a:off x="741" y="2939"/>
                      <a:ext cx="43" cy="48"/>
                    </a:xfrm>
                    <a:custGeom>
                      <a:avLst/>
                      <a:gdLst/>
                      <a:ahLst/>
                      <a:cxnLst>
                        <a:cxn ang="0">
                          <a:pos x="40" y="26"/>
                        </a:cxn>
                        <a:cxn ang="0">
                          <a:pos x="42" y="30"/>
                        </a:cxn>
                        <a:cxn ang="0">
                          <a:pos x="41" y="35"/>
                        </a:cxn>
                        <a:cxn ang="0">
                          <a:pos x="38" y="40"/>
                        </a:cxn>
                        <a:cxn ang="0">
                          <a:pos x="34" y="44"/>
                        </a:cxn>
                        <a:cxn ang="0">
                          <a:pos x="29" y="46"/>
                        </a:cxn>
                        <a:cxn ang="0">
                          <a:pos x="27" y="46"/>
                        </a:cxn>
                        <a:cxn ang="0">
                          <a:pos x="31" y="41"/>
                        </a:cxn>
                        <a:cxn ang="0">
                          <a:pos x="33" y="36"/>
                        </a:cxn>
                        <a:cxn ang="0">
                          <a:pos x="33" y="31"/>
                        </a:cxn>
                        <a:cxn ang="0">
                          <a:pos x="31" y="23"/>
                        </a:cxn>
                        <a:cxn ang="0">
                          <a:pos x="29" y="18"/>
                        </a:cxn>
                        <a:cxn ang="0">
                          <a:pos x="28" y="25"/>
                        </a:cxn>
                        <a:cxn ang="0">
                          <a:pos x="26" y="32"/>
                        </a:cxn>
                        <a:cxn ang="0">
                          <a:pos x="22" y="38"/>
                        </a:cxn>
                        <a:cxn ang="0">
                          <a:pos x="20" y="39"/>
                        </a:cxn>
                        <a:cxn ang="0">
                          <a:pos x="19" y="33"/>
                        </a:cxn>
                        <a:cxn ang="0">
                          <a:pos x="16" y="27"/>
                        </a:cxn>
                        <a:cxn ang="0">
                          <a:pos x="15" y="32"/>
                        </a:cxn>
                        <a:cxn ang="0">
                          <a:pos x="14" y="37"/>
                        </a:cxn>
                        <a:cxn ang="0">
                          <a:pos x="11" y="37"/>
                        </a:cxn>
                        <a:cxn ang="0">
                          <a:pos x="10" y="33"/>
                        </a:cxn>
                        <a:cxn ang="0">
                          <a:pos x="9" y="31"/>
                        </a:cxn>
                        <a:cxn ang="0">
                          <a:pos x="7" y="36"/>
                        </a:cxn>
                        <a:cxn ang="0">
                          <a:pos x="7" y="40"/>
                        </a:cxn>
                        <a:cxn ang="0">
                          <a:pos x="9" y="45"/>
                        </a:cxn>
                        <a:cxn ang="0">
                          <a:pos x="6" y="45"/>
                        </a:cxn>
                        <a:cxn ang="0">
                          <a:pos x="3" y="41"/>
                        </a:cxn>
                        <a:cxn ang="0">
                          <a:pos x="0" y="37"/>
                        </a:cxn>
                        <a:cxn ang="0">
                          <a:pos x="0" y="32"/>
                        </a:cxn>
                        <a:cxn ang="0">
                          <a:pos x="1" y="27"/>
                        </a:cxn>
                        <a:cxn ang="0">
                          <a:pos x="5" y="23"/>
                        </a:cxn>
                        <a:cxn ang="0">
                          <a:pos x="8" y="21"/>
                        </a:cxn>
                        <a:cxn ang="0">
                          <a:pos x="10" y="17"/>
                        </a:cxn>
                        <a:cxn ang="0">
                          <a:pos x="11" y="12"/>
                        </a:cxn>
                        <a:cxn ang="0">
                          <a:pos x="13" y="9"/>
                        </a:cxn>
                        <a:cxn ang="0">
                          <a:pos x="17" y="6"/>
                        </a:cxn>
                        <a:cxn ang="0">
                          <a:pos x="17" y="7"/>
                        </a:cxn>
                        <a:cxn ang="0">
                          <a:pos x="17" y="12"/>
                        </a:cxn>
                        <a:cxn ang="0">
                          <a:pos x="18" y="16"/>
                        </a:cxn>
                        <a:cxn ang="0">
                          <a:pos x="20" y="21"/>
                        </a:cxn>
                        <a:cxn ang="0">
                          <a:pos x="20" y="26"/>
                        </a:cxn>
                        <a:cxn ang="0">
                          <a:pos x="22" y="19"/>
                        </a:cxn>
                        <a:cxn ang="0">
                          <a:pos x="22" y="14"/>
                        </a:cxn>
                        <a:cxn ang="0">
                          <a:pos x="24" y="9"/>
                        </a:cxn>
                        <a:cxn ang="0">
                          <a:pos x="28" y="4"/>
                        </a:cxn>
                        <a:cxn ang="0">
                          <a:pos x="33" y="1"/>
                        </a:cxn>
                        <a:cxn ang="0">
                          <a:pos x="35" y="1"/>
                        </a:cxn>
                        <a:cxn ang="0">
                          <a:pos x="33" y="7"/>
                        </a:cxn>
                        <a:cxn ang="0">
                          <a:pos x="32" y="12"/>
                        </a:cxn>
                        <a:cxn ang="0">
                          <a:pos x="34" y="17"/>
                        </a:cxn>
                        <a:cxn ang="0">
                          <a:pos x="38" y="22"/>
                        </a:cxn>
                      </a:cxnLst>
                      <a:rect l="0" t="0" r="r" b="b"/>
                      <a:pathLst>
                        <a:path w="43" h="48">
                          <a:moveTo>
                            <a:pt x="38" y="22"/>
                          </a:moveTo>
                          <a:lnTo>
                            <a:pt x="39" y="23"/>
                          </a:lnTo>
                          <a:lnTo>
                            <a:pt x="40" y="25"/>
                          </a:lnTo>
                          <a:lnTo>
                            <a:pt x="40" y="26"/>
                          </a:lnTo>
                          <a:lnTo>
                            <a:pt x="40" y="26"/>
                          </a:lnTo>
                          <a:lnTo>
                            <a:pt x="41" y="28"/>
                          </a:lnTo>
                          <a:lnTo>
                            <a:pt x="41" y="29"/>
                          </a:lnTo>
                          <a:lnTo>
                            <a:pt x="42" y="30"/>
                          </a:lnTo>
                          <a:lnTo>
                            <a:pt x="42" y="32"/>
                          </a:lnTo>
                          <a:lnTo>
                            <a:pt x="41" y="33"/>
                          </a:lnTo>
                          <a:lnTo>
                            <a:pt x="41" y="34"/>
                          </a:lnTo>
                          <a:lnTo>
                            <a:pt x="41" y="35"/>
                          </a:lnTo>
                          <a:lnTo>
                            <a:pt x="40" y="36"/>
                          </a:lnTo>
                          <a:lnTo>
                            <a:pt x="40" y="38"/>
                          </a:lnTo>
                          <a:lnTo>
                            <a:pt x="39" y="39"/>
                          </a:lnTo>
                          <a:lnTo>
                            <a:pt x="38" y="40"/>
                          </a:lnTo>
                          <a:lnTo>
                            <a:pt x="37" y="41"/>
                          </a:lnTo>
                          <a:lnTo>
                            <a:pt x="36" y="42"/>
                          </a:lnTo>
                          <a:lnTo>
                            <a:pt x="35" y="43"/>
                          </a:lnTo>
                          <a:lnTo>
                            <a:pt x="34" y="44"/>
                          </a:lnTo>
                          <a:lnTo>
                            <a:pt x="33" y="44"/>
                          </a:lnTo>
                          <a:lnTo>
                            <a:pt x="32" y="45"/>
                          </a:lnTo>
                          <a:lnTo>
                            <a:pt x="30" y="46"/>
                          </a:lnTo>
                          <a:lnTo>
                            <a:pt x="29" y="46"/>
                          </a:lnTo>
                          <a:lnTo>
                            <a:pt x="27" y="47"/>
                          </a:lnTo>
                          <a:lnTo>
                            <a:pt x="26" y="47"/>
                          </a:lnTo>
                          <a:lnTo>
                            <a:pt x="26" y="47"/>
                          </a:lnTo>
                          <a:lnTo>
                            <a:pt x="27" y="46"/>
                          </a:lnTo>
                          <a:lnTo>
                            <a:pt x="28" y="45"/>
                          </a:lnTo>
                          <a:lnTo>
                            <a:pt x="29" y="44"/>
                          </a:lnTo>
                          <a:lnTo>
                            <a:pt x="30" y="43"/>
                          </a:lnTo>
                          <a:lnTo>
                            <a:pt x="31" y="41"/>
                          </a:lnTo>
                          <a:lnTo>
                            <a:pt x="32" y="40"/>
                          </a:lnTo>
                          <a:lnTo>
                            <a:pt x="32" y="39"/>
                          </a:lnTo>
                          <a:lnTo>
                            <a:pt x="33" y="38"/>
                          </a:lnTo>
                          <a:lnTo>
                            <a:pt x="33" y="36"/>
                          </a:lnTo>
                          <a:lnTo>
                            <a:pt x="33" y="35"/>
                          </a:lnTo>
                          <a:lnTo>
                            <a:pt x="34" y="33"/>
                          </a:lnTo>
                          <a:lnTo>
                            <a:pt x="34" y="32"/>
                          </a:lnTo>
                          <a:lnTo>
                            <a:pt x="33" y="31"/>
                          </a:lnTo>
                          <a:lnTo>
                            <a:pt x="33" y="30"/>
                          </a:lnTo>
                          <a:lnTo>
                            <a:pt x="33" y="27"/>
                          </a:lnTo>
                          <a:lnTo>
                            <a:pt x="32" y="25"/>
                          </a:lnTo>
                          <a:lnTo>
                            <a:pt x="31" y="23"/>
                          </a:lnTo>
                          <a:lnTo>
                            <a:pt x="30" y="20"/>
                          </a:lnTo>
                          <a:lnTo>
                            <a:pt x="29" y="18"/>
                          </a:lnTo>
                          <a:lnTo>
                            <a:pt x="28" y="16"/>
                          </a:lnTo>
                          <a:lnTo>
                            <a:pt x="29" y="18"/>
                          </a:lnTo>
                          <a:lnTo>
                            <a:pt x="29" y="20"/>
                          </a:lnTo>
                          <a:lnTo>
                            <a:pt x="29" y="22"/>
                          </a:lnTo>
                          <a:lnTo>
                            <a:pt x="29" y="23"/>
                          </a:lnTo>
                          <a:lnTo>
                            <a:pt x="28" y="25"/>
                          </a:lnTo>
                          <a:lnTo>
                            <a:pt x="28" y="27"/>
                          </a:lnTo>
                          <a:lnTo>
                            <a:pt x="28" y="29"/>
                          </a:lnTo>
                          <a:lnTo>
                            <a:pt x="27" y="30"/>
                          </a:lnTo>
                          <a:lnTo>
                            <a:pt x="26" y="32"/>
                          </a:lnTo>
                          <a:lnTo>
                            <a:pt x="25" y="34"/>
                          </a:lnTo>
                          <a:lnTo>
                            <a:pt x="24" y="35"/>
                          </a:lnTo>
                          <a:lnTo>
                            <a:pt x="23" y="37"/>
                          </a:lnTo>
                          <a:lnTo>
                            <a:pt x="22" y="38"/>
                          </a:lnTo>
                          <a:lnTo>
                            <a:pt x="21" y="40"/>
                          </a:lnTo>
                          <a:lnTo>
                            <a:pt x="19" y="41"/>
                          </a:lnTo>
                          <a:lnTo>
                            <a:pt x="20" y="40"/>
                          </a:lnTo>
                          <a:lnTo>
                            <a:pt x="20" y="39"/>
                          </a:lnTo>
                          <a:lnTo>
                            <a:pt x="20" y="37"/>
                          </a:lnTo>
                          <a:lnTo>
                            <a:pt x="20" y="36"/>
                          </a:lnTo>
                          <a:lnTo>
                            <a:pt x="19" y="34"/>
                          </a:lnTo>
                          <a:lnTo>
                            <a:pt x="19" y="33"/>
                          </a:lnTo>
                          <a:lnTo>
                            <a:pt x="19" y="31"/>
                          </a:lnTo>
                          <a:lnTo>
                            <a:pt x="18" y="30"/>
                          </a:lnTo>
                          <a:lnTo>
                            <a:pt x="17" y="28"/>
                          </a:lnTo>
                          <a:lnTo>
                            <a:pt x="16" y="27"/>
                          </a:lnTo>
                          <a:lnTo>
                            <a:pt x="16" y="27"/>
                          </a:lnTo>
                          <a:lnTo>
                            <a:pt x="16" y="29"/>
                          </a:lnTo>
                          <a:lnTo>
                            <a:pt x="15" y="30"/>
                          </a:lnTo>
                          <a:lnTo>
                            <a:pt x="15" y="32"/>
                          </a:lnTo>
                          <a:lnTo>
                            <a:pt x="14" y="33"/>
                          </a:lnTo>
                          <a:lnTo>
                            <a:pt x="14" y="35"/>
                          </a:lnTo>
                          <a:lnTo>
                            <a:pt x="14" y="36"/>
                          </a:lnTo>
                          <a:lnTo>
                            <a:pt x="14" y="37"/>
                          </a:lnTo>
                          <a:lnTo>
                            <a:pt x="14" y="39"/>
                          </a:lnTo>
                          <a:lnTo>
                            <a:pt x="13" y="38"/>
                          </a:lnTo>
                          <a:lnTo>
                            <a:pt x="12" y="37"/>
                          </a:lnTo>
                          <a:lnTo>
                            <a:pt x="11" y="37"/>
                          </a:lnTo>
                          <a:lnTo>
                            <a:pt x="11" y="36"/>
                          </a:lnTo>
                          <a:lnTo>
                            <a:pt x="10" y="35"/>
                          </a:lnTo>
                          <a:lnTo>
                            <a:pt x="10" y="34"/>
                          </a:lnTo>
                          <a:lnTo>
                            <a:pt x="10" y="33"/>
                          </a:lnTo>
                          <a:lnTo>
                            <a:pt x="9" y="32"/>
                          </a:lnTo>
                          <a:lnTo>
                            <a:pt x="9" y="31"/>
                          </a:lnTo>
                          <a:lnTo>
                            <a:pt x="9" y="30"/>
                          </a:lnTo>
                          <a:lnTo>
                            <a:pt x="9" y="31"/>
                          </a:lnTo>
                          <a:lnTo>
                            <a:pt x="8" y="32"/>
                          </a:lnTo>
                          <a:lnTo>
                            <a:pt x="8" y="33"/>
                          </a:lnTo>
                          <a:lnTo>
                            <a:pt x="7" y="35"/>
                          </a:lnTo>
                          <a:lnTo>
                            <a:pt x="7" y="36"/>
                          </a:lnTo>
                          <a:lnTo>
                            <a:pt x="7" y="37"/>
                          </a:lnTo>
                          <a:lnTo>
                            <a:pt x="7" y="38"/>
                          </a:lnTo>
                          <a:lnTo>
                            <a:pt x="7" y="39"/>
                          </a:lnTo>
                          <a:lnTo>
                            <a:pt x="7" y="40"/>
                          </a:lnTo>
                          <a:lnTo>
                            <a:pt x="7" y="41"/>
                          </a:lnTo>
                          <a:lnTo>
                            <a:pt x="8" y="43"/>
                          </a:lnTo>
                          <a:lnTo>
                            <a:pt x="8" y="44"/>
                          </a:lnTo>
                          <a:lnTo>
                            <a:pt x="9" y="45"/>
                          </a:lnTo>
                          <a:lnTo>
                            <a:pt x="10" y="47"/>
                          </a:lnTo>
                          <a:lnTo>
                            <a:pt x="9" y="46"/>
                          </a:lnTo>
                          <a:lnTo>
                            <a:pt x="8" y="45"/>
                          </a:lnTo>
                          <a:lnTo>
                            <a:pt x="6" y="45"/>
                          </a:lnTo>
                          <a:lnTo>
                            <a:pt x="5" y="44"/>
                          </a:lnTo>
                          <a:lnTo>
                            <a:pt x="4" y="43"/>
                          </a:lnTo>
                          <a:lnTo>
                            <a:pt x="3" y="42"/>
                          </a:lnTo>
                          <a:lnTo>
                            <a:pt x="3" y="41"/>
                          </a:lnTo>
                          <a:lnTo>
                            <a:pt x="2" y="40"/>
                          </a:lnTo>
                          <a:lnTo>
                            <a:pt x="1" y="39"/>
                          </a:lnTo>
                          <a:lnTo>
                            <a:pt x="1" y="38"/>
                          </a:lnTo>
                          <a:lnTo>
                            <a:pt x="0" y="37"/>
                          </a:lnTo>
                          <a:lnTo>
                            <a:pt x="0" y="36"/>
                          </a:lnTo>
                          <a:lnTo>
                            <a:pt x="0" y="35"/>
                          </a:lnTo>
                          <a:lnTo>
                            <a:pt x="0" y="33"/>
                          </a:lnTo>
                          <a:lnTo>
                            <a:pt x="0" y="32"/>
                          </a:lnTo>
                          <a:lnTo>
                            <a:pt x="0" y="31"/>
                          </a:lnTo>
                          <a:lnTo>
                            <a:pt x="0" y="30"/>
                          </a:lnTo>
                          <a:lnTo>
                            <a:pt x="1" y="29"/>
                          </a:lnTo>
                          <a:lnTo>
                            <a:pt x="1" y="27"/>
                          </a:lnTo>
                          <a:lnTo>
                            <a:pt x="2" y="26"/>
                          </a:lnTo>
                          <a:lnTo>
                            <a:pt x="3" y="26"/>
                          </a:lnTo>
                          <a:lnTo>
                            <a:pt x="3" y="24"/>
                          </a:lnTo>
                          <a:lnTo>
                            <a:pt x="5" y="23"/>
                          </a:lnTo>
                          <a:lnTo>
                            <a:pt x="5" y="23"/>
                          </a:lnTo>
                          <a:lnTo>
                            <a:pt x="6" y="22"/>
                          </a:lnTo>
                          <a:lnTo>
                            <a:pt x="7" y="22"/>
                          </a:lnTo>
                          <a:lnTo>
                            <a:pt x="8" y="21"/>
                          </a:lnTo>
                          <a:lnTo>
                            <a:pt x="8" y="20"/>
                          </a:lnTo>
                          <a:lnTo>
                            <a:pt x="9" y="19"/>
                          </a:lnTo>
                          <a:lnTo>
                            <a:pt x="9" y="18"/>
                          </a:lnTo>
                          <a:lnTo>
                            <a:pt x="10" y="17"/>
                          </a:lnTo>
                          <a:lnTo>
                            <a:pt x="10" y="16"/>
                          </a:lnTo>
                          <a:lnTo>
                            <a:pt x="10" y="15"/>
                          </a:lnTo>
                          <a:lnTo>
                            <a:pt x="10" y="14"/>
                          </a:lnTo>
                          <a:lnTo>
                            <a:pt x="11" y="12"/>
                          </a:lnTo>
                          <a:lnTo>
                            <a:pt x="11" y="11"/>
                          </a:lnTo>
                          <a:lnTo>
                            <a:pt x="12" y="10"/>
                          </a:lnTo>
                          <a:lnTo>
                            <a:pt x="12" y="9"/>
                          </a:lnTo>
                          <a:lnTo>
                            <a:pt x="13" y="9"/>
                          </a:lnTo>
                          <a:lnTo>
                            <a:pt x="14" y="8"/>
                          </a:lnTo>
                          <a:lnTo>
                            <a:pt x="15" y="7"/>
                          </a:lnTo>
                          <a:lnTo>
                            <a:pt x="16" y="6"/>
                          </a:lnTo>
                          <a:lnTo>
                            <a:pt x="17" y="6"/>
                          </a:lnTo>
                          <a:lnTo>
                            <a:pt x="17" y="6"/>
                          </a:lnTo>
                          <a:lnTo>
                            <a:pt x="18" y="5"/>
                          </a:lnTo>
                          <a:lnTo>
                            <a:pt x="18" y="6"/>
                          </a:lnTo>
                          <a:lnTo>
                            <a:pt x="17" y="7"/>
                          </a:lnTo>
                          <a:lnTo>
                            <a:pt x="17" y="8"/>
                          </a:lnTo>
                          <a:lnTo>
                            <a:pt x="17" y="9"/>
                          </a:lnTo>
                          <a:lnTo>
                            <a:pt x="17" y="11"/>
                          </a:lnTo>
                          <a:lnTo>
                            <a:pt x="17" y="12"/>
                          </a:lnTo>
                          <a:lnTo>
                            <a:pt x="17" y="13"/>
                          </a:lnTo>
                          <a:lnTo>
                            <a:pt x="17" y="14"/>
                          </a:lnTo>
                          <a:lnTo>
                            <a:pt x="17" y="15"/>
                          </a:lnTo>
                          <a:lnTo>
                            <a:pt x="18" y="16"/>
                          </a:lnTo>
                          <a:lnTo>
                            <a:pt x="19" y="18"/>
                          </a:lnTo>
                          <a:lnTo>
                            <a:pt x="19" y="19"/>
                          </a:lnTo>
                          <a:lnTo>
                            <a:pt x="20" y="20"/>
                          </a:lnTo>
                          <a:lnTo>
                            <a:pt x="20" y="21"/>
                          </a:lnTo>
                          <a:lnTo>
                            <a:pt x="20" y="22"/>
                          </a:lnTo>
                          <a:lnTo>
                            <a:pt x="20" y="24"/>
                          </a:lnTo>
                          <a:lnTo>
                            <a:pt x="20" y="25"/>
                          </a:lnTo>
                          <a:lnTo>
                            <a:pt x="20" y="26"/>
                          </a:lnTo>
                          <a:lnTo>
                            <a:pt x="21" y="25"/>
                          </a:lnTo>
                          <a:lnTo>
                            <a:pt x="21" y="23"/>
                          </a:lnTo>
                          <a:lnTo>
                            <a:pt x="21" y="21"/>
                          </a:lnTo>
                          <a:lnTo>
                            <a:pt x="22" y="19"/>
                          </a:lnTo>
                          <a:lnTo>
                            <a:pt x="22" y="18"/>
                          </a:lnTo>
                          <a:lnTo>
                            <a:pt x="22" y="17"/>
                          </a:lnTo>
                          <a:lnTo>
                            <a:pt x="22" y="16"/>
                          </a:lnTo>
                          <a:lnTo>
                            <a:pt x="22" y="14"/>
                          </a:lnTo>
                          <a:lnTo>
                            <a:pt x="22" y="13"/>
                          </a:lnTo>
                          <a:lnTo>
                            <a:pt x="23" y="11"/>
                          </a:lnTo>
                          <a:lnTo>
                            <a:pt x="23" y="10"/>
                          </a:lnTo>
                          <a:lnTo>
                            <a:pt x="24" y="9"/>
                          </a:lnTo>
                          <a:lnTo>
                            <a:pt x="25" y="8"/>
                          </a:lnTo>
                          <a:lnTo>
                            <a:pt x="26" y="6"/>
                          </a:lnTo>
                          <a:lnTo>
                            <a:pt x="27" y="5"/>
                          </a:lnTo>
                          <a:lnTo>
                            <a:pt x="28" y="4"/>
                          </a:lnTo>
                          <a:lnTo>
                            <a:pt x="29" y="3"/>
                          </a:lnTo>
                          <a:lnTo>
                            <a:pt x="30" y="2"/>
                          </a:lnTo>
                          <a:lnTo>
                            <a:pt x="32" y="1"/>
                          </a:lnTo>
                          <a:lnTo>
                            <a:pt x="33" y="1"/>
                          </a:lnTo>
                          <a:lnTo>
                            <a:pt x="35" y="0"/>
                          </a:lnTo>
                          <a:lnTo>
                            <a:pt x="36" y="0"/>
                          </a:lnTo>
                          <a:lnTo>
                            <a:pt x="35" y="0"/>
                          </a:lnTo>
                          <a:lnTo>
                            <a:pt x="35" y="1"/>
                          </a:lnTo>
                          <a:lnTo>
                            <a:pt x="34" y="3"/>
                          </a:lnTo>
                          <a:lnTo>
                            <a:pt x="33" y="4"/>
                          </a:lnTo>
                          <a:lnTo>
                            <a:pt x="33" y="5"/>
                          </a:lnTo>
                          <a:lnTo>
                            <a:pt x="33" y="7"/>
                          </a:lnTo>
                          <a:lnTo>
                            <a:pt x="32" y="8"/>
                          </a:lnTo>
                          <a:lnTo>
                            <a:pt x="32" y="9"/>
                          </a:lnTo>
                          <a:lnTo>
                            <a:pt x="32" y="11"/>
                          </a:lnTo>
                          <a:lnTo>
                            <a:pt x="32" y="12"/>
                          </a:lnTo>
                          <a:lnTo>
                            <a:pt x="33" y="13"/>
                          </a:lnTo>
                          <a:lnTo>
                            <a:pt x="33" y="15"/>
                          </a:lnTo>
                          <a:lnTo>
                            <a:pt x="34" y="16"/>
                          </a:lnTo>
                          <a:lnTo>
                            <a:pt x="34" y="17"/>
                          </a:lnTo>
                          <a:lnTo>
                            <a:pt x="35" y="19"/>
                          </a:lnTo>
                          <a:lnTo>
                            <a:pt x="36" y="20"/>
                          </a:lnTo>
                          <a:lnTo>
                            <a:pt x="37" y="21"/>
                          </a:lnTo>
                          <a:lnTo>
                            <a:pt x="38" y="22"/>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5" name="AutoShape 35">
                      <a:extLst>
                        <a:ext uri="{FF2B5EF4-FFF2-40B4-BE49-F238E27FC236}">
                          <a16:creationId xmlns:a16="http://schemas.microsoft.com/office/drawing/2014/main" id="{44BB7C5D-255B-4529-B7CC-BA70170E0820}"/>
                        </a:ext>
                      </a:extLst>
                    </p:cNvPr>
                    <p:cNvSpPr>
                      <a:spLocks noChangeArrowheads="1"/>
                    </p:cNvSpPr>
                    <p:nvPr/>
                  </p:nvSpPr>
                  <p:spPr bwMode="auto">
                    <a:xfrm flipV="1">
                      <a:off x="708" y="2968"/>
                      <a:ext cx="56" cy="13"/>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grpSp>
                <p:nvGrpSpPr>
                  <p:cNvPr id="283" name="Group 36">
                    <a:extLst>
                      <a:ext uri="{FF2B5EF4-FFF2-40B4-BE49-F238E27FC236}">
                        <a16:creationId xmlns:a16="http://schemas.microsoft.com/office/drawing/2014/main" id="{67112C0F-7A6C-4B4C-A053-9E2E697AA5E3}"/>
                      </a:ext>
                    </a:extLst>
                  </p:cNvPr>
                  <p:cNvGrpSpPr>
                    <a:grpSpLocks/>
                  </p:cNvGrpSpPr>
                  <p:nvPr/>
                </p:nvGrpSpPr>
                <p:grpSpPr bwMode="auto">
                  <a:xfrm>
                    <a:off x="777" y="2953"/>
                    <a:ext cx="56" cy="113"/>
                    <a:chOff x="777" y="2953"/>
                    <a:chExt cx="56" cy="113"/>
                  </a:xfrm>
                </p:grpSpPr>
                <p:sp>
                  <p:nvSpPr>
                    <p:cNvPr id="284" name="AutoShape 37">
                      <a:extLst>
                        <a:ext uri="{FF2B5EF4-FFF2-40B4-BE49-F238E27FC236}">
                          <a16:creationId xmlns:a16="http://schemas.microsoft.com/office/drawing/2014/main" id="{35864AE7-FEDB-49E9-9F6D-70B132449DFC}"/>
                        </a:ext>
                      </a:extLst>
                    </p:cNvPr>
                    <p:cNvSpPr>
                      <a:spLocks noChangeArrowheads="1"/>
                    </p:cNvSpPr>
                    <p:nvPr/>
                  </p:nvSpPr>
                  <p:spPr bwMode="auto">
                    <a:xfrm>
                      <a:off x="787" y="3029"/>
                      <a:ext cx="46" cy="8"/>
                    </a:xfrm>
                    <a:prstGeom prst="cube">
                      <a:avLst>
                        <a:gd name="adj" fmla="val 24995"/>
                      </a:avLst>
                    </a:prstGeom>
                    <a:solidFill>
                      <a:schemeClr val="tx1"/>
                    </a:solidFill>
                    <a:ln w="12700">
                      <a:noFill/>
                      <a:miter lim="800000"/>
                      <a:headEnd/>
                      <a:tailEnd/>
                    </a:ln>
                    <a:effectLst/>
                    <a:sp3d prstMaterial="softEdge"/>
                  </p:spPr>
                  <p:txBody>
                    <a:bodyPr wrap="none" anchor="ctr"/>
                    <a:lstStyle/>
                    <a:p>
                      <a:pPr>
                        <a:defRPr/>
                      </a:pPr>
                      <a:endParaRPr lang="es-ES" sz="1400" dirty="0">
                        <a:ea typeface="+mn-ea"/>
                        <a:cs typeface="Courier New" pitchFamily="49" charset="0"/>
                      </a:endParaRPr>
                    </a:p>
                  </p:txBody>
                </p:sp>
                <p:sp>
                  <p:nvSpPr>
                    <p:cNvPr id="285" name="AutoShape 38">
                      <a:extLst>
                        <a:ext uri="{FF2B5EF4-FFF2-40B4-BE49-F238E27FC236}">
                          <a16:creationId xmlns:a16="http://schemas.microsoft.com/office/drawing/2014/main" id="{2571DAC7-570D-4B4C-81D2-2A2A1529490A}"/>
                        </a:ext>
                      </a:extLst>
                    </p:cNvPr>
                    <p:cNvSpPr>
                      <a:spLocks noChangeArrowheads="1"/>
                    </p:cNvSpPr>
                    <p:nvPr/>
                  </p:nvSpPr>
                  <p:spPr bwMode="auto">
                    <a:xfrm rot="6660000">
                      <a:off x="787" y="3039"/>
                      <a:ext cx="46" cy="8"/>
                    </a:xfrm>
                    <a:prstGeom prst="cube">
                      <a:avLst>
                        <a:gd name="adj" fmla="val 24995"/>
                      </a:avLst>
                    </a:prstGeom>
                    <a:solidFill>
                      <a:schemeClr val="tx1"/>
                    </a:solidFill>
                    <a:ln w="12700">
                      <a:noFill/>
                      <a:miter lim="800000"/>
                      <a:headEnd/>
                      <a:tailEnd/>
                    </a:ln>
                    <a:effectLst/>
                    <a:sp3d prstMaterial="softEdge"/>
                  </p:spPr>
                  <p:txBody>
                    <a:bodyPr wrap="none" anchor="ctr"/>
                    <a:lstStyle/>
                    <a:p>
                      <a:pPr>
                        <a:defRPr/>
                      </a:pPr>
                      <a:endParaRPr lang="es-ES" sz="1400" dirty="0">
                        <a:ea typeface="+mn-ea"/>
                        <a:cs typeface="Courier New" pitchFamily="49" charset="0"/>
                      </a:endParaRPr>
                    </a:p>
                  </p:txBody>
                </p:sp>
                <p:sp>
                  <p:nvSpPr>
                    <p:cNvPr id="286" name="AutoShape 39">
                      <a:extLst>
                        <a:ext uri="{FF2B5EF4-FFF2-40B4-BE49-F238E27FC236}">
                          <a16:creationId xmlns:a16="http://schemas.microsoft.com/office/drawing/2014/main" id="{9210F61E-79ED-4CA5-9BAF-1892A332AF66}"/>
                        </a:ext>
                      </a:extLst>
                    </p:cNvPr>
                    <p:cNvSpPr>
                      <a:spLocks noChangeArrowheads="1"/>
                    </p:cNvSpPr>
                    <p:nvPr/>
                  </p:nvSpPr>
                  <p:spPr bwMode="auto">
                    <a:xfrm rot="19440000">
                      <a:off x="777" y="3039"/>
                      <a:ext cx="45" cy="8"/>
                    </a:xfrm>
                    <a:prstGeom prst="cube">
                      <a:avLst>
                        <a:gd name="adj" fmla="val 24995"/>
                      </a:avLst>
                    </a:prstGeom>
                    <a:solidFill>
                      <a:schemeClr val="tx1"/>
                    </a:solidFill>
                    <a:ln w="12700">
                      <a:noFill/>
                      <a:miter lim="800000"/>
                      <a:headEnd/>
                      <a:tailEnd/>
                    </a:ln>
                    <a:effectLst/>
                    <a:sp3d prstMaterial="softEdge"/>
                  </p:spPr>
                  <p:txBody>
                    <a:bodyPr wrap="none" anchor="ctr"/>
                    <a:lstStyle/>
                    <a:p>
                      <a:pPr>
                        <a:defRPr/>
                      </a:pPr>
                      <a:endParaRPr lang="es-ES" sz="1400" dirty="0">
                        <a:ea typeface="+mn-ea"/>
                        <a:cs typeface="Courier New" pitchFamily="49" charset="0"/>
                      </a:endParaRPr>
                    </a:p>
                  </p:txBody>
                </p:sp>
                <p:grpSp>
                  <p:nvGrpSpPr>
                    <p:cNvPr id="287" name="Group 40">
                      <a:extLst>
                        <a:ext uri="{FF2B5EF4-FFF2-40B4-BE49-F238E27FC236}">
                          <a16:creationId xmlns:a16="http://schemas.microsoft.com/office/drawing/2014/main" id="{EAA04193-2DCD-4FF1-AE22-B1EBF1BAAAA4}"/>
                        </a:ext>
                      </a:extLst>
                    </p:cNvPr>
                    <p:cNvGrpSpPr>
                      <a:grpSpLocks/>
                    </p:cNvGrpSpPr>
                    <p:nvPr/>
                  </p:nvGrpSpPr>
                  <p:grpSpPr bwMode="auto">
                    <a:xfrm>
                      <a:off x="784" y="2953"/>
                      <a:ext cx="42" cy="85"/>
                      <a:chOff x="784" y="2953"/>
                      <a:chExt cx="42" cy="85"/>
                    </a:xfrm>
                  </p:grpSpPr>
                  <p:sp>
                    <p:nvSpPr>
                      <p:cNvPr id="288" name="Freeform 41">
                        <a:extLst>
                          <a:ext uri="{FF2B5EF4-FFF2-40B4-BE49-F238E27FC236}">
                            <a16:creationId xmlns:a16="http://schemas.microsoft.com/office/drawing/2014/main" id="{E142AEE6-357A-41C5-942A-9C2D20E5E38E}"/>
                          </a:ext>
                        </a:extLst>
                      </p:cNvPr>
                      <p:cNvSpPr>
                        <a:spLocks/>
                      </p:cNvSpPr>
                      <p:nvPr/>
                    </p:nvSpPr>
                    <p:spPr bwMode="auto">
                      <a:xfrm>
                        <a:off x="790" y="2978"/>
                        <a:ext cx="31" cy="59"/>
                      </a:xfrm>
                      <a:custGeom>
                        <a:avLst/>
                        <a:gdLst/>
                        <a:ahLst/>
                        <a:cxnLst>
                          <a:cxn ang="0">
                            <a:pos x="20" y="58"/>
                          </a:cxn>
                          <a:cxn ang="0">
                            <a:pos x="5" y="58"/>
                          </a:cxn>
                          <a:cxn ang="0">
                            <a:pos x="2" y="52"/>
                          </a:cxn>
                          <a:cxn ang="0">
                            <a:pos x="0" y="40"/>
                          </a:cxn>
                          <a:cxn ang="0">
                            <a:pos x="6" y="19"/>
                          </a:cxn>
                          <a:cxn ang="0">
                            <a:pos x="8" y="24"/>
                          </a:cxn>
                          <a:cxn ang="0">
                            <a:pos x="12" y="18"/>
                          </a:cxn>
                          <a:cxn ang="0">
                            <a:pos x="17" y="31"/>
                          </a:cxn>
                          <a:cxn ang="0">
                            <a:pos x="21" y="12"/>
                          </a:cxn>
                          <a:cxn ang="0">
                            <a:pos x="22" y="0"/>
                          </a:cxn>
                          <a:cxn ang="0">
                            <a:pos x="26" y="13"/>
                          </a:cxn>
                          <a:cxn ang="0">
                            <a:pos x="30" y="39"/>
                          </a:cxn>
                          <a:cxn ang="0">
                            <a:pos x="26" y="52"/>
                          </a:cxn>
                          <a:cxn ang="0">
                            <a:pos x="20" y="58"/>
                          </a:cxn>
                        </a:cxnLst>
                        <a:rect l="0" t="0" r="r" b="b"/>
                        <a:pathLst>
                          <a:path w="31" h="59">
                            <a:moveTo>
                              <a:pt x="20" y="58"/>
                            </a:moveTo>
                            <a:lnTo>
                              <a:pt x="5" y="58"/>
                            </a:lnTo>
                            <a:lnTo>
                              <a:pt x="2" y="52"/>
                            </a:lnTo>
                            <a:lnTo>
                              <a:pt x="0" y="40"/>
                            </a:lnTo>
                            <a:lnTo>
                              <a:pt x="6" y="19"/>
                            </a:lnTo>
                            <a:lnTo>
                              <a:pt x="8" y="24"/>
                            </a:lnTo>
                            <a:lnTo>
                              <a:pt x="12" y="18"/>
                            </a:lnTo>
                            <a:lnTo>
                              <a:pt x="17" y="31"/>
                            </a:lnTo>
                            <a:lnTo>
                              <a:pt x="21" y="12"/>
                            </a:lnTo>
                            <a:lnTo>
                              <a:pt x="22" y="0"/>
                            </a:lnTo>
                            <a:lnTo>
                              <a:pt x="26" y="13"/>
                            </a:lnTo>
                            <a:lnTo>
                              <a:pt x="30" y="39"/>
                            </a:lnTo>
                            <a:lnTo>
                              <a:pt x="26" y="52"/>
                            </a:lnTo>
                            <a:lnTo>
                              <a:pt x="20" y="58"/>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89" name="Freeform 42">
                        <a:extLst>
                          <a:ext uri="{FF2B5EF4-FFF2-40B4-BE49-F238E27FC236}">
                            <a16:creationId xmlns:a16="http://schemas.microsoft.com/office/drawing/2014/main" id="{3DA3EAD6-6954-4614-B228-60FF49C2D0B1}"/>
                          </a:ext>
                        </a:extLst>
                      </p:cNvPr>
                      <p:cNvSpPr>
                        <a:spLocks/>
                      </p:cNvSpPr>
                      <p:nvPr/>
                    </p:nvSpPr>
                    <p:spPr bwMode="auto">
                      <a:xfrm>
                        <a:off x="784" y="2953"/>
                        <a:ext cx="42" cy="85"/>
                      </a:xfrm>
                      <a:custGeom>
                        <a:avLst/>
                        <a:gdLst/>
                        <a:ahLst/>
                        <a:cxnLst>
                          <a:cxn ang="0">
                            <a:pos x="39" y="46"/>
                          </a:cxn>
                          <a:cxn ang="0">
                            <a:pos x="41" y="55"/>
                          </a:cxn>
                          <a:cxn ang="0">
                            <a:pos x="40" y="64"/>
                          </a:cxn>
                          <a:cxn ang="0">
                            <a:pos x="37" y="72"/>
                          </a:cxn>
                          <a:cxn ang="0">
                            <a:pos x="33" y="78"/>
                          </a:cxn>
                          <a:cxn ang="0">
                            <a:pos x="28" y="83"/>
                          </a:cxn>
                          <a:cxn ang="0">
                            <a:pos x="26" y="83"/>
                          </a:cxn>
                          <a:cxn ang="0">
                            <a:pos x="30" y="74"/>
                          </a:cxn>
                          <a:cxn ang="0">
                            <a:pos x="32" y="65"/>
                          </a:cxn>
                          <a:cxn ang="0">
                            <a:pos x="33" y="56"/>
                          </a:cxn>
                          <a:cxn ang="0">
                            <a:pos x="30" y="41"/>
                          </a:cxn>
                          <a:cxn ang="0">
                            <a:pos x="28" y="33"/>
                          </a:cxn>
                          <a:cxn ang="0">
                            <a:pos x="28" y="46"/>
                          </a:cxn>
                          <a:cxn ang="0">
                            <a:pos x="25" y="57"/>
                          </a:cxn>
                          <a:cxn ang="0">
                            <a:pos x="22" y="69"/>
                          </a:cxn>
                          <a:cxn ang="0">
                            <a:pos x="19" y="69"/>
                          </a:cxn>
                          <a:cxn ang="0">
                            <a:pos x="19" y="59"/>
                          </a:cxn>
                          <a:cxn ang="0">
                            <a:pos x="16" y="49"/>
                          </a:cxn>
                          <a:cxn ang="0">
                            <a:pos x="14" y="57"/>
                          </a:cxn>
                          <a:cxn ang="0">
                            <a:pos x="14" y="67"/>
                          </a:cxn>
                          <a:cxn ang="0">
                            <a:pos x="11" y="66"/>
                          </a:cxn>
                          <a:cxn ang="0">
                            <a:pos x="9" y="59"/>
                          </a:cxn>
                          <a:cxn ang="0">
                            <a:pos x="8" y="56"/>
                          </a:cxn>
                          <a:cxn ang="0">
                            <a:pos x="7" y="64"/>
                          </a:cxn>
                          <a:cxn ang="0">
                            <a:pos x="7" y="72"/>
                          </a:cxn>
                          <a:cxn ang="0">
                            <a:pos x="9" y="80"/>
                          </a:cxn>
                          <a:cxn ang="0">
                            <a:pos x="6" y="81"/>
                          </a:cxn>
                          <a:cxn ang="0">
                            <a:pos x="2" y="74"/>
                          </a:cxn>
                          <a:cxn ang="0">
                            <a:pos x="0" y="66"/>
                          </a:cxn>
                          <a:cxn ang="0">
                            <a:pos x="0" y="58"/>
                          </a:cxn>
                          <a:cxn ang="0">
                            <a:pos x="1" y="49"/>
                          </a:cxn>
                          <a:cxn ang="0">
                            <a:pos x="5" y="41"/>
                          </a:cxn>
                          <a:cxn ang="0">
                            <a:pos x="7" y="37"/>
                          </a:cxn>
                          <a:cxn ang="0">
                            <a:pos x="9" y="30"/>
                          </a:cxn>
                          <a:cxn ang="0">
                            <a:pos x="10" y="22"/>
                          </a:cxn>
                          <a:cxn ang="0">
                            <a:pos x="13" y="16"/>
                          </a:cxn>
                          <a:cxn ang="0">
                            <a:pos x="16" y="11"/>
                          </a:cxn>
                          <a:cxn ang="0">
                            <a:pos x="17" y="13"/>
                          </a:cxn>
                          <a:cxn ang="0">
                            <a:pos x="16" y="21"/>
                          </a:cxn>
                          <a:cxn ang="0">
                            <a:pos x="17" y="30"/>
                          </a:cxn>
                          <a:cxn ang="0">
                            <a:pos x="20" y="38"/>
                          </a:cxn>
                          <a:cxn ang="0">
                            <a:pos x="20" y="46"/>
                          </a:cxn>
                          <a:cxn ang="0">
                            <a:pos x="21" y="35"/>
                          </a:cxn>
                          <a:cxn ang="0">
                            <a:pos x="21" y="26"/>
                          </a:cxn>
                          <a:cxn ang="0">
                            <a:pos x="23" y="17"/>
                          </a:cxn>
                          <a:cxn ang="0">
                            <a:pos x="27" y="8"/>
                          </a:cxn>
                          <a:cxn ang="0">
                            <a:pos x="32" y="1"/>
                          </a:cxn>
                          <a:cxn ang="0">
                            <a:pos x="34" y="3"/>
                          </a:cxn>
                          <a:cxn ang="0">
                            <a:pos x="32" y="12"/>
                          </a:cxn>
                          <a:cxn ang="0">
                            <a:pos x="32" y="22"/>
                          </a:cxn>
                          <a:cxn ang="0">
                            <a:pos x="33" y="31"/>
                          </a:cxn>
                          <a:cxn ang="0">
                            <a:pos x="37" y="40"/>
                          </a:cxn>
                        </a:cxnLst>
                        <a:rect l="0" t="0" r="r" b="b"/>
                        <a:pathLst>
                          <a:path w="42" h="85">
                            <a:moveTo>
                              <a:pt x="37" y="40"/>
                            </a:moveTo>
                            <a:lnTo>
                              <a:pt x="38" y="42"/>
                            </a:lnTo>
                            <a:lnTo>
                              <a:pt x="39" y="45"/>
                            </a:lnTo>
                            <a:lnTo>
                              <a:pt x="39" y="46"/>
                            </a:lnTo>
                            <a:lnTo>
                              <a:pt x="40" y="47"/>
                            </a:lnTo>
                            <a:lnTo>
                              <a:pt x="40" y="50"/>
                            </a:lnTo>
                            <a:lnTo>
                              <a:pt x="40" y="52"/>
                            </a:lnTo>
                            <a:lnTo>
                              <a:pt x="41" y="55"/>
                            </a:lnTo>
                            <a:lnTo>
                              <a:pt x="41" y="57"/>
                            </a:lnTo>
                            <a:lnTo>
                              <a:pt x="40" y="59"/>
                            </a:lnTo>
                            <a:lnTo>
                              <a:pt x="40" y="61"/>
                            </a:lnTo>
                            <a:lnTo>
                              <a:pt x="40" y="64"/>
                            </a:lnTo>
                            <a:lnTo>
                              <a:pt x="39" y="65"/>
                            </a:lnTo>
                            <a:lnTo>
                              <a:pt x="39" y="68"/>
                            </a:lnTo>
                            <a:lnTo>
                              <a:pt x="38" y="70"/>
                            </a:lnTo>
                            <a:lnTo>
                              <a:pt x="37" y="72"/>
                            </a:lnTo>
                            <a:lnTo>
                              <a:pt x="37" y="74"/>
                            </a:lnTo>
                            <a:lnTo>
                              <a:pt x="36" y="75"/>
                            </a:lnTo>
                            <a:lnTo>
                              <a:pt x="34" y="77"/>
                            </a:lnTo>
                            <a:lnTo>
                              <a:pt x="33" y="78"/>
                            </a:lnTo>
                            <a:lnTo>
                              <a:pt x="32" y="80"/>
                            </a:lnTo>
                            <a:lnTo>
                              <a:pt x="31" y="81"/>
                            </a:lnTo>
                            <a:lnTo>
                              <a:pt x="29" y="82"/>
                            </a:lnTo>
                            <a:lnTo>
                              <a:pt x="28" y="83"/>
                            </a:lnTo>
                            <a:lnTo>
                              <a:pt x="27" y="84"/>
                            </a:lnTo>
                            <a:lnTo>
                              <a:pt x="26" y="84"/>
                            </a:lnTo>
                            <a:lnTo>
                              <a:pt x="25" y="84"/>
                            </a:lnTo>
                            <a:lnTo>
                              <a:pt x="26" y="83"/>
                            </a:lnTo>
                            <a:lnTo>
                              <a:pt x="27" y="81"/>
                            </a:lnTo>
                            <a:lnTo>
                              <a:pt x="28" y="79"/>
                            </a:lnTo>
                            <a:lnTo>
                              <a:pt x="29" y="77"/>
                            </a:lnTo>
                            <a:lnTo>
                              <a:pt x="30" y="74"/>
                            </a:lnTo>
                            <a:lnTo>
                              <a:pt x="31" y="73"/>
                            </a:lnTo>
                            <a:lnTo>
                              <a:pt x="31" y="70"/>
                            </a:lnTo>
                            <a:lnTo>
                              <a:pt x="32" y="68"/>
                            </a:lnTo>
                            <a:lnTo>
                              <a:pt x="32" y="65"/>
                            </a:lnTo>
                            <a:lnTo>
                              <a:pt x="33" y="63"/>
                            </a:lnTo>
                            <a:lnTo>
                              <a:pt x="33" y="60"/>
                            </a:lnTo>
                            <a:lnTo>
                              <a:pt x="33" y="58"/>
                            </a:lnTo>
                            <a:lnTo>
                              <a:pt x="33" y="56"/>
                            </a:lnTo>
                            <a:lnTo>
                              <a:pt x="32" y="53"/>
                            </a:lnTo>
                            <a:lnTo>
                              <a:pt x="32" y="49"/>
                            </a:lnTo>
                            <a:lnTo>
                              <a:pt x="31" y="45"/>
                            </a:lnTo>
                            <a:lnTo>
                              <a:pt x="30" y="41"/>
                            </a:lnTo>
                            <a:lnTo>
                              <a:pt x="30" y="37"/>
                            </a:lnTo>
                            <a:lnTo>
                              <a:pt x="29" y="33"/>
                            </a:lnTo>
                            <a:lnTo>
                              <a:pt x="28" y="29"/>
                            </a:lnTo>
                            <a:lnTo>
                              <a:pt x="28" y="33"/>
                            </a:lnTo>
                            <a:lnTo>
                              <a:pt x="28" y="36"/>
                            </a:lnTo>
                            <a:lnTo>
                              <a:pt x="28" y="39"/>
                            </a:lnTo>
                            <a:lnTo>
                              <a:pt x="28" y="42"/>
                            </a:lnTo>
                            <a:lnTo>
                              <a:pt x="28" y="46"/>
                            </a:lnTo>
                            <a:lnTo>
                              <a:pt x="27" y="48"/>
                            </a:lnTo>
                            <a:lnTo>
                              <a:pt x="27" y="52"/>
                            </a:lnTo>
                            <a:lnTo>
                              <a:pt x="26" y="55"/>
                            </a:lnTo>
                            <a:lnTo>
                              <a:pt x="25" y="57"/>
                            </a:lnTo>
                            <a:lnTo>
                              <a:pt x="25" y="61"/>
                            </a:lnTo>
                            <a:lnTo>
                              <a:pt x="24" y="64"/>
                            </a:lnTo>
                            <a:lnTo>
                              <a:pt x="23" y="66"/>
                            </a:lnTo>
                            <a:lnTo>
                              <a:pt x="22" y="69"/>
                            </a:lnTo>
                            <a:lnTo>
                              <a:pt x="20" y="71"/>
                            </a:lnTo>
                            <a:lnTo>
                              <a:pt x="19" y="74"/>
                            </a:lnTo>
                            <a:lnTo>
                              <a:pt x="19" y="72"/>
                            </a:lnTo>
                            <a:lnTo>
                              <a:pt x="19" y="69"/>
                            </a:lnTo>
                            <a:lnTo>
                              <a:pt x="19" y="67"/>
                            </a:lnTo>
                            <a:lnTo>
                              <a:pt x="19" y="64"/>
                            </a:lnTo>
                            <a:lnTo>
                              <a:pt x="19" y="61"/>
                            </a:lnTo>
                            <a:lnTo>
                              <a:pt x="19" y="59"/>
                            </a:lnTo>
                            <a:lnTo>
                              <a:pt x="18" y="56"/>
                            </a:lnTo>
                            <a:lnTo>
                              <a:pt x="18" y="54"/>
                            </a:lnTo>
                            <a:lnTo>
                              <a:pt x="17" y="51"/>
                            </a:lnTo>
                            <a:lnTo>
                              <a:pt x="16" y="49"/>
                            </a:lnTo>
                            <a:lnTo>
                              <a:pt x="16" y="49"/>
                            </a:lnTo>
                            <a:lnTo>
                              <a:pt x="15" y="52"/>
                            </a:lnTo>
                            <a:lnTo>
                              <a:pt x="15" y="54"/>
                            </a:lnTo>
                            <a:lnTo>
                              <a:pt x="14" y="57"/>
                            </a:lnTo>
                            <a:lnTo>
                              <a:pt x="14" y="59"/>
                            </a:lnTo>
                            <a:lnTo>
                              <a:pt x="14" y="62"/>
                            </a:lnTo>
                            <a:lnTo>
                              <a:pt x="14" y="65"/>
                            </a:lnTo>
                            <a:lnTo>
                              <a:pt x="14" y="67"/>
                            </a:lnTo>
                            <a:lnTo>
                              <a:pt x="14" y="70"/>
                            </a:lnTo>
                            <a:lnTo>
                              <a:pt x="13" y="69"/>
                            </a:lnTo>
                            <a:lnTo>
                              <a:pt x="12" y="67"/>
                            </a:lnTo>
                            <a:lnTo>
                              <a:pt x="11" y="66"/>
                            </a:lnTo>
                            <a:lnTo>
                              <a:pt x="11" y="64"/>
                            </a:lnTo>
                            <a:lnTo>
                              <a:pt x="10" y="63"/>
                            </a:lnTo>
                            <a:lnTo>
                              <a:pt x="10" y="61"/>
                            </a:lnTo>
                            <a:lnTo>
                              <a:pt x="9" y="59"/>
                            </a:lnTo>
                            <a:lnTo>
                              <a:pt x="9" y="57"/>
                            </a:lnTo>
                            <a:lnTo>
                              <a:pt x="9" y="56"/>
                            </a:lnTo>
                            <a:lnTo>
                              <a:pt x="9" y="55"/>
                            </a:lnTo>
                            <a:lnTo>
                              <a:pt x="8" y="56"/>
                            </a:lnTo>
                            <a:lnTo>
                              <a:pt x="8" y="58"/>
                            </a:lnTo>
                            <a:lnTo>
                              <a:pt x="7" y="60"/>
                            </a:lnTo>
                            <a:lnTo>
                              <a:pt x="7" y="62"/>
                            </a:lnTo>
                            <a:lnTo>
                              <a:pt x="7" y="64"/>
                            </a:lnTo>
                            <a:lnTo>
                              <a:pt x="6" y="66"/>
                            </a:lnTo>
                            <a:lnTo>
                              <a:pt x="6" y="68"/>
                            </a:lnTo>
                            <a:lnTo>
                              <a:pt x="6" y="70"/>
                            </a:lnTo>
                            <a:lnTo>
                              <a:pt x="7" y="72"/>
                            </a:lnTo>
                            <a:lnTo>
                              <a:pt x="7" y="74"/>
                            </a:lnTo>
                            <a:lnTo>
                              <a:pt x="7" y="76"/>
                            </a:lnTo>
                            <a:lnTo>
                              <a:pt x="8" y="78"/>
                            </a:lnTo>
                            <a:lnTo>
                              <a:pt x="9" y="80"/>
                            </a:lnTo>
                            <a:lnTo>
                              <a:pt x="10" y="84"/>
                            </a:lnTo>
                            <a:lnTo>
                              <a:pt x="9" y="83"/>
                            </a:lnTo>
                            <a:lnTo>
                              <a:pt x="7" y="82"/>
                            </a:lnTo>
                            <a:lnTo>
                              <a:pt x="6" y="81"/>
                            </a:lnTo>
                            <a:lnTo>
                              <a:pt x="5" y="79"/>
                            </a:lnTo>
                            <a:lnTo>
                              <a:pt x="4" y="78"/>
                            </a:lnTo>
                            <a:lnTo>
                              <a:pt x="3" y="76"/>
                            </a:lnTo>
                            <a:lnTo>
                              <a:pt x="2" y="74"/>
                            </a:lnTo>
                            <a:lnTo>
                              <a:pt x="2" y="73"/>
                            </a:lnTo>
                            <a:lnTo>
                              <a:pt x="1" y="71"/>
                            </a:lnTo>
                            <a:lnTo>
                              <a:pt x="0" y="68"/>
                            </a:lnTo>
                            <a:lnTo>
                              <a:pt x="0" y="66"/>
                            </a:lnTo>
                            <a:lnTo>
                              <a:pt x="0" y="65"/>
                            </a:lnTo>
                            <a:lnTo>
                              <a:pt x="0" y="62"/>
                            </a:lnTo>
                            <a:lnTo>
                              <a:pt x="0" y="60"/>
                            </a:lnTo>
                            <a:lnTo>
                              <a:pt x="0" y="58"/>
                            </a:lnTo>
                            <a:lnTo>
                              <a:pt x="0" y="56"/>
                            </a:lnTo>
                            <a:lnTo>
                              <a:pt x="0" y="54"/>
                            </a:lnTo>
                            <a:lnTo>
                              <a:pt x="0" y="52"/>
                            </a:lnTo>
                            <a:lnTo>
                              <a:pt x="1" y="49"/>
                            </a:lnTo>
                            <a:lnTo>
                              <a:pt x="2" y="47"/>
                            </a:lnTo>
                            <a:lnTo>
                              <a:pt x="2" y="46"/>
                            </a:lnTo>
                            <a:lnTo>
                              <a:pt x="3" y="44"/>
                            </a:lnTo>
                            <a:lnTo>
                              <a:pt x="5" y="41"/>
                            </a:lnTo>
                            <a:lnTo>
                              <a:pt x="5" y="41"/>
                            </a:lnTo>
                            <a:lnTo>
                              <a:pt x="6" y="40"/>
                            </a:lnTo>
                            <a:lnTo>
                              <a:pt x="7" y="39"/>
                            </a:lnTo>
                            <a:lnTo>
                              <a:pt x="7" y="37"/>
                            </a:lnTo>
                            <a:lnTo>
                              <a:pt x="8" y="36"/>
                            </a:lnTo>
                            <a:lnTo>
                              <a:pt x="9" y="34"/>
                            </a:lnTo>
                            <a:lnTo>
                              <a:pt x="9" y="32"/>
                            </a:lnTo>
                            <a:lnTo>
                              <a:pt x="9" y="30"/>
                            </a:lnTo>
                            <a:lnTo>
                              <a:pt x="10" y="28"/>
                            </a:lnTo>
                            <a:lnTo>
                              <a:pt x="10" y="28"/>
                            </a:lnTo>
                            <a:lnTo>
                              <a:pt x="10" y="26"/>
                            </a:lnTo>
                            <a:lnTo>
                              <a:pt x="10" y="22"/>
                            </a:lnTo>
                            <a:lnTo>
                              <a:pt x="11" y="20"/>
                            </a:lnTo>
                            <a:lnTo>
                              <a:pt x="11" y="18"/>
                            </a:lnTo>
                            <a:lnTo>
                              <a:pt x="12" y="17"/>
                            </a:lnTo>
                            <a:lnTo>
                              <a:pt x="13" y="16"/>
                            </a:lnTo>
                            <a:lnTo>
                              <a:pt x="14" y="14"/>
                            </a:lnTo>
                            <a:lnTo>
                              <a:pt x="14" y="13"/>
                            </a:lnTo>
                            <a:lnTo>
                              <a:pt x="15" y="12"/>
                            </a:lnTo>
                            <a:lnTo>
                              <a:pt x="16" y="11"/>
                            </a:lnTo>
                            <a:lnTo>
                              <a:pt x="17" y="10"/>
                            </a:lnTo>
                            <a:lnTo>
                              <a:pt x="17" y="10"/>
                            </a:lnTo>
                            <a:lnTo>
                              <a:pt x="17" y="11"/>
                            </a:lnTo>
                            <a:lnTo>
                              <a:pt x="17" y="13"/>
                            </a:lnTo>
                            <a:lnTo>
                              <a:pt x="16" y="15"/>
                            </a:lnTo>
                            <a:lnTo>
                              <a:pt x="16" y="17"/>
                            </a:lnTo>
                            <a:lnTo>
                              <a:pt x="16" y="19"/>
                            </a:lnTo>
                            <a:lnTo>
                              <a:pt x="16" y="21"/>
                            </a:lnTo>
                            <a:lnTo>
                              <a:pt x="16" y="24"/>
                            </a:lnTo>
                            <a:lnTo>
                              <a:pt x="17" y="26"/>
                            </a:lnTo>
                            <a:lnTo>
                              <a:pt x="17" y="28"/>
                            </a:lnTo>
                            <a:lnTo>
                              <a:pt x="17" y="30"/>
                            </a:lnTo>
                            <a:lnTo>
                              <a:pt x="18" y="33"/>
                            </a:lnTo>
                            <a:lnTo>
                              <a:pt x="19" y="35"/>
                            </a:lnTo>
                            <a:lnTo>
                              <a:pt x="19" y="37"/>
                            </a:lnTo>
                            <a:lnTo>
                              <a:pt x="20" y="38"/>
                            </a:lnTo>
                            <a:lnTo>
                              <a:pt x="20" y="40"/>
                            </a:lnTo>
                            <a:lnTo>
                              <a:pt x="20" y="43"/>
                            </a:lnTo>
                            <a:lnTo>
                              <a:pt x="20" y="45"/>
                            </a:lnTo>
                            <a:lnTo>
                              <a:pt x="20" y="46"/>
                            </a:lnTo>
                            <a:lnTo>
                              <a:pt x="20" y="45"/>
                            </a:lnTo>
                            <a:lnTo>
                              <a:pt x="20" y="41"/>
                            </a:lnTo>
                            <a:lnTo>
                              <a:pt x="21" y="38"/>
                            </a:lnTo>
                            <a:lnTo>
                              <a:pt x="21" y="35"/>
                            </a:lnTo>
                            <a:lnTo>
                              <a:pt x="21" y="32"/>
                            </a:lnTo>
                            <a:lnTo>
                              <a:pt x="21" y="31"/>
                            </a:lnTo>
                            <a:lnTo>
                              <a:pt x="21" y="28"/>
                            </a:lnTo>
                            <a:lnTo>
                              <a:pt x="21" y="26"/>
                            </a:lnTo>
                            <a:lnTo>
                              <a:pt x="22" y="24"/>
                            </a:lnTo>
                            <a:lnTo>
                              <a:pt x="22" y="21"/>
                            </a:lnTo>
                            <a:lnTo>
                              <a:pt x="23" y="19"/>
                            </a:lnTo>
                            <a:lnTo>
                              <a:pt x="23" y="17"/>
                            </a:lnTo>
                            <a:lnTo>
                              <a:pt x="24" y="14"/>
                            </a:lnTo>
                            <a:lnTo>
                              <a:pt x="25" y="12"/>
                            </a:lnTo>
                            <a:lnTo>
                              <a:pt x="26" y="10"/>
                            </a:lnTo>
                            <a:lnTo>
                              <a:pt x="27" y="8"/>
                            </a:lnTo>
                            <a:lnTo>
                              <a:pt x="28" y="6"/>
                            </a:lnTo>
                            <a:lnTo>
                              <a:pt x="30" y="4"/>
                            </a:lnTo>
                            <a:lnTo>
                              <a:pt x="31" y="3"/>
                            </a:lnTo>
                            <a:lnTo>
                              <a:pt x="32" y="1"/>
                            </a:lnTo>
                            <a:lnTo>
                              <a:pt x="34" y="0"/>
                            </a:lnTo>
                            <a:lnTo>
                              <a:pt x="35" y="0"/>
                            </a:lnTo>
                            <a:lnTo>
                              <a:pt x="35" y="1"/>
                            </a:lnTo>
                            <a:lnTo>
                              <a:pt x="34" y="3"/>
                            </a:lnTo>
                            <a:lnTo>
                              <a:pt x="33" y="5"/>
                            </a:lnTo>
                            <a:lnTo>
                              <a:pt x="33" y="8"/>
                            </a:lnTo>
                            <a:lnTo>
                              <a:pt x="32" y="9"/>
                            </a:lnTo>
                            <a:lnTo>
                              <a:pt x="32" y="12"/>
                            </a:lnTo>
                            <a:lnTo>
                              <a:pt x="32" y="15"/>
                            </a:lnTo>
                            <a:lnTo>
                              <a:pt x="31" y="17"/>
                            </a:lnTo>
                            <a:lnTo>
                              <a:pt x="31" y="19"/>
                            </a:lnTo>
                            <a:lnTo>
                              <a:pt x="32" y="22"/>
                            </a:lnTo>
                            <a:lnTo>
                              <a:pt x="32" y="24"/>
                            </a:lnTo>
                            <a:lnTo>
                              <a:pt x="32" y="27"/>
                            </a:lnTo>
                            <a:lnTo>
                              <a:pt x="33" y="29"/>
                            </a:lnTo>
                            <a:lnTo>
                              <a:pt x="33" y="31"/>
                            </a:lnTo>
                            <a:lnTo>
                              <a:pt x="34" y="34"/>
                            </a:lnTo>
                            <a:lnTo>
                              <a:pt x="35" y="36"/>
                            </a:lnTo>
                            <a:lnTo>
                              <a:pt x="36" y="37"/>
                            </a:lnTo>
                            <a:lnTo>
                              <a:pt x="37" y="40"/>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grpSp>
              </p:grpSp>
            </p:grpSp>
            <p:grpSp>
              <p:nvGrpSpPr>
                <p:cNvPr id="253" name="Group 43">
                  <a:extLst>
                    <a:ext uri="{FF2B5EF4-FFF2-40B4-BE49-F238E27FC236}">
                      <a16:creationId xmlns:a16="http://schemas.microsoft.com/office/drawing/2014/main" id="{C2D11D57-5238-4A42-81C7-31826FBEBBBF}"/>
                    </a:ext>
                  </a:extLst>
                </p:cNvPr>
                <p:cNvGrpSpPr>
                  <a:grpSpLocks/>
                </p:cNvGrpSpPr>
                <p:nvPr/>
              </p:nvGrpSpPr>
              <p:grpSpPr bwMode="auto">
                <a:xfrm>
                  <a:off x="882" y="2928"/>
                  <a:ext cx="154" cy="144"/>
                  <a:chOff x="882" y="2928"/>
                  <a:chExt cx="154" cy="144"/>
                </a:xfrm>
              </p:grpSpPr>
              <p:sp>
                <p:nvSpPr>
                  <p:cNvPr id="270" name="AutoShape 44">
                    <a:extLst>
                      <a:ext uri="{FF2B5EF4-FFF2-40B4-BE49-F238E27FC236}">
                        <a16:creationId xmlns:a16="http://schemas.microsoft.com/office/drawing/2014/main" id="{B627D954-3046-41F0-AE7B-DB41A747F798}"/>
                      </a:ext>
                    </a:extLst>
                  </p:cNvPr>
                  <p:cNvSpPr>
                    <a:spLocks noChangeArrowheads="1"/>
                  </p:cNvSpPr>
                  <p:nvPr/>
                </p:nvSpPr>
                <p:spPr bwMode="auto">
                  <a:xfrm>
                    <a:off x="882" y="2928"/>
                    <a:ext cx="154" cy="144"/>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71" name="Freeform 45">
                    <a:extLst>
                      <a:ext uri="{FF2B5EF4-FFF2-40B4-BE49-F238E27FC236}">
                        <a16:creationId xmlns:a16="http://schemas.microsoft.com/office/drawing/2014/main" id="{FAF56239-EA85-418A-A688-AA2360917286}"/>
                      </a:ext>
                    </a:extLst>
                  </p:cNvPr>
                  <p:cNvSpPr>
                    <a:spLocks/>
                  </p:cNvSpPr>
                  <p:nvPr/>
                </p:nvSpPr>
                <p:spPr bwMode="auto">
                  <a:xfrm>
                    <a:off x="935" y="3018"/>
                    <a:ext cx="97" cy="53"/>
                  </a:xfrm>
                  <a:custGeom>
                    <a:avLst/>
                    <a:gdLst/>
                    <a:ahLst/>
                    <a:cxnLst>
                      <a:cxn ang="0">
                        <a:pos x="10" y="31"/>
                      </a:cxn>
                      <a:cxn ang="0">
                        <a:pos x="16" y="26"/>
                      </a:cxn>
                      <a:cxn ang="0">
                        <a:pos x="22" y="21"/>
                      </a:cxn>
                      <a:cxn ang="0">
                        <a:pos x="18" y="15"/>
                      </a:cxn>
                      <a:cxn ang="0">
                        <a:pos x="19" y="12"/>
                      </a:cxn>
                      <a:cxn ang="0">
                        <a:pos x="26" y="12"/>
                      </a:cxn>
                      <a:cxn ang="0">
                        <a:pos x="33" y="13"/>
                      </a:cxn>
                      <a:cxn ang="0">
                        <a:pos x="40" y="13"/>
                      </a:cxn>
                      <a:cxn ang="0">
                        <a:pos x="34" y="7"/>
                      </a:cxn>
                      <a:cxn ang="0">
                        <a:pos x="34" y="4"/>
                      </a:cxn>
                      <a:cxn ang="0">
                        <a:pos x="42" y="4"/>
                      </a:cxn>
                      <a:cxn ang="0">
                        <a:pos x="49" y="4"/>
                      </a:cxn>
                      <a:cxn ang="0">
                        <a:pos x="57" y="4"/>
                      </a:cxn>
                      <a:cxn ang="0">
                        <a:pos x="64" y="2"/>
                      </a:cxn>
                      <a:cxn ang="0">
                        <a:pos x="70" y="0"/>
                      </a:cxn>
                      <a:cxn ang="0">
                        <a:pos x="77" y="6"/>
                      </a:cxn>
                      <a:cxn ang="0">
                        <a:pos x="86" y="6"/>
                      </a:cxn>
                      <a:cxn ang="0">
                        <a:pos x="96" y="8"/>
                      </a:cxn>
                      <a:cxn ang="0">
                        <a:pos x="89" y="9"/>
                      </a:cxn>
                      <a:cxn ang="0">
                        <a:pos x="82" y="10"/>
                      </a:cxn>
                      <a:cxn ang="0">
                        <a:pos x="73" y="14"/>
                      </a:cxn>
                      <a:cxn ang="0">
                        <a:pos x="65" y="15"/>
                      </a:cxn>
                      <a:cxn ang="0">
                        <a:pos x="58" y="15"/>
                      </a:cxn>
                      <a:cxn ang="0">
                        <a:pos x="50" y="15"/>
                      </a:cxn>
                      <a:cxn ang="0">
                        <a:pos x="61" y="21"/>
                      </a:cxn>
                      <a:cxn ang="0">
                        <a:pos x="70" y="24"/>
                      </a:cxn>
                      <a:cxn ang="0">
                        <a:pos x="48" y="26"/>
                      </a:cxn>
                      <a:cxn ang="0">
                        <a:pos x="41" y="26"/>
                      </a:cxn>
                      <a:cxn ang="0">
                        <a:pos x="42" y="36"/>
                      </a:cxn>
                      <a:cxn ang="0">
                        <a:pos x="49" y="41"/>
                      </a:cxn>
                      <a:cxn ang="0">
                        <a:pos x="41" y="43"/>
                      </a:cxn>
                      <a:cxn ang="0">
                        <a:pos x="30" y="43"/>
                      </a:cxn>
                      <a:cxn ang="0">
                        <a:pos x="25" y="38"/>
                      </a:cxn>
                      <a:cxn ang="0">
                        <a:pos x="16" y="39"/>
                      </a:cxn>
                      <a:cxn ang="0">
                        <a:pos x="8" y="45"/>
                      </a:cxn>
                      <a:cxn ang="0">
                        <a:pos x="0" y="52"/>
                      </a:cxn>
                      <a:cxn ang="0">
                        <a:pos x="2" y="44"/>
                      </a:cxn>
                      <a:cxn ang="0">
                        <a:pos x="6" y="37"/>
                      </a:cxn>
                    </a:cxnLst>
                    <a:rect l="0" t="0" r="r" b="b"/>
                    <a:pathLst>
                      <a:path w="97" h="53">
                        <a:moveTo>
                          <a:pt x="6" y="37"/>
                        </a:moveTo>
                        <a:lnTo>
                          <a:pt x="10" y="31"/>
                        </a:lnTo>
                        <a:lnTo>
                          <a:pt x="12" y="27"/>
                        </a:lnTo>
                        <a:lnTo>
                          <a:pt x="16" y="26"/>
                        </a:lnTo>
                        <a:lnTo>
                          <a:pt x="19" y="25"/>
                        </a:lnTo>
                        <a:lnTo>
                          <a:pt x="22" y="21"/>
                        </a:lnTo>
                        <a:lnTo>
                          <a:pt x="21" y="18"/>
                        </a:lnTo>
                        <a:lnTo>
                          <a:pt x="18" y="15"/>
                        </a:lnTo>
                        <a:lnTo>
                          <a:pt x="14" y="13"/>
                        </a:lnTo>
                        <a:lnTo>
                          <a:pt x="19" y="12"/>
                        </a:lnTo>
                        <a:lnTo>
                          <a:pt x="22" y="12"/>
                        </a:lnTo>
                        <a:lnTo>
                          <a:pt x="26" y="12"/>
                        </a:lnTo>
                        <a:lnTo>
                          <a:pt x="29" y="13"/>
                        </a:lnTo>
                        <a:lnTo>
                          <a:pt x="33" y="13"/>
                        </a:lnTo>
                        <a:lnTo>
                          <a:pt x="36" y="13"/>
                        </a:lnTo>
                        <a:lnTo>
                          <a:pt x="40" y="13"/>
                        </a:lnTo>
                        <a:lnTo>
                          <a:pt x="37" y="9"/>
                        </a:lnTo>
                        <a:lnTo>
                          <a:pt x="34" y="7"/>
                        </a:lnTo>
                        <a:lnTo>
                          <a:pt x="28" y="6"/>
                        </a:lnTo>
                        <a:lnTo>
                          <a:pt x="34" y="4"/>
                        </a:lnTo>
                        <a:lnTo>
                          <a:pt x="38" y="4"/>
                        </a:lnTo>
                        <a:lnTo>
                          <a:pt x="42" y="4"/>
                        </a:lnTo>
                        <a:lnTo>
                          <a:pt x="45" y="4"/>
                        </a:lnTo>
                        <a:lnTo>
                          <a:pt x="49" y="4"/>
                        </a:lnTo>
                        <a:lnTo>
                          <a:pt x="53" y="4"/>
                        </a:lnTo>
                        <a:lnTo>
                          <a:pt x="57" y="4"/>
                        </a:lnTo>
                        <a:lnTo>
                          <a:pt x="60" y="4"/>
                        </a:lnTo>
                        <a:lnTo>
                          <a:pt x="64" y="2"/>
                        </a:lnTo>
                        <a:lnTo>
                          <a:pt x="67" y="0"/>
                        </a:lnTo>
                        <a:lnTo>
                          <a:pt x="70" y="0"/>
                        </a:lnTo>
                        <a:lnTo>
                          <a:pt x="73" y="3"/>
                        </a:lnTo>
                        <a:lnTo>
                          <a:pt x="77" y="6"/>
                        </a:lnTo>
                        <a:lnTo>
                          <a:pt x="83" y="6"/>
                        </a:lnTo>
                        <a:lnTo>
                          <a:pt x="86" y="6"/>
                        </a:lnTo>
                        <a:lnTo>
                          <a:pt x="91" y="6"/>
                        </a:lnTo>
                        <a:lnTo>
                          <a:pt x="96" y="8"/>
                        </a:lnTo>
                        <a:lnTo>
                          <a:pt x="92" y="9"/>
                        </a:lnTo>
                        <a:lnTo>
                          <a:pt x="89" y="9"/>
                        </a:lnTo>
                        <a:lnTo>
                          <a:pt x="85" y="9"/>
                        </a:lnTo>
                        <a:lnTo>
                          <a:pt x="82" y="10"/>
                        </a:lnTo>
                        <a:lnTo>
                          <a:pt x="78" y="10"/>
                        </a:lnTo>
                        <a:lnTo>
                          <a:pt x="73" y="14"/>
                        </a:lnTo>
                        <a:lnTo>
                          <a:pt x="68" y="15"/>
                        </a:lnTo>
                        <a:lnTo>
                          <a:pt x="65" y="15"/>
                        </a:lnTo>
                        <a:lnTo>
                          <a:pt x="61" y="15"/>
                        </a:lnTo>
                        <a:lnTo>
                          <a:pt x="58" y="15"/>
                        </a:lnTo>
                        <a:lnTo>
                          <a:pt x="54" y="15"/>
                        </a:lnTo>
                        <a:lnTo>
                          <a:pt x="50" y="15"/>
                        </a:lnTo>
                        <a:lnTo>
                          <a:pt x="53" y="18"/>
                        </a:lnTo>
                        <a:lnTo>
                          <a:pt x="61" y="21"/>
                        </a:lnTo>
                        <a:lnTo>
                          <a:pt x="65" y="22"/>
                        </a:lnTo>
                        <a:lnTo>
                          <a:pt x="70" y="24"/>
                        </a:lnTo>
                        <a:lnTo>
                          <a:pt x="54" y="26"/>
                        </a:lnTo>
                        <a:lnTo>
                          <a:pt x="48" y="26"/>
                        </a:lnTo>
                        <a:lnTo>
                          <a:pt x="44" y="26"/>
                        </a:lnTo>
                        <a:lnTo>
                          <a:pt x="41" y="26"/>
                        </a:lnTo>
                        <a:lnTo>
                          <a:pt x="38" y="32"/>
                        </a:lnTo>
                        <a:lnTo>
                          <a:pt x="42" y="36"/>
                        </a:lnTo>
                        <a:lnTo>
                          <a:pt x="45" y="38"/>
                        </a:lnTo>
                        <a:lnTo>
                          <a:pt x="49" y="41"/>
                        </a:lnTo>
                        <a:lnTo>
                          <a:pt x="44" y="43"/>
                        </a:lnTo>
                        <a:lnTo>
                          <a:pt x="41" y="43"/>
                        </a:lnTo>
                        <a:lnTo>
                          <a:pt x="35" y="43"/>
                        </a:lnTo>
                        <a:lnTo>
                          <a:pt x="30" y="43"/>
                        </a:lnTo>
                        <a:lnTo>
                          <a:pt x="28" y="39"/>
                        </a:lnTo>
                        <a:lnTo>
                          <a:pt x="25" y="38"/>
                        </a:lnTo>
                        <a:lnTo>
                          <a:pt x="19" y="38"/>
                        </a:lnTo>
                        <a:lnTo>
                          <a:pt x="16" y="39"/>
                        </a:lnTo>
                        <a:lnTo>
                          <a:pt x="12" y="42"/>
                        </a:lnTo>
                        <a:lnTo>
                          <a:pt x="8" y="45"/>
                        </a:lnTo>
                        <a:lnTo>
                          <a:pt x="3" y="49"/>
                        </a:lnTo>
                        <a:lnTo>
                          <a:pt x="0" y="52"/>
                        </a:lnTo>
                        <a:lnTo>
                          <a:pt x="1" y="48"/>
                        </a:lnTo>
                        <a:lnTo>
                          <a:pt x="2" y="44"/>
                        </a:lnTo>
                        <a:lnTo>
                          <a:pt x="6" y="37"/>
                        </a:lnTo>
                        <a:lnTo>
                          <a:pt x="6" y="37"/>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72" name="Freeform 46">
                    <a:extLst>
                      <a:ext uri="{FF2B5EF4-FFF2-40B4-BE49-F238E27FC236}">
                        <a16:creationId xmlns:a16="http://schemas.microsoft.com/office/drawing/2014/main" id="{FC12BF69-DDDF-4ACA-9CEA-1D45BD345188}"/>
                      </a:ext>
                    </a:extLst>
                  </p:cNvPr>
                  <p:cNvSpPr>
                    <a:spLocks/>
                  </p:cNvSpPr>
                  <p:nvPr/>
                </p:nvSpPr>
                <p:spPr bwMode="auto">
                  <a:xfrm>
                    <a:off x="973" y="2975"/>
                    <a:ext cx="38" cy="57"/>
                  </a:xfrm>
                  <a:custGeom>
                    <a:avLst/>
                    <a:gdLst/>
                    <a:ahLst/>
                    <a:cxnLst>
                      <a:cxn ang="0">
                        <a:pos x="25" y="56"/>
                      </a:cxn>
                      <a:cxn ang="0">
                        <a:pos x="6" y="56"/>
                      </a:cxn>
                      <a:cxn ang="0">
                        <a:pos x="3" y="50"/>
                      </a:cxn>
                      <a:cxn ang="0">
                        <a:pos x="0" y="38"/>
                      </a:cxn>
                      <a:cxn ang="0">
                        <a:pos x="8" y="19"/>
                      </a:cxn>
                      <a:cxn ang="0">
                        <a:pos x="10" y="23"/>
                      </a:cxn>
                      <a:cxn ang="0">
                        <a:pos x="15" y="18"/>
                      </a:cxn>
                      <a:cxn ang="0">
                        <a:pos x="21" y="30"/>
                      </a:cxn>
                      <a:cxn ang="0">
                        <a:pos x="26" y="12"/>
                      </a:cxn>
                      <a:cxn ang="0">
                        <a:pos x="27" y="0"/>
                      </a:cxn>
                      <a:cxn ang="0">
                        <a:pos x="33" y="12"/>
                      </a:cxn>
                      <a:cxn ang="0">
                        <a:pos x="37" y="37"/>
                      </a:cxn>
                      <a:cxn ang="0">
                        <a:pos x="32" y="50"/>
                      </a:cxn>
                      <a:cxn ang="0">
                        <a:pos x="25" y="56"/>
                      </a:cxn>
                    </a:cxnLst>
                    <a:rect l="0" t="0" r="r" b="b"/>
                    <a:pathLst>
                      <a:path w="38" h="57">
                        <a:moveTo>
                          <a:pt x="25" y="56"/>
                        </a:moveTo>
                        <a:lnTo>
                          <a:pt x="6" y="56"/>
                        </a:lnTo>
                        <a:lnTo>
                          <a:pt x="3" y="50"/>
                        </a:lnTo>
                        <a:lnTo>
                          <a:pt x="0" y="38"/>
                        </a:lnTo>
                        <a:lnTo>
                          <a:pt x="8" y="19"/>
                        </a:lnTo>
                        <a:lnTo>
                          <a:pt x="10" y="23"/>
                        </a:lnTo>
                        <a:lnTo>
                          <a:pt x="15" y="18"/>
                        </a:lnTo>
                        <a:lnTo>
                          <a:pt x="21" y="30"/>
                        </a:lnTo>
                        <a:lnTo>
                          <a:pt x="26" y="12"/>
                        </a:lnTo>
                        <a:lnTo>
                          <a:pt x="27" y="0"/>
                        </a:lnTo>
                        <a:lnTo>
                          <a:pt x="33" y="12"/>
                        </a:lnTo>
                        <a:lnTo>
                          <a:pt x="37" y="37"/>
                        </a:lnTo>
                        <a:lnTo>
                          <a:pt x="32" y="50"/>
                        </a:lnTo>
                        <a:lnTo>
                          <a:pt x="25" y="56"/>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73" name="Freeform 47">
                    <a:extLst>
                      <a:ext uri="{FF2B5EF4-FFF2-40B4-BE49-F238E27FC236}">
                        <a16:creationId xmlns:a16="http://schemas.microsoft.com/office/drawing/2014/main" id="{0213FB2C-AB0C-4299-9754-191F9A0B26D2}"/>
                      </a:ext>
                    </a:extLst>
                  </p:cNvPr>
                  <p:cNvSpPr>
                    <a:spLocks/>
                  </p:cNvSpPr>
                  <p:nvPr/>
                </p:nvSpPr>
                <p:spPr bwMode="auto">
                  <a:xfrm>
                    <a:off x="967" y="2950"/>
                    <a:ext cx="51" cy="82"/>
                  </a:xfrm>
                  <a:custGeom>
                    <a:avLst/>
                    <a:gdLst/>
                    <a:ahLst/>
                    <a:cxnLst>
                      <a:cxn ang="0">
                        <a:pos x="48" y="45"/>
                      </a:cxn>
                      <a:cxn ang="0">
                        <a:pos x="50" y="53"/>
                      </a:cxn>
                      <a:cxn ang="0">
                        <a:pos x="49" y="61"/>
                      </a:cxn>
                      <a:cxn ang="0">
                        <a:pos x="46" y="69"/>
                      </a:cxn>
                      <a:cxn ang="0">
                        <a:pos x="41" y="75"/>
                      </a:cxn>
                      <a:cxn ang="0">
                        <a:pos x="34" y="80"/>
                      </a:cxn>
                      <a:cxn ang="0">
                        <a:pos x="32" y="80"/>
                      </a:cxn>
                      <a:cxn ang="0">
                        <a:pos x="37" y="72"/>
                      </a:cxn>
                      <a:cxn ang="0">
                        <a:pos x="40" y="63"/>
                      </a:cxn>
                      <a:cxn ang="0">
                        <a:pos x="40" y="54"/>
                      </a:cxn>
                      <a:cxn ang="0">
                        <a:pos x="37" y="39"/>
                      </a:cxn>
                      <a:cxn ang="0">
                        <a:pos x="34" y="32"/>
                      </a:cxn>
                      <a:cxn ang="0">
                        <a:pos x="34" y="44"/>
                      </a:cxn>
                      <a:cxn ang="0">
                        <a:pos x="31" y="55"/>
                      </a:cxn>
                      <a:cxn ang="0">
                        <a:pos x="26" y="66"/>
                      </a:cxn>
                      <a:cxn ang="0">
                        <a:pos x="24" y="67"/>
                      </a:cxn>
                      <a:cxn ang="0">
                        <a:pos x="23" y="57"/>
                      </a:cxn>
                      <a:cxn ang="0">
                        <a:pos x="20" y="47"/>
                      </a:cxn>
                      <a:cxn ang="0">
                        <a:pos x="17" y="55"/>
                      </a:cxn>
                      <a:cxn ang="0">
                        <a:pos x="17" y="65"/>
                      </a:cxn>
                      <a:cxn ang="0">
                        <a:pos x="14" y="64"/>
                      </a:cxn>
                      <a:cxn ang="0">
                        <a:pos x="12" y="57"/>
                      </a:cxn>
                      <a:cxn ang="0">
                        <a:pos x="10" y="54"/>
                      </a:cxn>
                      <a:cxn ang="0">
                        <a:pos x="8" y="62"/>
                      </a:cxn>
                      <a:cxn ang="0">
                        <a:pos x="8" y="70"/>
                      </a:cxn>
                      <a:cxn ang="0">
                        <a:pos x="11" y="77"/>
                      </a:cxn>
                      <a:cxn ang="0">
                        <a:pos x="8" y="78"/>
                      </a:cxn>
                      <a:cxn ang="0">
                        <a:pos x="3" y="72"/>
                      </a:cxn>
                      <a:cxn ang="0">
                        <a:pos x="0" y="64"/>
                      </a:cxn>
                      <a:cxn ang="0">
                        <a:pos x="0" y="56"/>
                      </a:cxn>
                      <a:cxn ang="0">
                        <a:pos x="1" y="48"/>
                      </a:cxn>
                      <a:cxn ang="0">
                        <a:pos x="6" y="40"/>
                      </a:cxn>
                      <a:cxn ang="0">
                        <a:pos x="9" y="36"/>
                      </a:cxn>
                      <a:cxn ang="0">
                        <a:pos x="12" y="29"/>
                      </a:cxn>
                      <a:cxn ang="0">
                        <a:pos x="13" y="21"/>
                      </a:cxn>
                      <a:cxn ang="0">
                        <a:pos x="16" y="15"/>
                      </a:cxn>
                      <a:cxn ang="0">
                        <a:pos x="20" y="10"/>
                      </a:cxn>
                      <a:cxn ang="0">
                        <a:pos x="21" y="12"/>
                      </a:cxn>
                      <a:cxn ang="0">
                        <a:pos x="20" y="21"/>
                      </a:cxn>
                      <a:cxn ang="0">
                        <a:pos x="21" y="29"/>
                      </a:cxn>
                      <a:cxn ang="0">
                        <a:pos x="24" y="37"/>
                      </a:cxn>
                      <a:cxn ang="0">
                        <a:pos x="24" y="45"/>
                      </a:cxn>
                      <a:cxn ang="0">
                        <a:pos x="26" y="34"/>
                      </a:cxn>
                      <a:cxn ang="0">
                        <a:pos x="26" y="25"/>
                      </a:cxn>
                      <a:cxn ang="0">
                        <a:pos x="29" y="16"/>
                      </a:cxn>
                      <a:cxn ang="0">
                        <a:pos x="33" y="8"/>
                      </a:cxn>
                      <a:cxn ang="0">
                        <a:pos x="40" y="1"/>
                      </a:cxn>
                      <a:cxn ang="0">
                        <a:pos x="41" y="3"/>
                      </a:cxn>
                      <a:cxn ang="0">
                        <a:pos x="39" y="12"/>
                      </a:cxn>
                      <a:cxn ang="0">
                        <a:pos x="39" y="21"/>
                      </a:cxn>
                      <a:cxn ang="0">
                        <a:pos x="41" y="30"/>
                      </a:cxn>
                      <a:cxn ang="0">
                        <a:pos x="45" y="38"/>
                      </a:cxn>
                    </a:cxnLst>
                    <a:rect l="0" t="0" r="r" b="b"/>
                    <a:pathLst>
                      <a:path w="51" h="82">
                        <a:moveTo>
                          <a:pt x="45" y="38"/>
                        </a:moveTo>
                        <a:lnTo>
                          <a:pt x="46" y="41"/>
                        </a:lnTo>
                        <a:lnTo>
                          <a:pt x="47" y="43"/>
                        </a:lnTo>
                        <a:lnTo>
                          <a:pt x="48" y="45"/>
                        </a:lnTo>
                        <a:lnTo>
                          <a:pt x="48" y="46"/>
                        </a:lnTo>
                        <a:lnTo>
                          <a:pt x="49" y="48"/>
                        </a:lnTo>
                        <a:lnTo>
                          <a:pt x="49" y="50"/>
                        </a:lnTo>
                        <a:lnTo>
                          <a:pt x="50" y="53"/>
                        </a:lnTo>
                        <a:lnTo>
                          <a:pt x="50" y="55"/>
                        </a:lnTo>
                        <a:lnTo>
                          <a:pt x="49" y="57"/>
                        </a:lnTo>
                        <a:lnTo>
                          <a:pt x="49" y="59"/>
                        </a:lnTo>
                        <a:lnTo>
                          <a:pt x="49" y="61"/>
                        </a:lnTo>
                        <a:lnTo>
                          <a:pt x="48" y="63"/>
                        </a:lnTo>
                        <a:lnTo>
                          <a:pt x="47" y="65"/>
                        </a:lnTo>
                        <a:lnTo>
                          <a:pt x="46" y="67"/>
                        </a:lnTo>
                        <a:lnTo>
                          <a:pt x="46" y="69"/>
                        </a:lnTo>
                        <a:lnTo>
                          <a:pt x="45" y="71"/>
                        </a:lnTo>
                        <a:lnTo>
                          <a:pt x="43" y="73"/>
                        </a:lnTo>
                        <a:lnTo>
                          <a:pt x="42" y="74"/>
                        </a:lnTo>
                        <a:lnTo>
                          <a:pt x="41" y="75"/>
                        </a:lnTo>
                        <a:lnTo>
                          <a:pt x="39" y="77"/>
                        </a:lnTo>
                        <a:lnTo>
                          <a:pt x="38" y="78"/>
                        </a:lnTo>
                        <a:lnTo>
                          <a:pt x="36" y="79"/>
                        </a:lnTo>
                        <a:lnTo>
                          <a:pt x="34" y="80"/>
                        </a:lnTo>
                        <a:lnTo>
                          <a:pt x="33" y="81"/>
                        </a:lnTo>
                        <a:lnTo>
                          <a:pt x="32" y="81"/>
                        </a:lnTo>
                        <a:lnTo>
                          <a:pt x="31" y="81"/>
                        </a:lnTo>
                        <a:lnTo>
                          <a:pt x="32" y="80"/>
                        </a:lnTo>
                        <a:lnTo>
                          <a:pt x="33" y="78"/>
                        </a:lnTo>
                        <a:lnTo>
                          <a:pt x="35" y="76"/>
                        </a:lnTo>
                        <a:lnTo>
                          <a:pt x="36" y="74"/>
                        </a:lnTo>
                        <a:lnTo>
                          <a:pt x="37" y="72"/>
                        </a:lnTo>
                        <a:lnTo>
                          <a:pt x="38" y="70"/>
                        </a:lnTo>
                        <a:lnTo>
                          <a:pt x="38" y="68"/>
                        </a:lnTo>
                        <a:lnTo>
                          <a:pt x="39" y="65"/>
                        </a:lnTo>
                        <a:lnTo>
                          <a:pt x="40" y="63"/>
                        </a:lnTo>
                        <a:lnTo>
                          <a:pt x="40" y="61"/>
                        </a:lnTo>
                        <a:lnTo>
                          <a:pt x="40" y="58"/>
                        </a:lnTo>
                        <a:lnTo>
                          <a:pt x="40" y="56"/>
                        </a:lnTo>
                        <a:lnTo>
                          <a:pt x="40" y="54"/>
                        </a:lnTo>
                        <a:lnTo>
                          <a:pt x="40" y="51"/>
                        </a:lnTo>
                        <a:lnTo>
                          <a:pt x="39" y="47"/>
                        </a:lnTo>
                        <a:lnTo>
                          <a:pt x="38" y="43"/>
                        </a:lnTo>
                        <a:lnTo>
                          <a:pt x="37" y="39"/>
                        </a:lnTo>
                        <a:lnTo>
                          <a:pt x="36" y="36"/>
                        </a:lnTo>
                        <a:lnTo>
                          <a:pt x="35" y="32"/>
                        </a:lnTo>
                        <a:lnTo>
                          <a:pt x="34" y="28"/>
                        </a:lnTo>
                        <a:lnTo>
                          <a:pt x="34" y="32"/>
                        </a:lnTo>
                        <a:lnTo>
                          <a:pt x="34" y="35"/>
                        </a:lnTo>
                        <a:lnTo>
                          <a:pt x="34" y="37"/>
                        </a:lnTo>
                        <a:lnTo>
                          <a:pt x="34" y="41"/>
                        </a:lnTo>
                        <a:lnTo>
                          <a:pt x="34" y="44"/>
                        </a:lnTo>
                        <a:lnTo>
                          <a:pt x="33" y="47"/>
                        </a:lnTo>
                        <a:lnTo>
                          <a:pt x="33" y="50"/>
                        </a:lnTo>
                        <a:lnTo>
                          <a:pt x="32" y="53"/>
                        </a:lnTo>
                        <a:lnTo>
                          <a:pt x="31" y="55"/>
                        </a:lnTo>
                        <a:lnTo>
                          <a:pt x="30" y="59"/>
                        </a:lnTo>
                        <a:lnTo>
                          <a:pt x="29" y="61"/>
                        </a:lnTo>
                        <a:lnTo>
                          <a:pt x="28" y="64"/>
                        </a:lnTo>
                        <a:lnTo>
                          <a:pt x="26" y="66"/>
                        </a:lnTo>
                        <a:lnTo>
                          <a:pt x="25" y="69"/>
                        </a:lnTo>
                        <a:lnTo>
                          <a:pt x="23" y="71"/>
                        </a:lnTo>
                        <a:lnTo>
                          <a:pt x="23" y="70"/>
                        </a:lnTo>
                        <a:lnTo>
                          <a:pt x="24" y="67"/>
                        </a:lnTo>
                        <a:lnTo>
                          <a:pt x="24" y="64"/>
                        </a:lnTo>
                        <a:lnTo>
                          <a:pt x="23" y="62"/>
                        </a:lnTo>
                        <a:lnTo>
                          <a:pt x="23" y="59"/>
                        </a:lnTo>
                        <a:lnTo>
                          <a:pt x="23" y="57"/>
                        </a:lnTo>
                        <a:lnTo>
                          <a:pt x="22" y="54"/>
                        </a:lnTo>
                        <a:lnTo>
                          <a:pt x="22" y="52"/>
                        </a:lnTo>
                        <a:lnTo>
                          <a:pt x="21" y="49"/>
                        </a:lnTo>
                        <a:lnTo>
                          <a:pt x="20" y="47"/>
                        </a:lnTo>
                        <a:lnTo>
                          <a:pt x="20" y="48"/>
                        </a:lnTo>
                        <a:lnTo>
                          <a:pt x="19" y="50"/>
                        </a:lnTo>
                        <a:lnTo>
                          <a:pt x="18" y="52"/>
                        </a:lnTo>
                        <a:lnTo>
                          <a:pt x="17" y="55"/>
                        </a:lnTo>
                        <a:lnTo>
                          <a:pt x="17" y="57"/>
                        </a:lnTo>
                        <a:lnTo>
                          <a:pt x="17" y="60"/>
                        </a:lnTo>
                        <a:lnTo>
                          <a:pt x="17" y="62"/>
                        </a:lnTo>
                        <a:lnTo>
                          <a:pt x="17" y="65"/>
                        </a:lnTo>
                        <a:lnTo>
                          <a:pt x="17" y="67"/>
                        </a:lnTo>
                        <a:lnTo>
                          <a:pt x="16" y="66"/>
                        </a:lnTo>
                        <a:lnTo>
                          <a:pt x="15" y="65"/>
                        </a:lnTo>
                        <a:lnTo>
                          <a:pt x="14" y="64"/>
                        </a:lnTo>
                        <a:lnTo>
                          <a:pt x="13" y="62"/>
                        </a:lnTo>
                        <a:lnTo>
                          <a:pt x="13" y="60"/>
                        </a:lnTo>
                        <a:lnTo>
                          <a:pt x="12" y="59"/>
                        </a:lnTo>
                        <a:lnTo>
                          <a:pt x="12" y="57"/>
                        </a:lnTo>
                        <a:lnTo>
                          <a:pt x="11" y="55"/>
                        </a:lnTo>
                        <a:lnTo>
                          <a:pt x="11" y="54"/>
                        </a:lnTo>
                        <a:lnTo>
                          <a:pt x="11" y="53"/>
                        </a:lnTo>
                        <a:lnTo>
                          <a:pt x="10" y="54"/>
                        </a:lnTo>
                        <a:lnTo>
                          <a:pt x="10" y="56"/>
                        </a:lnTo>
                        <a:lnTo>
                          <a:pt x="9" y="58"/>
                        </a:lnTo>
                        <a:lnTo>
                          <a:pt x="9" y="60"/>
                        </a:lnTo>
                        <a:lnTo>
                          <a:pt x="8" y="62"/>
                        </a:lnTo>
                        <a:lnTo>
                          <a:pt x="8" y="64"/>
                        </a:lnTo>
                        <a:lnTo>
                          <a:pt x="8" y="66"/>
                        </a:lnTo>
                        <a:lnTo>
                          <a:pt x="8" y="68"/>
                        </a:lnTo>
                        <a:lnTo>
                          <a:pt x="8" y="70"/>
                        </a:lnTo>
                        <a:lnTo>
                          <a:pt x="9" y="72"/>
                        </a:lnTo>
                        <a:lnTo>
                          <a:pt x="9" y="74"/>
                        </a:lnTo>
                        <a:lnTo>
                          <a:pt x="10" y="75"/>
                        </a:lnTo>
                        <a:lnTo>
                          <a:pt x="11" y="77"/>
                        </a:lnTo>
                        <a:lnTo>
                          <a:pt x="12" y="81"/>
                        </a:lnTo>
                        <a:lnTo>
                          <a:pt x="11" y="80"/>
                        </a:lnTo>
                        <a:lnTo>
                          <a:pt x="9" y="79"/>
                        </a:lnTo>
                        <a:lnTo>
                          <a:pt x="8" y="78"/>
                        </a:lnTo>
                        <a:lnTo>
                          <a:pt x="6" y="76"/>
                        </a:lnTo>
                        <a:lnTo>
                          <a:pt x="5" y="75"/>
                        </a:lnTo>
                        <a:lnTo>
                          <a:pt x="4" y="73"/>
                        </a:lnTo>
                        <a:lnTo>
                          <a:pt x="3" y="72"/>
                        </a:lnTo>
                        <a:lnTo>
                          <a:pt x="2" y="70"/>
                        </a:lnTo>
                        <a:lnTo>
                          <a:pt x="1" y="68"/>
                        </a:lnTo>
                        <a:lnTo>
                          <a:pt x="1" y="66"/>
                        </a:lnTo>
                        <a:lnTo>
                          <a:pt x="0" y="64"/>
                        </a:lnTo>
                        <a:lnTo>
                          <a:pt x="0" y="62"/>
                        </a:lnTo>
                        <a:lnTo>
                          <a:pt x="0" y="60"/>
                        </a:lnTo>
                        <a:lnTo>
                          <a:pt x="0" y="58"/>
                        </a:lnTo>
                        <a:lnTo>
                          <a:pt x="0" y="56"/>
                        </a:lnTo>
                        <a:lnTo>
                          <a:pt x="0" y="54"/>
                        </a:lnTo>
                        <a:lnTo>
                          <a:pt x="0" y="52"/>
                        </a:lnTo>
                        <a:lnTo>
                          <a:pt x="1" y="50"/>
                        </a:lnTo>
                        <a:lnTo>
                          <a:pt x="1" y="48"/>
                        </a:lnTo>
                        <a:lnTo>
                          <a:pt x="2" y="46"/>
                        </a:lnTo>
                        <a:lnTo>
                          <a:pt x="3" y="44"/>
                        </a:lnTo>
                        <a:lnTo>
                          <a:pt x="4" y="43"/>
                        </a:lnTo>
                        <a:lnTo>
                          <a:pt x="6" y="40"/>
                        </a:lnTo>
                        <a:lnTo>
                          <a:pt x="6" y="39"/>
                        </a:lnTo>
                        <a:lnTo>
                          <a:pt x="7" y="39"/>
                        </a:lnTo>
                        <a:lnTo>
                          <a:pt x="8" y="37"/>
                        </a:lnTo>
                        <a:lnTo>
                          <a:pt x="9" y="36"/>
                        </a:lnTo>
                        <a:lnTo>
                          <a:pt x="10" y="34"/>
                        </a:lnTo>
                        <a:lnTo>
                          <a:pt x="11" y="33"/>
                        </a:lnTo>
                        <a:lnTo>
                          <a:pt x="11" y="31"/>
                        </a:lnTo>
                        <a:lnTo>
                          <a:pt x="12" y="29"/>
                        </a:lnTo>
                        <a:lnTo>
                          <a:pt x="12" y="27"/>
                        </a:lnTo>
                        <a:lnTo>
                          <a:pt x="12" y="27"/>
                        </a:lnTo>
                        <a:lnTo>
                          <a:pt x="12" y="25"/>
                        </a:lnTo>
                        <a:lnTo>
                          <a:pt x="13" y="21"/>
                        </a:lnTo>
                        <a:lnTo>
                          <a:pt x="13" y="20"/>
                        </a:lnTo>
                        <a:lnTo>
                          <a:pt x="14" y="18"/>
                        </a:lnTo>
                        <a:lnTo>
                          <a:pt x="15" y="16"/>
                        </a:lnTo>
                        <a:lnTo>
                          <a:pt x="16" y="15"/>
                        </a:lnTo>
                        <a:lnTo>
                          <a:pt x="17" y="14"/>
                        </a:lnTo>
                        <a:lnTo>
                          <a:pt x="18" y="12"/>
                        </a:lnTo>
                        <a:lnTo>
                          <a:pt x="19" y="11"/>
                        </a:lnTo>
                        <a:lnTo>
                          <a:pt x="20" y="10"/>
                        </a:lnTo>
                        <a:lnTo>
                          <a:pt x="21" y="10"/>
                        </a:lnTo>
                        <a:lnTo>
                          <a:pt x="21" y="10"/>
                        </a:lnTo>
                        <a:lnTo>
                          <a:pt x="21" y="10"/>
                        </a:lnTo>
                        <a:lnTo>
                          <a:pt x="21" y="12"/>
                        </a:lnTo>
                        <a:lnTo>
                          <a:pt x="20" y="15"/>
                        </a:lnTo>
                        <a:lnTo>
                          <a:pt x="20" y="16"/>
                        </a:lnTo>
                        <a:lnTo>
                          <a:pt x="20" y="19"/>
                        </a:lnTo>
                        <a:lnTo>
                          <a:pt x="20" y="21"/>
                        </a:lnTo>
                        <a:lnTo>
                          <a:pt x="20" y="23"/>
                        </a:lnTo>
                        <a:lnTo>
                          <a:pt x="20" y="25"/>
                        </a:lnTo>
                        <a:lnTo>
                          <a:pt x="21" y="27"/>
                        </a:lnTo>
                        <a:lnTo>
                          <a:pt x="21" y="29"/>
                        </a:lnTo>
                        <a:lnTo>
                          <a:pt x="23" y="32"/>
                        </a:lnTo>
                        <a:lnTo>
                          <a:pt x="23" y="33"/>
                        </a:lnTo>
                        <a:lnTo>
                          <a:pt x="24" y="35"/>
                        </a:lnTo>
                        <a:lnTo>
                          <a:pt x="24" y="37"/>
                        </a:lnTo>
                        <a:lnTo>
                          <a:pt x="24" y="39"/>
                        </a:lnTo>
                        <a:lnTo>
                          <a:pt x="24" y="41"/>
                        </a:lnTo>
                        <a:lnTo>
                          <a:pt x="24" y="43"/>
                        </a:lnTo>
                        <a:lnTo>
                          <a:pt x="24" y="45"/>
                        </a:lnTo>
                        <a:lnTo>
                          <a:pt x="25" y="43"/>
                        </a:lnTo>
                        <a:lnTo>
                          <a:pt x="25" y="40"/>
                        </a:lnTo>
                        <a:lnTo>
                          <a:pt x="26" y="37"/>
                        </a:lnTo>
                        <a:lnTo>
                          <a:pt x="26" y="34"/>
                        </a:lnTo>
                        <a:lnTo>
                          <a:pt x="26" y="31"/>
                        </a:lnTo>
                        <a:lnTo>
                          <a:pt x="26" y="30"/>
                        </a:lnTo>
                        <a:lnTo>
                          <a:pt x="26" y="27"/>
                        </a:lnTo>
                        <a:lnTo>
                          <a:pt x="26" y="25"/>
                        </a:lnTo>
                        <a:lnTo>
                          <a:pt x="26" y="23"/>
                        </a:lnTo>
                        <a:lnTo>
                          <a:pt x="27" y="20"/>
                        </a:lnTo>
                        <a:lnTo>
                          <a:pt x="28" y="18"/>
                        </a:lnTo>
                        <a:lnTo>
                          <a:pt x="29" y="16"/>
                        </a:lnTo>
                        <a:lnTo>
                          <a:pt x="30" y="14"/>
                        </a:lnTo>
                        <a:lnTo>
                          <a:pt x="31" y="11"/>
                        </a:lnTo>
                        <a:lnTo>
                          <a:pt x="32" y="10"/>
                        </a:lnTo>
                        <a:lnTo>
                          <a:pt x="33" y="8"/>
                        </a:lnTo>
                        <a:lnTo>
                          <a:pt x="35" y="6"/>
                        </a:lnTo>
                        <a:lnTo>
                          <a:pt x="36" y="4"/>
                        </a:lnTo>
                        <a:lnTo>
                          <a:pt x="38" y="3"/>
                        </a:lnTo>
                        <a:lnTo>
                          <a:pt x="40" y="1"/>
                        </a:lnTo>
                        <a:lnTo>
                          <a:pt x="41" y="0"/>
                        </a:lnTo>
                        <a:lnTo>
                          <a:pt x="43" y="0"/>
                        </a:lnTo>
                        <a:lnTo>
                          <a:pt x="42" y="1"/>
                        </a:lnTo>
                        <a:lnTo>
                          <a:pt x="41" y="3"/>
                        </a:lnTo>
                        <a:lnTo>
                          <a:pt x="40" y="5"/>
                        </a:lnTo>
                        <a:lnTo>
                          <a:pt x="40" y="7"/>
                        </a:lnTo>
                        <a:lnTo>
                          <a:pt x="39" y="9"/>
                        </a:lnTo>
                        <a:lnTo>
                          <a:pt x="39" y="12"/>
                        </a:lnTo>
                        <a:lnTo>
                          <a:pt x="39" y="14"/>
                        </a:lnTo>
                        <a:lnTo>
                          <a:pt x="38" y="16"/>
                        </a:lnTo>
                        <a:lnTo>
                          <a:pt x="38" y="19"/>
                        </a:lnTo>
                        <a:lnTo>
                          <a:pt x="39" y="21"/>
                        </a:lnTo>
                        <a:lnTo>
                          <a:pt x="39" y="23"/>
                        </a:lnTo>
                        <a:lnTo>
                          <a:pt x="40" y="26"/>
                        </a:lnTo>
                        <a:lnTo>
                          <a:pt x="40" y="28"/>
                        </a:lnTo>
                        <a:lnTo>
                          <a:pt x="41" y="30"/>
                        </a:lnTo>
                        <a:lnTo>
                          <a:pt x="42" y="32"/>
                        </a:lnTo>
                        <a:lnTo>
                          <a:pt x="43" y="34"/>
                        </a:lnTo>
                        <a:lnTo>
                          <a:pt x="44" y="36"/>
                        </a:lnTo>
                        <a:lnTo>
                          <a:pt x="45" y="38"/>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grpSp>
                <p:nvGrpSpPr>
                  <p:cNvPr id="274" name="Group 48">
                    <a:extLst>
                      <a:ext uri="{FF2B5EF4-FFF2-40B4-BE49-F238E27FC236}">
                        <a16:creationId xmlns:a16="http://schemas.microsoft.com/office/drawing/2014/main" id="{66CF5FBB-A0D3-4DB6-A124-9508B666010F}"/>
                      </a:ext>
                    </a:extLst>
                  </p:cNvPr>
                  <p:cNvGrpSpPr>
                    <a:grpSpLocks/>
                  </p:cNvGrpSpPr>
                  <p:nvPr/>
                </p:nvGrpSpPr>
                <p:grpSpPr bwMode="auto">
                  <a:xfrm>
                    <a:off x="889" y="2942"/>
                    <a:ext cx="79" cy="103"/>
                    <a:chOff x="889" y="2942"/>
                    <a:chExt cx="79" cy="103"/>
                  </a:xfrm>
                </p:grpSpPr>
                <p:grpSp>
                  <p:nvGrpSpPr>
                    <p:cNvPr id="277" name="Group 49">
                      <a:extLst>
                        <a:ext uri="{FF2B5EF4-FFF2-40B4-BE49-F238E27FC236}">
                          <a16:creationId xmlns:a16="http://schemas.microsoft.com/office/drawing/2014/main" id="{45469B3B-7199-48A6-B1A0-CD9674AD4B74}"/>
                        </a:ext>
                      </a:extLst>
                    </p:cNvPr>
                    <p:cNvGrpSpPr>
                      <a:grpSpLocks/>
                    </p:cNvGrpSpPr>
                    <p:nvPr/>
                  </p:nvGrpSpPr>
                  <p:grpSpPr bwMode="auto">
                    <a:xfrm>
                      <a:off x="889" y="2942"/>
                      <a:ext cx="67" cy="103"/>
                      <a:chOff x="889" y="2942"/>
                      <a:chExt cx="67" cy="103"/>
                    </a:xfrm>
                  </p:grpSpPr>
                  <p:sp>
                    <p:nvSpPr>
                      <p:cNvPr id="279" name="Freeform 50">
                        <a:extLst>
                          <a:ext uri="{FF2B5EF4-FFF2-40B4-BE49-F238E27FC236}">
                            <a16:creationId xmlns:a16="http://schemas.microsoft.com/office/drawing/2014/main" id="{86ACAED5-4398-4AD3-AAEA-8016DEC1A340}"/>
                          </a:ext>
                        </a:extLst>
                      </p:cNvPr>
                      <p:cNvSpPr>
                        <a:spLocks/>
                      </p:cNvSpPr>
                      <p:nvPr/>
                    </p:nvSpPr>
                    <p:spPr bwMode="auto">
                      <a:xfrm>
                        <a:off x="889" y="2942"/>
                        <a:ext cx="67" cy="103"/>
                      </a:xfrm>
                      <a:custGeom>
                        <a:avLst/>
                        <a:gdLst/>
                        <a:ahLst/>
                        <a:cxnLst>
                          <a:cxn ang="0">
                            <a:pos x="30" y="13"/>
                          </a:cxn>
                          <a:cxn ang="0">
                            <a:pos x="33" y="5"/>
                          </a:cxn>
                          <a:cxn ang="0">
                            <a:pos x="23" y="0"/>
                          </a:cxn>
                          <a:cxn ang="0">
                            <a:pos x="0" y="75"/>
                          </a:cxn>
                          <a:cxn ang="0">
                            <a:pos x="49" y="102"/>
                          </a:cxn>
                          <a:cxn ang="0">
                            <a:pos x="66" y="49"/>
                          </a:cxn>
                          <a:cxn ang="0">
                            <a:pos x="59" y="28"/>
                          </a:cxn>
                          <a:cxn ang="0">
                            <a:pos x="30" y="13"/>
                          </a:cxn>
                        </a:cxnLst>
                        <a:rect l="0" t="0" r="r" b="b"/>
                        <a:pathLst>
                          <a:path w="67" h="103">
                            <a:moveTo>
                              <a:pt x="30" y="13"/>
                            </a:moveTo>
                            <a:lnTo>
                              <a:pt x="33" y="5"/>
                            </a:lnTo>
                            <a:lnTo>
                              <a:pt x="23" y="0"/>
                            </a:lnTo>
                            <a:lnTo>
                              <a:pt x="0" y="75"/>
                            </a:lnTo>
                            <a:lnTo>
                              <a:pt x="49" y="102"/>
                            </a:lnTo>
                            <a:lnTo>
                              <a:pt x="66" y="49"/>
                            </a:lnTo>
                            <a:lnTo>
                              <a:pt x="59" y="28"/>
                            </a:lnTo>
                            <a:lnTo>
                              <a:pt x="30" y="13"/>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80" name="Freeform 51">
                        <a:extLst>
                          <a:ext uri="{FF2B5EF4-FFF2-40B4-BE49-F238E27FC236}">
                            <a16:creationId xmlns:a16="http://schemas.microsoft.com/office/drawing/2014/main" id="{39B1B1CA-A5B1-4F47-B064-AAB70BB61BCE}"/>
                          </a:ext>
                        </a:extLst>
                      </p:cNvPr>
                      <p:cNvSpPr>
                        <a:spLocks/>
                      </p:cNvSpPr>
                      <p:nvPr/>
                    </p:nvSpPr>
                    <p:spPr bwMode="auto">
                      <a:xfrm>
                        <a:off x="923" y="2947"/>
                        <a:ext cx="21" cy="22"/>
                      </a:xfrm>
                      <a:custGeom>
                        <a:avLst/>
                        <a:gdLst/>
                        <a:ahLst/>
                        <a:cxnLst>
                          <a:cxn ang="0">
                            <a:pos x="0" y="0"/>
                          </a:cxn>
                          <a:cxn ang="0">
                            <a:pos x="18" y="10"/>
                          </a:cxn>
                          <a:cxn ang="0">
                            <a:pos x="20" y="21"/>
                          </a:cxn>
                        </a:cxnLst>
                        <a:rect l="0" t="0" r="r" b="b"/>
                        <a:pathLst>
                          <a:path w="21" h="22">
                            <a:moveTo>
                              <a:pt x="0" y="0"/>
                            </a:moveTo>
                            <a:lnTo>
                              <a:pt x="18" y="10"/>
                            </a:lnTo>
                            <a:lnTo>
                              <a:pt x="20" y="21"/>
                            </a:lnTo>
                          </a:path>
                        </a:pathLst>
                      </a:custGeom>
                      <a:solidFill>
                        <a:schemeClr val="tx1"/>
                      </a:solidFill>
                      <a:ln w="12700" cap="rnd" cmpd="sng">
                        <a:noFill/>
                        <a:prstDash val="solid"/>
                        <a:round/>
                        <a:headEnd type="none" w="sm" len="sm"/>
                        <a:tailEnd type="none" w="sm" len="sm"/>
                      </a:ln>
                      <a:effectLst/>
                      <a:sp3d prstMaterial="softEdge">
                        <a:bevelT w="127000" prst="artDeco"/>
                      </a:sp3d>
                    </p:spPr>
                    <p:txBody>
                      <a:bodyPr/>
                      <a:lstStyle/>
                      <a:p>
                        <a:pPr>
                          <a:defRPr/>
                        </a:pPr>
                        <a:endParaRPr lang="es-ES" sz="1400" dirty="0">
                          <a:ea typeface="+mn-ea"/>
                          <a:cs typeface="Courier New" pitchFamily="49" charset="0"/>
                        </a:endParaRPr>
                      </a:p>
                    </p:txBody>
                  </p:sp>
                </p:grpSp>
                <p:sp>
                  <p:nvSpPr>
                    <p:cNvPr id="278" name="Freeform 52">
                      <a:extLst>
                        <a:ext uri="{FF2B5EF4-FFF2-40B4-BE49-F238E27FC236}">
                          <a16:creationId xmlns:a16="http://schemas.microsoft.com/office/drawing/2014/main" id="{43A45042-2674-4C9A-9093-A021F94E67B5}"/>
                        </a:ext>
                      </a:extLst>
                    </p:cNvPr>
                    <p:cNvSpPr>
                      <a:spLocks/>
                    </p:cNvSpPr>
                    <p:nvPr/>
                  </p:nvSpPr>
                  <p:spPr bwMode="auto">
                    <a:xfrm>
                      <a:off x="951" y="2974"/>
                      <a:ext cx="17" cy="17"/>
                    </a:xfrm>
                    <a:custGeom>
                      <a:avLst/>
                      <a:gdLst/>
                      <a:ahLst/>
                      <a:cxnLst>
                        <a:cxn ang="0">
                          <a:pos x="0" y="1"/>
                        </a:cxn>
                        <a:cxn ang="0">
                          <a:pos x="7" y="0"/>
                        </a:cxn>
                        <a:cxn ang="0">
                          <a:pos x="16" y="14"/>
                        </a:cxn>
                        <a:cxn ang="0">
                          <a:pos x="8" y="16"/>
                        </a:cxn>
                      </a:cxnLst>
                      <a:rect l="0" t="0" r="r" b="b"/>
                      <a:pathLst>
                        <a:path w="17" h="17">
                          <a:moveTo>
                            <a:pt x="0" y="1"/>
                          </a:moveTo>
                          <a:lnTo>
                            <a:pt x="7" y="0"/>
                          </a:lnTo>
                          <a:lnTo>
                            <a:pt x="16" y="14"/>
                          </a:lnTo>
                          <a:lnTo>
                            <a:pt x="8" y="16"/>
                          </a:lnTo>
                        </a:path>
                      </a:pathLst>
                    </a:custGeom>
                    <a:solidFill>
                      <a:schemeClr val="tx1"/>
                    </a:solidFill>
                    <a:ln w="12700" cap="rnd" cmpd="sng">
                      <a:noFill/>
                      <a:prstDash val="solid"/>
                      <a:round/>
                      <a:headEnd type="none" w="sm" len="sm"/>
                      <a:tailEnd type="none" w="sm" len="sm"/>
                    </a:ln>
                    <a:effectLst/>
                    <a:sp3d prstMaterial="softEdge">
                      <a:bevelT w="127000" prst="artDeco"/>
                    </a:sp3d>
                  </p:spPr>
                  <p:txBody>
                    <a:bodyPr/>
                    <a:lstStyle/>
                    <a:p>
                      <a:pPr>
                        <a:defRPr/>
                      </a:pPr>
                      <a:endParaRPr lang="es-ES" sz="1400" dirty="0">
                        <a:ea typeface="+mn-ea"/>
                        <a:cs typeface="Courier New" pitchFamily="49" charset="0"/>
                      </a:endParaRPr>
                    </a:p>
                  </p:txBody>
                </p:sp>
              </p:grpSp>
              <p:sp>
                <p:nvSpPr>
                  <p:cNvPr id="275" name="Arc 53">
                    <a:extLst>
                      <a:ext uri="{FF2B5EF4-FFF2-40B4-BE49-F238E27FC236}">
                        <a16:creationId xmlns:a16="http://schemas.microsoft.com/office/drawing/2014/main" id="{35857499-2AFB-424F-AF93-B84802CEA7E3}"/>
                      </a:ext>
                    </a:extLst>
                  </p:cNvPr>
                  <p:cNvSpPr>
                    <a:spLocks/>
                  </p:cNvSpPr>
                  <p:nvPr/>
                </p:nvSpPr>
                <p:spPr bwMode="auto">
                  <a:xfrm rot="20520000">
                    <a:off x="961" y="2973"/>
                    <a:ext cx="39" cy="35"/>
                  </a:xfrm>
                  <a:custGeom>
                    <a:avLst/>
                    <a:gdLst>
                      <a:gd name="G0" fmla="+- 561 0 0"/>
                      <a:gd name="G1" fmla="+- 21600 0 0"/>
                      <a:gd name="G2" fmla="+- 21600 0 0"/>
                      <a:gd name="T0" fmla="*/ 0 w 22123"/>
                      <a:gd name="T1" fmla="*/ 7 h 21600"/>
                      <a:gd name="T2" fmla="*/ 22123 w 22123"/>
                      <a:gd name="T3" fmla="*/ 20318 h 21600"/>
                      <a:gd name="T4" fmla="*/ 561 w 22123"/>
                      <a:gd name="T5" fmla="*/ 21600 h 21600"/>
                    </a:gdLst>
                    <a:ahLst/>
                    <a:cxnLst>
                      <a:cxn ang="0">
                        <a:pos x="T0" y="T1"/>
                      </a:cxn>
                      <a:cxn ang="0">
                        <a:pos x="T2" y="T3"/>
                      </a:cxn>
                      <a:cxn ang="0">
                        <a:pos x="T4" y="T5"/>
                      </a:cxn>
                    </a:cxnLst>
                    <a:rect l="0" t="0" r="r" b="b"/>
                    <a:pathLst>
                      <a:path w="22123" h="21600" fill="none" extrusionOk="0">
                        <a:moveTo>
                          <a:pt x="0" y="7"/>
                        </a:moveTo>
                        <a:cubicBezTo>
                          <a:pt x="186" y="2"/>
                          <a:pt x="373" y="-1"/>
                          <a:pt x="561" y="0"/>
                        </a:cubicBezTo>
                        <a:cubicBezTo>
                          <a:pt x="11992" y="0"/>
                          <a:pt x="21444" y="8906"/>
                          <a:pt x="22122" y="20318"/>
                        </a:cubicBezTo>
                      </a:path>
                      <a:path w="22123" h="21600" stroke="0" extrusionOk="0">
                        <a:moveTo>
                          <a:pt x="0" y="7"/>
                        </a:moveTo>
                        <a:cubicBezTo>
                          <a:pt x="186" y="2"/>
                          <a:pt x="373" y="-1"/>
                          <a:pt x="561" y="0"/>
                        </a:cubicBezTo>
                        <a:cubicBezTo>
                          <a:pt x="11992" y="0"/>
                          <a:pt x="21444" y="8906"/>
                          <a:pt x="22122" y="20318"/>
                        </a:cubicBezTo>
                        <a:lnTo>
                          <a:pt x="561" y="21600"/>
                        </a:lnTo>
                        <a:close/>
                      </a:path>
                    </a:pathLst>
                  </a:custGeom>
                  <a:noFill/>
                  <a:ln w="12700" cap="rnd">
                    <a:noFill/>
                    <a:round/>
                    <a:headEnd type="none" w="sm" len="sm"/>
                    <a:tailEnd type="none" w="sm" len="sm"/>
                  </a:ln>
                  <a:effectLst/>
                  <a:sp3d prstMaterial="softEdge"/>
                </p:spPr>
                <p:txBody>
                  <a:bodyPr wrap="none" anchor="ctr"/>
                  <a:lstStyle/>
                  <a:p>
                    <a:pPr>
                      <a:defRPr/>
                    </a:pPr>
                    <a:endParaRPr lang="es-ES" sz="1400" dirty="0">
                      <a:ea typeface="+mn-ea"/>
                      <a:cs typeface="Courier New" pitchFamily="49" charset="0"/>
                    </a:endParaRPr>
                  </a:p>
                </p:txBody>
              </p:sp>
              <p:sp>
                <p:nvSpPr>
                  <p:cNvPr id="276" name="Arc 54">
                    <a:extLst>
                      <a:ext uri="{FF2B5EF4-FFF2-40B4-BE49-F238E27FC236}">
                        <a16:creationId xmlns:a16="http://schemas.microsoft.com/office/drawing/2014/main" id="{808A1D1C-910C-461C-85B2-6C2E9B365F2D}"/>
                      </a:ext>
                    </a:extLst>
                  </p:cNvPr>
                  <p:cNvSpPr>
                    <a:spLocks/>
                  </p:cNvSpPr>
                  <p:nvPr/>
                </p:nvSpPr>
                <p:spPr bwMode="auto">
                  <a:xfrm rot="20520000">
                    <a:off x="961" y="2973"/>
                    <a:ext cx="39" cy="35"/>
                  </a:xfrm>
                  <a:custGeom>
                    <a:avLst/>
                    <a:gdLst>
                      <a:gd name="G0" fmla="+- 561 0 0"/>
                      <a:gd name="G1" fmla="+- 21600 0 0"/>
                      <a:gd name="G2" fmla="+- 21600 0 0"/>
                      <a:gd name="T0" fmla="*/ 0 w 22123"/>
                      <a:gd name="T1" fmla="*/ 7 h 21600"/>
                      <a:gd name="T2" fmla="*/ 22123 w 22123"/>
                      <a:gd name="T3" fmla="*/ 20318 h 21600"/>
                      <a:gd name="T4" fmla="*/ 561 w 22123"/>
                      <a:gd name="T5" fmla="*/ 21600 h 21600"/>
                    </a:gdLst>
                    <a:ahLst/>
                    <a:cxnLst>
                      <a:cxn ang="0">
                        <a:pos x="T0" y="T1"/>
                      </a:cxn>
                      <a:cxn ang="0">
                        <a:pos x="T2" y="T3"/>
                      </a:cxn>
                      <a:cxn ang="0">
                        <a:pos x="T4" y="T5"/>
                      </a:cxn>
                    </a:cxnLst>
                    <a:rect l="0" t="0" r="r" b="b"/>
                    <a:pathLst>
                      <a:path w="22123" h="21600" fill="none" extrusionOk="0">
                        <a:moveTo>
                          <a:pt x="0" y="7"/>
                        </a:moveTo>
                        <a:cubicBezTo>
                          <a:pt x="186" y="2"/>
                          <a:pt x="373" y="-1"/>
                          <a:pt x="561" y="0"/>
                        </a:cubicBezTo>
                        <a:cubicBezTo>
                          <a:pt x="11992" y="0"/>
                          <a:pt x="21444" y="8906"/>
                          <a:pt x="22122" y="20318"/>
                        </a:cubicBezTo>
                      </a:path>
                      <a:path w="22123" h="21600" stroke="0" extrusionOk="0">
                        <a:moveTo>
                          <a:pt x="0" y="7"/>
                        </a:moveTo>
                        <a:cubicBezTo>
                          <a:pt x="186" y="2"/>
                          <a:pt x="373" y="-1"/>
                          <a:pt x="561" y="0"/>
                        </a:cubicBezTo>
                        <a:cubicBezTo>
                          <a:pt x="11992" y="0"/>
                          <a:pt x="21444" y="8906"/>
                          <a:pt x="22122" y="20318"/>
                        </a:cubicBezTo>
                        <a:lnTo>
                          <a:pt x="561" y="21600"/>
                        </a:lnTo>
                        <a:close/>
                      </a:path>
                    </a:pathLst>
                  </a:custGeom>
                  <a:noFill/>
                  <a:ln w="12700" cap="rnd">
                    <a:noFill/>
                    <a:round/>
                    <a:headEnd type="none" w="sm" len="sm"/>
                    <a:tailEnd type="none" w="sm" len="sm"/>
                  </a:ln>
                  <a:effectLst/>
                  <a:sp3d prstMaterial="softEdge"/>
                </p:spPr>
                <p:txBody>
                  <a:bodyPr wrap="none" anchor="ctr"/>
                  <a:lstStyle/>
                  <a:p>
                    <a:pPr>
                      <a:defRPr/>
                    </a:pPr>
                    <a:endParaRPr lang="es-ES" sz="1400" dirty="0">
                      <a:ea typeface="+mn-ea"/>
                      <a:cs typeface="Courier New" pitchFamily="49" charset="0"/>
                    </a:endParaRPr>
                  </a:p>
                </p:txBody>
              </p:sp>
            </p:grpSp>
            <p:grpSp>
              <p:nvGrpSpPr>
                <p:cNvPr id="254" name="Group 55">
                  <a:extLst>
                    <a:ext uri="{FF2B5EF4-FFF2-40B4-BE49-F238E27FC236}">
                      <a16:creationId xmlns:a16="http://schemas.microsoft.com/office/drawing/2014/main" id="{32541761-EFC2-47BA-B35C-E862F42A3DA2}"/>
                    </a:ext>
                  </a:extLst>
                </p:cNvPr>
                <p:cNvGrpSpPr>
                  <a:grpSpLocks/>
                </p:cNvGrpSpPr>
                <p:nvPr/>
              </p:nvGrpSpPr>
              <p:grpSpPr bwMode="auto">
                <a:xfrm>
                  <a:off x="1094" y="2928"/>
                  <a:ext cx="166" cy="144"/>
                  <a:chOff x="1094" y="2928"/>
                  <a:chExt cx="166" cy="144"/>
                </a:xfrm>
              </p:grpSpPr>
              <p:sp>
                <p:nvSpPr>
                  <p:cNvPr id="255" name="AutoShape 56">
                    <a:extLst>
                      <a:ext uri="{FF2B5EF4-FFF2-40B4-BE49-F238E27FC236}">
                        <a16:creationId xmlns:a16="http://schemas.microsoft.com/office/drawing/2014/main" id="{D762A581-8396-4AA6-B8A3-D9B494B66EA2}"/>
                      </a:ext>
                    </a:extLst>
                  </p:cNvPr>
                  <p:cNvSpPr>
                    <a:spLocks noChangeArrowheads="1"/>
                  </p:cNvSpPr>
                  <p:nvPr/>
                </p:nvSpPr>
                <p:spPr bwMode="auto">
                  <a:xfrm>
                    <a:off x="1104" y="2928"/>
                    <a:ext cx="152" cy="144"/>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6" name="Oval 57">
                    <a:extLst>
                      <a:ext uri="{FF2B5EF4-FFF2-40B4-BE49-F238E27FC236}">
                        <a16:creationId xmlns:a16="http://schemas.microsoft.com/office/drawing/2014/main" id="{40924A45-B6F6-48F3-826E-E40CE6324892}"/>
                      </a:ext>
                    </a:extLst>
                  </p:cNvPr>
                  <p:cNvSpPr>
                    <a:spLocks noChangeArrowheads="1"/>
                  </p:cNvSpPr>
                  <p:nvPr/>
                </p:nvSpPr>
                <p:spPr bwMode="auto">
                  <a:xfrm>
                    <a:off x="1128" y="2945"/>
                    <a:ext cx="55" cy="59"/>
                  </a:xfrm>
                  <a:prstGeom prst="ellipse">
                    <a:avLst/>
                  </a:prstGeom>
                  <a:solidFill>
                    <a:schemeClr val="tx1"/>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7" name="Rectangle 58">
                    <a:extLst>
                      <a:ext uri="{FF2B5EF4-FFF2-40B4-BE49-F238E27FC236}">
                        <a16:creationId xmlns:a16="http://schemas.microsoft.com/office/drawing/2014/main" id="{C13FAAAF-7DE0-45BA-9E75-17789EDDC17D}"/>
                      </a:ext>
                    </a:extLst>
                  </p:cNvPr>
                  <p:cNvSpPr>
                    <a:spLocks noChangeArrowheads="1"/>
                  </p:cNvSpPr>
                  <p:nvPr/>
                </p:nvSpPr>
                <p:spPr bwMode="auto">
                  <a:xfrm rot="2940000">
                    <a:off x="1159" y="2950"/>
                    <a:ext cx="22" cy="80"/>
                  </a:xfrm>
                  <a:prstGeom prst="rect">
                    <a:avLst/>
                  </a:prstGeom>
                  <a:solidFill>
                    <a:srgbClr val="0066FF"/>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8" name="Rectangle 59">
                    <a:extLst>
                      <a:ext uri="{FF2B5EF4-FFF2-40B4-BE49-F238E27FC236}">
                        <a16:creationId xmlns:a16="http://schemas.microsoft.com/office/drawing/2014/main" id="{F4F37208-2DA2-4775-AC10-5110888F57D5}"/>
                      </a:ext>
                    </a:extLst>
                  </p:cNvPr>
                  <p:cNvSpPr>
                    <a:spLocks noChangeArrowheads="1"/>
                  </p:cNvSpPr>
                  <p:nvPr/>
                </p:nvSpPr>
                <p:spPr bwMode="auto">
                  <a:xfrm rot="2940000">
                    <a:off x="1169" y="2981"/>
                    <a:ext cx="21" cy="8"/>
                  </a:xfrm>
                  <a:prstGeom prst="rect">
                    <a:avLst/>
                  </a:prstGeom>
                  <a:solidFill>
                    <a:schemeClr val="tx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9" name="Arc 60">
                    <a:extLst>
                      <a:ext uri="{FF2B5EF4-FFF2-40B4-BE49-F238E27FC236}">
                        <a16:creationId xmlns:a16="http://schemas.microsoft.com/office/drawing/2014/main" id="{2CAB48A2-0796-448A-98EE-7D7B4DF5F979}"/>
                      </a:ext>
                    </a:extLst>
                  </p:cNvPr>
                  <p:cNvSpPr>
                    <a:spLocks/>
                  </p:cNvSpPr>
                  <p:nvPr/>
                </p:nvSpPr>
                <p:spPr bwMode="auto">
                  <a:xfrm rot="3240000">
                    <a:off x="1093" y="2993"/>
                    <a:ext cx="31" cy="30"/>
                  </a:xfrm>
                  <a:custGeom>
                    <a:avLst/>
                    <a:gdLst>
                      <a:gd name="G0" fmla="+- 4079 0 0"/>
                      <a:gd name="G1" fmla="+- 21600 0 0"/>
                      <a:gd name="G2" fmla="+- 21600 0 0"/>
                      <a:gd name="T0" fmla="*/ 0 w 25679"/>
                      <a:gd name="T1" fmla="*/ 389 h 21600"/>
                      <a:gd name="T2" fmla="*/ 25679 w 25679"/>
                      <a:gd name="T3" fmla="*/ 21600 h 21600"/>
                      <a:gd name="T4" fmla="*/ 4079 w 25679"/>
                      <a:gd name="T5" fmla="*/ 21600 h 21600"/>
                    </a:gdLst>
                    <a:ahLst/>
                    <a:cxnLst>
                      <a:cxn ang="0">
                        <a:pos x="T0" y="T1"/>
                      </a:cxn>
                      <a:cxn ang="0">
                        <a:pos x="T2" y="T3"/>
                      </a:cxn>
                      <a:cxn ang="0">
                        <a:pos x="T4" y="T5"/>
                      </a:cxn>
                    </a:cxnLst>
                    <a:rect l="0" t="0" r="r" b="b"/>
                    <a:pathLst>
                      <a:path w="25679" h="21600" fill="none" extrusionOk="0">
                        <a:moveTo>
                          <a:pt x="-1" y="388"/>
                        </a:moveTo>
                        <a:cubicBezTo>
                          <a:pt x="1344" y="130"/>
                          <a:pt x="2710" y="-1"/>
                          <a:pt x="4079" y="0"/>
                        </a:cubicBezTo>
                        <a:cubicBezTo>
                          <a:pt x="16008" y="0"/>
                          <a:pt x="25679" y="9670"/>
                          <a:pt x="25679" y="21600"/>
                        </a:cubicBezTo>
                      </a:path>
                      <a:path w="25679" h="21600" stroke="0" extrusionOk="0">
                        <a:moveTo>
                          <a:pt x="-1" y="388"/>
                        </a:moveTo>
                        <a:cubicBezTo>
                          <a:pt x="1344" y="130"/>
                          <a:pt x="2710" y="-1"/>
                          <a:pt x="4079" y="0"/>
                        </a:cubicBezTo>
                        <a:cubicBezTo>
                          <a:pt x="16008" y="0"/>
                          <a:pt x="25679" y="9670"/>
                          <a:pt x="25679" y="21600"/>
                        </a:cubicBezTo>
                        <a:lnTo>
                          <a:pt x="4079" y="21600"/>
                        </a:lnTo>
                        <a:close/>
                      </a:path>
                    </a:pathLst>
                  </a:custGeom>
                  <a:noFill/>
                  <a:ln w="12700" cap="rnd">
                    <a:noFill/>
                    <a:round/>
                    <a:headEnd type="none" w="sm" len="sm"/>
                    <a:tailEnd type="none" w="sm" len="sm"/>
                  </a:ln>
                  <a:effectLst/>
                  <a:sp3d prstMaterial="softEdge"/>
                </p:spPr>
                <p:txBody>
                  <a:bodyPr wrap="none" anchor="ctr"/>
                  <a:lstStyle/>
                  <a:p>
                    <a:pPr>
                      <a:defRPr/>
                    </a:pPr>
                    <a:endParaRPr lang="es-ES" sz="1400" dirty="0">
                      <a:ea typeface="+mn-ea"/>
                      <a:cs typeface="Courier New" pitchFamily="49" charset="0"/>
                    </a:endParaRPr>
                  </a:p>
                </p:txBody>
              </p:sp>
              <p:sp>
                <p:nvSpPr>
                  <p:cNvPr id="260" name="Arc 61">
                    <a:extLst>
                      <a:ext uri="{FF2B5EF4-FFF2-40B4-BE49-F238E27FC236}">
                        <a16:creationId xmlns:a16="http://schemas.microsoft.com/office/drawing/2014/main" id="{0600B937-AB49-4045-8FEB-6309037E7DC2}"/>
                      </a:ext>
                    </a:extLst>
                  </p:cNvPr>
                  <p:cNvSpPr>
                    <a:spLocks/>
                  </p:cNvSpPr>
                  <p:nvPr/>
                </p:nvSpPr>
                <p:spPr bwMode="auto">
                  <a:xfrm rot="21120000">
                    <a:off x="1105" y="2948"/>
                    <a:ext cx="42" cy="42"/>
                  </a:xfrm>
                  <a:custGeom>
                    <a:avLst/>
                    <a:gdLst>
                      <a:gd name="G0" fmla="+- 21600 0 0"/>
                      <a:gd name="G1" fmla="+- 21600 0 0"/>
                      <a:gd name="G2" fmla="+- 21600 0 0"/>
                      <a:gd name="T0" fmla="*/ 0 w 38655"/>
                      <a:gd name="T1" fmla="*/ 21600 h 21600"/>
                      <a:gd name="T2" fmla="*/ 38655 w 38655"/>
                      <a:gd name="T3" fmla="*/ 8346 h 21600"/>
                      <a:gd name="T4" fmla="*/ 21600 w 38655"/>
                      <a:gd name="T5" fmla="*/ 21600 h 21600"/>
                    </a:gdLst>
                    <a:ahLst/>
                    <a:cxnLst>
                      <a:cxn ang="0">
                        <a:pos x="T0" y="T1"/>
                      </a:cxn>
                      <a:cxn ang="0">
                        <a:pos x="T2" y="T3"/>
                      </a:cxn>
                      <a:cxn ang="0">
                        <a:pos x="T4" y="T5"/>
                      </a:cxn>
                    </a:cxnLst>
                    <a:rect l="0" t="0" r="r" b="b"/>
                    <a:pathLst>
                      <a:path w="38655" h="21600" fill="none" extrusionOk="0">
                        <a:moveTo>
                          <a:pt x="0" y="21600"/>
                        </a:moveTo>
                        <a:cubicBezTo>
                          <a:pt x="0" y="9670"/>
                          <a:pt x="9670" y="0"/>
                          <a:pt x="21600" y="0"/>
                        </a:cubicBezTo>
                        <a:cubicBezTo>
                          <a:pt x="28268" y="0"/>
                          <a:pt x="34563" y="3080"/>
                          <a:pt x="38655" y="8345"/>
                        </a:cubicBezTo>
                      </a:path>
                      <a:path w="38655" h="21600" stroke="0" extrusionOk="0">
                        <a:moveTo>
                          <a:pt x="0" y="21600"/>
                        </a:moveTo>
                        <a:cubicBezTo>
                          <a:pt x="0" y="9670"/>
                          <a:pt x="9670" y="0"/>
                          <a:pt x="21600" y="0"/>
                        </a:cubicBezTo>
                        <a:cubicBezTo>
                          <a:pt x="28268" y="0"/>
                          <a:pt x="34563" y="3080"/>
                          <a:pt x="38655" y="8345"/>
                        </a:cubicBezTo>
                        <a:lnTo>
                          <a:pt x="21600" y="21600"/>
                        </a:lnTo>
                        <a:close/>
                      </a:path>
                    </a:pathLst>
                  </a:custGeom>
                  <a:noFill/>
                  <a:ln w="12700" cap="rnd">
                    <a:noFill/>
                    <a:round/>
                    <a:headEnd type="none" w="sm" len="sm"/>
                    <a:tailEnd type="none" w="sm" len="sm"/>
                  </a:ln>
                  <a:effectLst/>
                  <a:sp3d prstMaterial="softEdge"/>
                </p:spPr>
                <p:txBody>
                  <a:bodyPr wrap="none" anchor="ctr"/>
                  <a:lstStyle/>
                  <a:p>
                    <a:pPr>
                      <a:defRPr/>
                    </a:pPr>
                    <a:endParaRPr lang="es-ES" sz="1400" dirty="0">
                      <a:ea typeface="+mn-ea"/>
                      <a:cs typeface="Courier New" pitchFamily="49" charset="0"/>
                    </a:endParaRPr>
                  </a:p>
                </p:txBody>
              </p:sp>
              <p:sp>
                <p:nvSpPr>
                  <p:cNvPr id="261" name="Rectangle 62">
                    <a:extLst>
                      <a:ext uri="{FF2B5EF4-FFF2-40B4-BE49-F238E27FC236}">
                        <a16:creationId xmlns:a16="http://schemas.microsoft.com/office/drawing/2014/main" id="{B462CA36-2DA0-4B5F-B9EF-A392FAD44C4A}"/>
                      </a:ext>
                    </a:extLst>
                  </p:cNvPr>
                  <p:cNvSpPr>
                    <a:spLocks noChangeArrowheads="1"/>
                  </p:cNvSpPr>
                  <p:nvPr/>
                </p:nvSpPr>
                <p:spPr bwMode="auto">
                  <a:xfrm rot="2940000">
                    <a:off x="1154" y="2991"/>
                    <a:ext cx="21" cy="8"/>
                  </a:xfrm>
                  <a:prstGeom prst="rect">
                    <a:avLst/>
                  </a:prstGeom>
                  <a:solidFill>
                    <a:schemeClr val="tx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62" name="Line 63">
                    <a:extLst>
                      <a:ext uri="{FF2B5EF4-FFF2-40B4-BE49-F238E27FC236}">
                        <a16:creationId xmlns:a16="http://schemas.microsoft.com/office/drawing/2014/main" id="{4ED07E81-E105-48A1-A57A-9A25838A6B9B}"/>
                      </a:ext>
                    </a:extLst>
                  </p:cNvPr>
                  <p:cNvSpPr>
                    <a:spLocks noChangeShapeType="1"/>
                  </p:cNvSpPr>
                  <p:nvPr/>
                </p:nvSpPr>
                <p:spPr bwMode="auto">
                  <a:xfrm flipH="1">
                    <a:off x="1128" y="2948"/>
                    <a:ext cx="67" cy="50"/>
                  </a:xfrm>
                  <a:prstGeom prst="line">
                    <a:avLst/>
                  </a:prstGeom>
                  <a:noFill/>
                  <a:ln w="12700">
                    <a:noFill/>
                    <a:round/>
                    <a:headEnd type="none" w="sm" len="sm"/>
                    <a:tailEnd type="none" w="sm" len="sm"/>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63" name="Freeform 64">
                    <a:extLst>
                      <a:ext uri="{FF2B5EF4-FFF2-40B4-BE49-F238E27FC236}">
                        <a16:creationId xmlns:a16="http://schemas.microsoft.com/office/drawing/2014/main" id="{A36C7480-733C-48AF-A32B-5271242E78FF}"/>
                      </a:ext>
                    </a:extLst>
                  </p:cNvPr>
                  <p:cNvSpPr>
                    <a:spLocks/>
                  </p:cNvSpPr>
                  <p:nvPr/>
                </p:nvSpPr>
                <p:spPr bwMode="auto">
                  <a:xfrm>
                    <a:off x="1212" y="2932"/>
                    <a:ext cx="48" cy="128"/>
                  </a:xfrm>
                  <a:custGeom>
                    <a:avLst/>
                    <a:gdLst/>
                    <a:ahLst/>
                    <a:cxnLst>
                      <a:cxn ang="0">
                        <a:pos x="2" y="74"/>
                      </a:cxn>
                      <a:cxn ang="0">
                        <a:pos x="4" y="83"/>
                      </a:cxn>
                      <a:cxn ang="0">
                        <a:pos x="5" y="92"/>
                      </a:cxn>
                      <a:cxn ang="0">
                        <a:pos x="5" y="101"/>
                      </a:cxn>
                      <a:cxn ang="0">
                        <a:pos x="4" y="109"/>
                      </a:cxn>
                      <a:cxn ang="0">
                        <a:pos x="5" y="116"/>
                      </a:cxn>
                      <a:cxn ang="0">
                        <a:pos x="8" y="122"/>
                      </a:cxn>
                      <a:cxn ang="0">
                        <a:pos x="11" y="125"/>
                      </a:cxn>
                      <a:cxn ang="0">
                        <a:pos x="15" y="127"/>
                      </a:cxn>
                      <a:cxn ang="0">
                        <a:pos x="20" y="126"/>
                      </a:cxn>
                      <a:cxn ang="0">
                        <a:pos x="24" y="124"/>
                      </a:cxn>
                      <a:cxn ang="0">
                        <a:pos x="28" y="121"/>
                      </a:cxn>
                      <a:cxn ang="0">
                        <a:pos x="31" y="118"/>
                      </a:cxn>
                      <a:cxn ang="0">
                        <a:pos x="34" y="113"/>
                      </a:cxn>
                      <a:cxn ang="0">
                        <a:pos x="36" y="107"/>
                      </a:cxn>
                      <a:cxn ang="0">
                        <a:pos x="37" y="101"/>
                      </a:cxn>
                      <a:cxn ang="0">
                        <a:pos x="40" y="96"/>
                      </a:cxn>
                      <a:cxn ang="0">
                        <a:pos x="42" y="92"/>
                      </a:cxn>
                      <a:cxn ang="0">
                        <a:pos x="43" y="90"/>
                      </a:cxn>
                      <a:cxn ang="0">
                        <a:pos x="40" y="91"/>
                      </a:cxn>
                      <a:cxn ang="0">
                        <a:pos x="37" y="94"/>
                      </a:cxn>
                      <a:cxn ang="0">
                        <a:pos x="35" y="98"/>
                      </a:cxn>
                      <a:cxn ang="0">
                        <a:pos x="31" y="108"/>
                      </a:cxn>
                      <a:cxn ang="0">
                        <a:pos x="26" y="113"/>
                      </a:cxn>
                      <a:cxn ang="0">
                        <a:pos x="26" y="110"/>
                      </a:cxn>
                      <a:cxn ang="0">
                        <a:pos x="28" y="104"/>
                      </a:cxn>
                      <a:cxn ang="0">
                        <a:pos x="31" y="91"/>
                      </a:cxn>
                      <a:cxn ang="0">
                        <a:pos x="31" y="88"/>
                      </a:cxn>
                      <a:cxn ang="0">
                        <a:pos x="27" y="98"/>
                      </a:cxn>
                      <a:cxn ang="0">
                        <a:pos x="29" y="78"/>
                      </a:cxn>
                      <a:cxn ang="0">
                        <a:pos x="29" y="67"/>
                      </a:cxn>
                      <a:cxn ang="0">
                        <a:pos x="28" y="58"/>
                      </a:cxn>
                      <a:cxn ang="0">
                        <a:pos x="27" y="63"/>
                      </a:cxn>
                      <a:cxn ang="0">
                        <a:pos x="24" y="58"/>
                      </a:cxn>
                      <a:cxn ang="0">
                        <a:pos x="23" y="49"/>
                      </a:cxn>
                      <a:cxn ang="0">
                        <a:pos x="23" y="40"/>
                      </a:cxn>
                      <a:cxn ang="0">
                        <a:pos x="23" y="37"/>
                      </a:cxn>
                      <a:cxn ang="0">
                        <a:pos x="22" y="46"/>
                      </a:cxn>
                      <a:cxn ang="0">
                        <a:pos x="21" y="54"/>
                      </a:cxn>
                      <a:cxn ang="0">
                        <a:pos x="23" y="72"/>
                      </a:cxn>
                      <a:cxn ang="0">
                        <a:pos x="17" y="66"/>
                      </a:cxn>
                      <a:cxn ang="0">
                        <a:pos x="16" y="56"/>
                      </a:cxn>
                      <a:cxn ang="0">
                        <a:pos x="16" y="44"/>
                      </a:cxn>
                      <a:cxn ang="0">
                        <a:pos x="17" y="35"/>
                      </a:cxn>
                      <a:cxn ang="0">
                        <a:pos x="18" y="26"/>
                      </a:cxn>
                      <a:cxn ang="0">
                        <a:pos x="19" y="18"/>
                      </a:cxn>
                      <a:cxn ang="0">
                        <a:pos x="18" y="7"/>
                      </a:cxn>
                      <a:cxn ang="0">
                        <a:pos x="17" y="7"/>
                      </a:cxn>
                      <a:cxn ang="0">
                        <a:pos x="17" y="16"/>
                      </a:cxn>
                      <a:cxn ang="0">
                        <a:pos x="15" y="26"/>
                      </a:cxn>
                      <a:cxn ang="0">
                        <a:pos x="13" y="36"/>
                      </a:cxn>
                      <a:cxn ang="0">
                        <a:pos x="10" y="48"/>
                      </a:cxn>
                      <a:cxn ang="0">
                        <a:pos x="8" y="75"/>
                      </a:cxn>
                      <a:cxn ang="0">
                        <a:pos x="10" y="86"/>
                      </a:cxn>
                      <a:cxn ang="0">
                        <a:pos x="0" y="71"/>
                      </a:cxn>
                    </a:cxnLst>
                    <a:rect l="0" t="0" r="r" b="b"/>
                    <a:pathLst>
                      <a:path w="48" h="128">
                        <a:moveTo>
                          <a:pt x="0" y="71"/>
                        </a:moveTo>
                        <a:lnTo>
                          <a:pt x="2" y="74"/>
                        </a:lnTo>
                        <a:lnTo>
                          <a:pt x="3" y="78"/>
                        </a:lnTo>
                        <a:lnTo>
                          <a:pt x="4" y="83"/>
                        </a:lnTo>
                        <a:lnTo>
                          <a:pt x="5" y="88"/>
                        </a:lnTo>
                        <a:lnTo>
                          <a:pt x="5" y="92"/>
                        </a:lnTo>
                        <a:lnTo>
                          <a:pt x="5" y="97"/>
                        </a:lnTo>
                        <a:lnTo>
                          <a:pt x="5" y="101"/>
                        </a:lnTo>
                        <a:lnTo>
                          <a:pt x="4" y="105"/>
                        </a:lnTo>
                        <a:lnTo>
                          <a:pt x="4" y="109"/>
                        </a:lnTo>
                        <a:lnTo>
                          <a:pt x="5" y="112"/>
                        </a:lnTo>
                        <a:lnTo>
                          <a:pt x="5" y="116"/>
                        </a:lnTo>
                        <a:lnTo>
                          <a:pt x="6" y="119"/>
                        </a:lnTo>
                        <a:lnTo>
                          <a:pt x="8" y="122"/>
                        </a:lnTo>
                        <a:lnTo>
                          <a:pt x="10" y="124"/>
                        </a:lnTo>
                        <a:lnTo>
                          <a:pt x="11" y="125"/>
                        </a:lnTo>
                        <a:lnTo>
                          <a:pt x="13" y="126"/>
                        </a:lnTo>
                        <a:lnTo>
                          <a:pt x="15" y="127"/>
                        </a:lnTo>
                        <a:lnTo>
                          <a:pt x="18" y="127"/>
                        </a:lnTo>
                        <a:lnTo>
                          <a:pt x="20" y="126"/>
                        </a:lnTo>
                        <a:lnTo>
                          <a:pt x="22" y="125"/>
                        </a:lnTo>
                        <a:lnTo>
                          <a:pt x="24" y="124"/>
                        </a:lnTo>
                        <a:lnTo>
                          <a:pt x="26" y="123"/>
                        </a:lnTo>
                        <a:lnTo>
                          <a:pt x="28" y="121"/>
                        </a:lnTo>
                        <a:lnTo>
                          <a:pt x="30" y="120"/>
                        </a:lnTo>
                        <a:lnTo>
                          <a:pt x="31" y="118"/>
                        </a:lnTo>
                        <a:lnTo>
                          <a:pt x="33" y="115"/>
                        </a:lnTo>
                        <a:lnTo>
                          <a:pt x="34" y="113"/>
                        </a:lnTo>
                        <a:lnTo>
                          <a:pt x="35" y="110"/>
                        </a:lnTo>
                        <a:lnTo>
                          <a:pt x="36" y="107"/>
                        </a:lnTo>
                        <a:lnTo>
                          <a:pt x="36" y="104"/>
                        </a:lnTo>
                        <a:lnTo>
                          <a:pt x="37" y="101"/>
                        </a:lnTo>
                        <a:lnTo>
                          <a:pt x="38" y="99"/>
                        </a:lnTo>
                        <a:lnTo>
                          <a:pt x="40" y="96"/>
                        </a:lnTo>
                        <a:lnTo>
                          <a:pt x="41" y="94"/>
                        </a:lnTo>
                        <a:lnTo>
                          <a:pt x="42" y="92"/>
                        </a:lnTo>
                        <a:lnTo>
                          <a:pt x="47" y="89"/>
                        </a:lnTo>
                        <a:lnTo>
                          <a:pt x="43" y="90"/>
                        </a:lnTo>
                        <a:lnTo>
                          <a:pt x="41" y="90"/>
                        </a:lnTo>
                        <a:lnTo>
                          <a:pt x="40" y="91"/>
                        </a:lnTo>
                        <a:lnTo>
                          <a:pt x="38" y="93"/>
                        </a:lnTo>
                        <a:lnTo>
                          <a:pt x="37" y="94"/>
                        </a:lnTo>
                        <a:lnTo>
                          <a:pt x="36" y="96"/>
                        </a:lnTo>
                        <a:lnTo>
                          <a:pt x="35" y="98"/>
                        </a:lnTo>
                        <a:lnTo>
                          <a:pt x="32" y="106"/>
                        </a:lnTo>
                        <a:lnTo>
                          <a:pt x="31" y="108"/>
                        </a:lnTo>
                        <a:lnTo>
                          <a:pt x="29" y="110"/>
                        </a:lnTo>
                        <a:lnTo>
                          <a:pt x="26" y="113"/>
                        </a:lnTo>
                        <a:lnTo>
                          <a:pt x="24" y="114"/>
                        </a:lnTo>
                        <a:lnTo>
                          <a:pt x="26" y="110"/>
                        </a:lnTo>
                        <a:lnTo>
                          <a:pt x="27" y="108"/>
                        </a:lnTo>
                        <a:lnTo>
                          <a:pt x="28" y="104"/>
                        </a:lnTo>
                        <a:lnTo>
                          <a:pt x="29" y="99"/>
                        </a:lnTo>
                        <a:lnTo>
                          <a:pt x="31" y="91"/>
                        </a:lnTo>
                        <a:lnTo>
                          <a:pt x="35" y="81"/>
                        </a:lnTo>
                        <a:lnTo>
                          <a:pt x="31" y="88"/>
                        </a:lnTo>
                        <a:lnTo>
                          <a:pt x="29" y="90"/>
                        </a:lnTo>
                        <a:lnTo>
                          <a:pt x="27" y="98"/>
                        </a:lnTo>
                        <a:lnTo>
                          <a:pt x="29" y="85"/>
                        </a:lnTo>
                        <a:lnTo>
                          <a:pt x="29" y="78"/>
                        </a:lnTo>
                        <a:lnTo>
                          <a:pt x="29" y="71"/>
                        </a:lnTo>
                        <a:lnTo>
                          <a:pt x="29" y="67"/>
                        </a:lnTo>
                        <a:lnTo>
                          <a:pt x="28" y="63"/>
                        </a:lnTo>
                        <a:lnTo>
                          <a:pt x="28" y="58"/>
                        </a:lnTo>
                        <a:lnTo>
                          <a:pt x="27" y="54"/>
                        </a:lnTo>
                        <a:lnTo>
                          <a:pt x="27" y="63"/>
                        </a:lnTo>
                        <a:lnTo>
                          <a:pt x="27" y="70"/>
                        </a:lnTo>
                        <a:lnTo>
                          <a:pt x="24" y="58"/>
                        </a:lnTo>
                        <a:lnTo>
                          <a:pt x="23" y="54"/>
                        </a:lnTo>
                        <a:lnTo>
                          <a:pt x="23" y="49"/>
                        </a:lnTo>
                        <a:lnTo>
                          <a:pt x="23" y="44"/>
                        </a:lnTo>
                        <a:lnTo>
                          <a:pt x="23" y="40"/>
                        </a:lnTo>
                        <a:lnTo>
                          <a:pt x="24" y="35"/>
                        </a:lnTo>
                        <a:lnTo>
                          <a:pt x="23" y="37"/>
                        </a:lnTo>
                        <a:lnTo>
                          <a:pt x="22" y="40"/>
                        </a:lnTo>
                        <a:lnTo>
                          <a:pt x="22" y="46"/>
                        </a:lnTo>
                        <a:lnTo>
                          <a:pt x="21" y="49"/>
                        </a:lnTo>
                        <a:lnTo>
                          <a:pt x="21" y="54"/>
                        </a:lnTo>
                        <a:lnTo>
                          <a:pt x="22" y="60"/>
                        </a:lnTo>
                        <a:lnTo>
                          <a:pt x="23" y="72"/>
                        </a:lnTo>
                        <a:lnTo>
                          <a:pt x="21" y="84"/>
                        </a:lnTo>
                        <a:lnTo>
                          <a:pt x="17" y="66"/>
                        </a:lnTo>
                        <a:lnTo>
                          <a:pt x="16" y="61"/>
                        </a:lnTo>
                        <a:lnTo>
                          <a:pt x="16" y="56"/>
                        </a:lnTo>
                        <a:lnTo>
                          <a:pt x="15" y="50"/>
                        </a:lnTo>
                        <a:lnTo>
                          <a:pt x="16" y="44"/>
                        </a:lnTo>
                        <a:lnTo>
                          <a:pt x="16" y="40"/>
                        </a:lnTo>
                        <a:lnTo>
                          <a:pt x="17" y="35"/>
                        </a:lnTo>
                        <a:lnTo>
                          <a:pt x="18" y="30"/>
                        </a:lnTo>
                        <a:lnTo>
                          <a:pt x="18" y="26"/>
                        </a:lnTo>
                        <a:lnTo>
                          <a:pt x="19" y="22"/>
                        </a:lnTo>
                        <a:lnTo>
                          <a:pt x="19" y="18"/>
                        </a:lnTo>
                        <a:lnTo>
                          <a:pt x="19" y="13"/>
                        </a:lnTo>
                        <a:lnTo>
                          <a:pt x="18" y="7"/>
                        </a:lnTo>
                        <a:lnTo>
                          <a:pt x="17" y="0"/>
                        </a:lnTo>
                        <a:lnTo>
                          <a:pt x="17" y="7"/>
                        </a:lnTo>
                        <a:lnTo>
                          <a:pt x="17" y="11"/>
                        </a:lnTo>
                        <a:lnTo>
                          <a:pt x="17" y="16"/>
                        </a:lnTo>
                        <a:lnTo>
                          <a:pt x="16" y="22"/>
                        </a:lnTo>
                        <a:lnTo>
                          <a:pt x="15" y="26"/>
                        </a:lnTo>
                        <a:lnTo>
                          <a:pt x="14" y="31"/>
                        </a:lnTo>
                        <a:lnTo>
                          <a:pt x="13" y="36"/>
                        </a:lnTo>
                        <a:lnTo>
                          <a:pt x="11" y="41"/>
                        </a:lnTo>
                        <a:lnTo>
                          <a:pt x="10" y="48"/>
                        </a:lnTo>
                        <a:lnTo>
                          <a:pt x="9" y="54"/>
                        </a:lnTo>
                        <a:lnTo>
                          <a:pt x="8" y="75"/>
                        </a:lnTo>
                        <a:lnTo>
                          <a:pt x="8" y="79"/>
                        </a:lnTo>
                        <a:lnTo>
                          <a:pt x="10" y="86"/>
                        </a:lnTo>
                        <a:lnTo>
                          <a:pt x="5" y="75"/>
                        </a:lnTo>
                        <a:lnTo>
                          <a:pt x="0" y="71"/>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64" name="Freeform 65">
                    <a:extLst>
                      <a:ext uri="{FF2B5EF4-FFF2-40B4-BE49-F238E27FC236}">
                        <a16:creationId xmlns:a16="http://schemas.microsoft.com/office/drawing/2014/main" id="{08A02C58-77C9-41F3-83BD-96328BA7E669}"/>
                      </a:ext>
                    </a:extLst>
                  </p:cNvPr>
                  <p:cNvSpPr>
                    <a:spLocks/>
                  </p:cNvSpPr>
                  <p:nvPr/>
                </p:nvSpPr>
                <p:spPr bwMode="auto">
                  <a:xfrm>
                    <a:off x="1151" y="3008"/>
                    <a:ext cx="46" cy="56"/>
                  </a:xfrm>
                  <a:custGeom>
                    <a:avLst/>
                    <a:gdLst/>
                    <a:ahLst/>
                    <a:cxnLst>
                      <a:cxn ang="0">
                        <a:pos x="2" y="31"/>
                      </a:cxn>
                      <a:cxn ang="0">
                        <a:pos x="3" y="36"/>
                      </a:cxn>
                      <a:cxn ang="0">
                        <a:pos x="5" y="40"/>
                      </a:cxn>
                      <a:cxn ang="0">
                        <a:pos x="6" y="45"/>
                      </a:cxn>
                      <a:cxn ang="0">
                        <a:pos x="7" y="48"/>
                      </a:cxn>
                      <a:cxn ang="0">
                        <a:pos x="8" y="51"/>
                      </a:cxn>
                      <a:cxn ang="0">
                        <a:pos x="11" y="53"/>
                      </a:cxn>
                      <a:cxn ang="0">
                        <a:pos x="16" y="54"/>
                      </a:cxn>
                      <a:cxn ang="0">
                        <a:pos x="21" y="54"/>
                      </a:cxn>
                      <a:cxn ang="0">
                        <a:pos x="26" y="53"/>
                      </a:cxn>
                      <a:cxn ang="0">
                        <a:pos x="31" y="51"/>
                      </a:cxn>
                      <a:cxn ang="0">
                        <a:pos x="34" y="47"/>
                      </a:cxn>
                      <a:cxn ang="0">
                        <a:pos x="36" y="43"/>
                      </a:cxn>
                      <a:cxn ang="0">
                        <a:pos x="41" y="40"/>
                      </a:cxn>
                      <a:cxn ang="0">
                        <a:pos x="41" y="39"/>
                      </a:cxn>
                      <a:cxn ang="0">
                        <a:pos x="38" y="40"/>
                      </a:cxn>
                      <a:cxn ang="0">
                        <a:pos x="35" y="43"/>
                      </a:cxn>
                      <a:cxn ang="0">
                        <a:pos x="31" y="47"/>
                      </a:cxn>
                      <a:cxn ang="0">
                        <a:pos x="27" y="49"/>
                      </a:cxn>
                      <a:cxn ang="0">
                        <a:pos x="23" y="51"/>
                      </a:cxn>
                      <a:cxn ang="0">
                        <a:pos x="26" y="48"/>
                      </a:cxn>
                      <a:cxn ang="0">
                        <a:pos x="28" y="43"/>
                      </a:cxn>
                      <a:cxn ang="0">
                        <a:pos x="33" y="35"/>
                      </a:cxn>
                      <a:cxn ang="0">
                        <a:pos x="28" y="39"/>
                      </a:cxn>
                      <a:cxn ang="0">
                        <a:pos x="27" y="37"/>
                      </a:cxn>
                      <a:cxn ang="0">
                        <a:pos x="28" y="30"/>
                      </a:cxn>
                      <a:cxn ang="0">
                        <a:pos x="26" y="23"/>
                      </a:cxn>
                      <a:cxn ang="0">
                        <a:pos x="26" y="26"/>
                      </a:cxn>
                      <a:cxn ang="0">
                        <a:pos x="23" y="23"/>
                      </a:cxn>
                      <a:cxn ang="0">
                        <a:pos x="22" y="19"/>
                      </a:cxn>
                      <a:cxn ang="0">
                        <a:pos x="23" y="12"/>
                      </a:cxn>
                      <a:cxn ang="0">
                        <a:pos x="21" y="20"/>
                      </a:cxn>
                      <a:cxn ang="0">
                        <a:pos x="21" y="24"/>
                      </a:cxn>
                      <a:cxn ang="0">
                        <a:pos x="22" y="30"/>
                      </a:cxn>
                      <a:cxn ang="0">
                        <a:pos x="15" y="27"/>
                      </a:cxn>
                      <a:cxn ang="0">
                        <a:pos x="15" y="22"/>
                      </a:cxn>
                      <a:cxn ang="0">
                        <a:pos x="15" y="17"/>
                      </a:cxn>
                      <a:cxn ang="0">
                        <a:pos x="17" y="12"/>
                      </a:cxn>
                      <a:cxn ang="0">
                        <a:pos x="18" y="7"/>
                      </a:cxn>
                      <a:cxn ang="0">
                        <a:pos x="18" y="3"/>
                      </a:cxn>
                      <a:cxn ang="0">
                        <a:pos x="17" y="3"/>
                      </a:cxn>
                      <a:cxn ang="0">
                        <a:pos x="16" y="8"/>
                      </a:cxn>
                      <a:cxn ang="0">
                        <a:pos x="13" y="14"/>
                      </a:cxn>
                      <a:cxn ang="0">
                        <a:pos x="9" y="21"/>
                      </a:cxn>
                      <a:cxn ang="0">
                        <a:pos x="8" y="34"/>
                      </a:cxn>
                      <a:cxn ang="0">
                        <a:pos x="5" y="32"/>
                      </a:cxn>
                    </a:cxnLst>
                    <a:rect l="0" t="0" r="r" b="b"/>
                    <a:pathLst>
                      <a:path w="46" h="56">
                        <a:moveTo>
                          <a:pt x="0" y="30"/>
                        </a:moveTo>
                        <a:lnTo>
                          <a:pt x="2" y="31"/>
                        </a:lnTo>
                        <a:lnTo>
                          <a:pt x="3" y="33"/>
                        </a:lnTo>
                        <a:lnTo>
                          <a:pt x="3" y="36"/>
                        </a:lnTo>
                        <a:lnTo>
                          <a:pt x="5" y="38"/>
                        </a:lnTo>
                        <a:lnTo>
                          <a:pt x="5" y="40"/>
                        </a:lnTo>
                        <a:lnTo>
                          <a:pt x="5" y="42"/>
                        </a:lnTo>
                        <a:lnTo>
                          <a:pt x="6" y="45"/>
                        </a:lnTo>
                        <a:lnTo>
                          <a:pt x="6" y="47"/>
                        </a:lnTo>
                        <a:lnTo>
                          <a:pt x="7" y="48"/>
                        </a:lnTo>
                        <a:lnTo>
                          <a:pt x="7" y="50"/>
                        </a:lnTo>
                        <a:lnTo>
                          <a:pt x="8" y="51"/>
                        </a:lnTo>
                        <a:lnTo>
                          <a:pt x="9" y="52"/>
                        </a:lnTo>
                        <a:lnTo>
                          <a:pt x="11" y="53"/>
                        </a:lnTo>
                        <a:lnTo>
                          <a:pt x="13" y="54"/>
                        </a:lnTo>
                        <a:lnTo>
                          <a:pt x="16" y="54"/>
                        </a:lnTo>
                        <a:lnTo>
                          <a:pt x="19" y="55"/>
                        </a:lnTo>
                        <a:lnTo>
                          <a:pt x="21" y="54"/>
                        </a:lnTo>
                        <a:lnTo>
                          <a:pt x="24" y="54"/>
                        </a:lnTo>
                        <a:lnTo>
                          <a:pt x="26" y="53"/>
                        </a:lnTo>
                        <a:lnTo>
                          <a:pt x="29" y="52"/>
                        </a:lnTo>
                        <a:lnTo>
                          <a:pt x="31" y="51"/>
                        </a:lnTo>
                        <a:lnTo>
                          <a:pt x="32" y="49"/>
                        </a:lnTo>
                        <a:lnTo>
                          <a:pt x="34" y="47"/>
                        </a:lnTo>
                        <a:lnTo>
                          <a:pt x="35" y="45"/>
                        </a:lnTo>
                        <a:lnTo>
                          <a:pt x="36" y="43"/>
                        </a:lnTo>
                        <a:lnTo>
                          <a:pt x="38" y="41"/>
                        </a:lnTo>
                        <a:lnTo>
                          <a:pt x="41" y="40"/>
                        </a:lnTo>
                        <a:lnTo>
                          <a:pt x="45" y="39"/>
                        </a:lnTo>
                        <a:lnTo>
                          <a:pt x="41" y="39"/>
                        </a:lnTo>
                        <a:lnTo>
                          <a:pt x="40" y="39"/>
                        </a:lnTo>
                        <a:lnTo>
                          <a:pt x="38" y="40"/>
                        </a:lnTo>
                        <a:lnTo>
                          <a:pt x="36" y="41"/>
                        </a:lnTo>
                        <a:lnTo>
                          <a:pt x="35" y="43"/>
                        </a:lnTo>
                        <a:lnTo>
                          <a:pt x="32" y="45"/>
                        </a:lnTo>
                        <a:lnTo>
                          <a:pt x="31" y="47"/>
                        </a:lnTo>
                        <a:lnTo>
                          <a:pt x="29" y="48"/>
                        </a:lnTo>
                        <a:lnTo>
                          <a:pt x="27" y="49"/>
                        </a:lnTo>
                        <a:lnTo>
                          <a:pt x="25" y="50"/>
                        </a:lnTo>
                        <a:lnTo>
                          <a:pt x="23" y="51"/>
                        </a:lnTo>
                        <a:lnTo>
                          <a:pt x="25" y="49"/>
                        </a:lnTo>
                        <a:lnTo>
                          <a:pt x="26" y="48"/>
                        </a:lnTo>
                        <a:lnTo>
                          <a:pt x="27" y="46"/>
                        </a:lnTo>
                        <a:lnTo>
                          <a:pt x="28" y="43"/>
                        </a:lnTo>
                        <a:lnTo>
                          <a:pt x="30" y="40"/>
                        </a:lnTo>
                        <a:lnTo>
                          <a:pt x="33" y="35"/>
                        </a:lnTo>
                        <a:lnTo>
                          <a:pt x="29" y="38"/>
                        </a:lnTo>
                        <a:lnTo>
                          <a:pt x="28" y="39"/>
                        </a:lnTo>
                        <a:lnTo>
                          <a:pt x="26" y="43"/>
                        </a:lnTo>
                        <a:lnTo>
                          <a:pt x="27" y="37"/>
                        </a:lnTo>
                        <a:lnTo>
                          <a:pt x="28" y="33"/>
                        </a:lnTo>
                        <a:lnTo>
                          <a:pt x="28" y="30"/>
                        </a:lnTo>
                        <a:lnTo>
                          <a:pt x="27" y="26"/>
                        </a:lnTo>
                        <a:lnTo>
                          <a:pt x="26" y="23"/>
                        </a:lnTo>
                        <a:lnTo>
                          <a:pt x="26" y="22"/>
                        </a:lnTo>
                        <a:lnTo>
                          <a:pt x="26" y="26"/>
                        </a:lnTo>
                        <a:lnTo>
                          <a:pt x="26" y="29"/>
                        </a:lnTo>
                        <a:lnTo>
                          <a:pt x="23" y="23"/>
                        </a:lnTo>
                        <a:lnTo>
                          <a:pt x="23" y="21"/>
                        </a:lnTo>
                        <a:lnTo>
                          <a:pt x="22" y="19"/>
                        </a:lnTo>
                        <a:lnTo>
                          <a:pt x="23" y="16"/>
                        </a:lnTo>
                        <a:lnTo>
                          <a:pt x="23" y="12"/>
                        </a:lnTo>
                        <a:lnTo>
                          <a:pt x="21" y="17"/>
                        </a:lnTo>
                        <a:lnTo>
                          <a:pt x="21" y="20"/>
                        </a:lnTo>
                        <a:lnTo>
                          <a:pt x="21" y="22"/>
                        </a:lnTo>
                        <a:lnTo>
                          <a:pt x="21" y="24"/>
                        </a:lnTo>
                        <a:lnTo>
                          <a:pt x="21" y="27"/>
                        </a:lnTo>
                        <a:lnTo>
                          <a:pt x="22" y="30"/>
                        </a:lnTo>
                        <a:lnTo>
                          <a:pt x="20" y="36"/>
                        </a:lnTo>
                        <a:lnTo>
                          <a:pt x="15" y="27"/>
                        </a:lnTo>
                        <a:lnTo>
                          <a:pt x="15" y="25"/>
                        </a:lnTo>
                        <a:lnTo>
                          <a:pt x="15" y="22"/>
                        </a:lnTo>
                        <a:lnTo>
                          <a:pt x="15" y="20"/>
                        </a:lnTo>
                        <a:lnTo>
                          <a:pt x="15" y="17"/>
                        </a:lnTo>
                        <a:lnTo>
                          <a:pt x="17" y="14"/>
                        </a:lnTo>
                        <a:lnTo>
                          <a:pt x="17" y="12"/>
                        </a:lnTo>
                        <a:lnTo>
                          <a:pt x="18" y="10"/>
                        </a:lnTo>
                        <a:lnTo>
                          <a:pt x="18" y="7"/>
                        </a:lnTo>
                        <a:lnTo>
                          <a:pt x="18" y="5"/>
                        </a:lnTo>
                        <a:lnTo>
                          <a:pt x="18" y="3"/>
                        </a:lnTo>
                        <a:lnTo>
                          <a:pt x="17" y="0"/>
                        </a:lnTo>
                        <a:lnTo>
                          <a:pt x="17" y="3"/>
                        </a:lnTo>
                        <a:lnTo>
                          <a:pt x="17" y="6"/>
                        </a:lnTo>
                        <a:lnTo>
                          <a:pt x="16" y="8"/>
                        </a:lnTo>
                        <a:lnTo>
                          <a:pt x="15" y="10"/>
                        </a:lnTo>
                        <a:lnTo>
                          <a:pt x="13" y="14"/>
                        </a:lnTo>
                        <a:lnTo>
                          <a:pt x="11" y="18"/>
                        </a:lnTo>
                        <a:lnTo>
                          <a:pt x="9" y="21"/>
                        </a:lnTo>
                        <a:lnTo>
                          <a:pt x="8" y="31"/>
                        </a:lnTo>
                        <a:lnTo>
                          <a:pt x="8" y="34"/>
                        </a:lnTo>
                        <a:lnTo>
                          <a:pt x="9" y="37"/>
                        </a:lnTo>
                        <a:lnTo>
                          <a:pt x="5" y="32"/>
                        </a:lnTo>
                        <a:lnTo>
                          <a:pt x="0" y="30"/>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65" name="Freeform 66">
                    <a:extLst>
                      <a:ext uri="{FF2B5EF4-FFF2-40B4-BE49-F238E27FC236}">
                        <a16:creationId xmlns:a16="http://schemas.microsoft.com/office/drawing/2014/main" id="{1EABCCB9-677B-475F-9286-93F1EF92570B}"/>
                      </a:ext>
                    </a:extLst>
                  </p:cNvPr>
                  <p:cNvSpPr>
                    <a:spLocks/>
                  </p:cNvSpPr>
                  <p:nvPr/>
                </p:nvSpPr>
                <p:spPr bwMode="auto">
                  <a:xfrm>
                    <a:off x="1187" y="2932"/>
                    <a:ext cx="37" cy="82"/>
                  </a:xfrm>
                  <a:custGeom>
                    <a:avLst/>
                    <a:gdLst/>
                    <a:ahLst/>
                    <a:cxnLst>
                      <a:cxn ang="0">
                        <a:pos x="34" y="46"/>
                      </a:cxn>
                      <a:cxn ang="0">
                        <a:pos x="32" y="53"/>
                      </a:cxn>
                      <a:cxn ang="0">
                        <a:pos x="31" y="59"/>
                      </a:cxn>
                      <a:cxn ang="0">
                        <a:pos x="31" y="66"/>
                      </a:cxn>
                      <a:cxn ang="0">
                        <a:pos x="30" y="71"/>
                      </a:cxn>
                      <a:cxn ang="0">
                        <a:pos x="28" y="76"/>
                      </a:cxn>
                      <a:cxn ang="0">
                        <a:pos x="26" y="79"/>
                      </a:cxn>
                      <a:cxn ang="0">
                        <a:pos x="22" y="80"/>
                      </a:cxn>
                      <a:cxn ang="0">
                        <a:pos x="18" y="80"/>
                      </a:cxn>
                      <a:cxn ang="0">
                        <a:pos x="14" y="78"/>
                      </a:cxn>
                      <a:cxn ang="0">
                        <a:pos x="10" y="75"/>
                      </a:cxn>
                      <a:cxn ang="0">
                        <a:pos x="8" y="70"/>
                      </a:cxn>
                      <a:cxn ang="0">
                        <a:pos x="6" y="64"/>
                      </a:cxn>
                      <a:cxn ang="0">
                        <a:pos x="3" y="59"/>
                      </a:cxn>
                      <a:cxn ang="0">
                        <a:pos x="2" y="57"/>
                      </a:cxn>
                      <a:cxn ang="0">
                        <a:pos x="5" y="59"/>
                      </a:cxn>
                      <a:cxn ang="0">
                        <a:pos x="7" y="64"/>
                      </a:cxn>
                      <a:cxn ang="0">
                        <a:pos x="10" y="69"/>
                      </a:cxn>
                      <a:cxn ang="0">
                        <a:pos x="13" y="72"/>
                      </a:cxn>
                      <a:cxn ang="0">
                        <a:pos x="16" y="75"/>
                      </a:cxn>
                      <a:cxn ang="0">
                        <a:pos x="14" y="70"/>
                      </a:cxn>
                      <a:cxn ang="0">
                        <a:pos x="13" y="64"/>
                      </a:cxn>
                      <a:cxn ang="0">
                        <a:pos x="9" y="51"/>
                      </a:cxn>
                      <a:cxn ang="0">
                        <a:pos x="13" y="58"/>
                      </a:cxn>
                      <a:cxn ang="0">
                        <a:pos x="13" y="54"/>
                      </a:cxn>
                      <a:cxn ang="0">
                        <a:pos x="13" y="44"/>
                      </a:cxn>
                      <a:cxn ang="0">
                        <a:pos x="14" y="35"/>
                      </a:cxn>
                      <a:cxn ang="0">
                        <a:pos x="14" y="38"/>
                      </a:cxn>
                      <a:cxn ang="0">
                        <a:pos x="16" y="35"/>
                      </a:cxn>
                      <a:cxn ang="0">
                        <a:pos x="17" y="28"/>
                      </a:cxn>
                      <a:cxn ang="0">
                        <a:pos x="17" y="18"/>
                      </a:cxn>
                      <a:cxn ang="0">
                        <a:pos x="19" y="29"/>
                      </a:cxn>
                      <a:cxn ang="0">
                        <a:pos x="18" y="36"/>
                      </a:cxn>
                      <a:cxn ang="0">
                        <a:pos x="18" y="45"/>
                      </a:cxn>
                      <a:cxn ang="0">
                        <a:pos x="23" y="40"/>
                      </a:cxn>
                      <a:cxn ang="0">
                        <a:pos x="23" y="33"/>
                      </a:cxn>
                      <a:cxn ang="0">
                        <a:pos x="23" y="25"/>
                      </a:cxn>
                      <a:cxn ang="0">
                        <a:pos x="21" y="18"/>
                      </a:cxn>
                      <a:cxn ang="0">
                        <a:pos x="21" y="11"/>
                      </a:cxn>
                      <a:cxn ang="0">
                        <a:pos x="21" y="4"/>
                      </a:cxn>
                      <a:cxn ang="0">
                        <a:pos x="22" y="4"/>
                      </a:cxn>
                      <a:cxn ang="0">
                        <a:pos x="22" y="12"/>
                      </a:cxn>
                      <a:cxn ang="0">
                        <a:pos x="25" y="20"/>
                      </a:cxn>
                      <a:cxn ang="0">
                        <a:pos x="28" y="32"/>
                      </a:cxn>
                      <a:cxn ang="0">
                        <a:pos x="29" y="50"/>
                      </a:cxn>
                      <a:cxn ang="0">
                        <a:pos x="31" y="47"/>
                      </a:cxn>
                    </a:cxnLst>
                    <a:rect l="0" t="0" r="r" b="b"/>
                    <a:pathLst>
                      <a:path w="37" h="82">
                        <a:moveTo>
                          <a:pt x="36" y="44"/>
                        </a:moveTo>
                        <a:lnTo>
                          <a:pt x="34" y="46"/>
                        </a:lnTo>
                        <a:lnTo>
                          <a:pt x="33" y="49"/>
                        </a:lnTo>
                        <a:lnTo>
                          <a:pt x="32" y="53"/>
                        </a:lnTo>
                        <a:lnTo>
                          <a:pt x="31" y="57"/>
                        </a:lnTo>
                        <a:lnTo>
                          <a:pt x="31" y="59"/>
                        </a:lnTo>
                        <a:lnTo>
                          <a:pt x="31" y="63"/>
                        </a:lnTo>
                        <a:lnTo>
                          <a:pt x="31" y="66"/>
                        </a:lnTo>
                        <a:lnTo>
                          <a:pt x="31" y="69"/>
                        </a:lnTo>
                        <a:lnTo>
                          <a:pt x="30" y="71"/>
                        </a:lnTo>
                        <a:lnTo>
                          <a:pt x="30" y="74"/>
                        </a:lnTo>
                        <a:lnTo>
                          <a:pt x="28" y="76"/>
                        </a:lnTo>
                        <a:lnTo>
                          <a:pt x="28" y="77"/>
                        </a:lnTo>
                        <a:lnTo>
                          <a:pt x="26" y="79"/>
                        </a:lnTo>
                        <a:lnTo>
                          <a:pt x="25" y="79"/>
                        </a:lnTo>
                        <a:lnTo>
                          <a:pt x="22" y="80"/>
                        </a:lnTo>
                        <a:lnTo>
                          <a:pt x="20" y="81"/>
                        </a:lnTo>
                        <a:lnTo>
                          <a:pt x="18" y="80"/>
                        </a:lnTo>
                        <a:lnTo>
                          <a:pt x="16" y="79"/>
                        </a:lnTo>
                        <a:lnTo>
                          <a:pt x="14" y="78"/>
                        </a:lnTo>
                        <a:lnTo>
                          <a:pt x="12" y="77"/>
                        </a:lnTo>
                        <a:lnTo>
                          <a:pt x="10" y="75"/>
                        </a:lnTo>
                        <a:lnTo>
                          <a:pt x="9" y="72"/>
                        </a:lnTo>
                        <a:lnTo>
                          <a:pt x="8" y="70"/>
                        </a:lnTo>
                        <a:lnTo>
                          <a:pt x="7" y="67"/>
                        </a:lnTo>
                        <a:lnTo>
                          <a:pt x="6" y="64"/>
                        </a:lnTo>
                        <a:lnTo>
                          <a:pt x="4" y="61"/>
                        </a:lnTo>
                        <a:lnTo>
                          <a:pt x="3" y="59"/>
                        </a:lnTo>
                        <a:lnTo>
                          <a:pt x="0" y="57"/>
                        </a:lnTo>
                        <a:lnTo>
                          <a:pt x="2" y="57"/>
                        </a:lnTo>
                        <a:lnTo>
                          <a:pt x="4" y="58"/>
                        </a:lnTo>
                        <a:lnTo>
                          <a:pt x="5" y="59"/>
                        </a:lnTo>
                        <a:lnTo>
                          <a:pt x="6" y="61"/>
                        </a:lnTo>
                        <a:lnTo>
                          <a:pt x="7" y="64"/>
                        </a:lnTo>
                        <a:lnTo>
                          <a:pt x="9" y="66"/>
                        </a:lnTo>
                        <a:lnTo>
                          <a:pt x="10" y="69"/>
                        </a:lnTo>
                        <a:lnTo>
                          <a:pt x="12" y="71"/>
                        </a:lnTo>
                        <a:lnTo>
                          <a:pt x="13" y="72"/>
                        </a:lnTo>
                        <a:lnTo>
                          <a:pt x="15" y="74"/>
                        </a:lnTo>
                        <a:lnTo>
                          <a:pt x="16" y="75"/>
                        </a:lnTo>
                        <a:lnTo>
                          <a:pt x="15" y="73"/>
                        </a:lnTo>
                        <a:lnTo>
                          <a:pt x="14" y="70"/>
                        </a:lnTo>
                        <a:lnTo>
                          <a:pt x="13" y="68"/>
                        </a:lnTo>
                        <a:lnTo>
                          <a:pt x="13" y="64"/>
                        </a:lnTo>
                        <a:lnTo>
                          <a:pt x="12" y="58"/>
                        </a:lnTo>
                        <a:lnTo>
                          <a:pt x="9" y="51"/>
                        </a:lnTo>
                        <a:lnTo>
                          <a:pt x="12" y="56"/>
                        </a:lnTo>
                        <a:lnTo>
                          <a:pt x="13" y="58"/>
                        </a:lnTo>
                        <a:lnTo>
                          <a:pt x="15" y="64"/>
                        </a:lnTo>
                        <a:lnTo>
                          <a:pt x="13" y="54"/>
                        </a:lnTo>
                        <a:lnTo>
                          <a:pt x="13" y="49"/>
                        </a:lnTo>
                        <a:lnTo>
                          <a:pt x="13" y="44"/>
                        </a:lnTo>
                        <a:lnTo>
                          <a:pt x="13" y="38"/>
                        </a:lnTo>
                        <a:lnTo>
                          <a:pt x="14" y="35"/>
                        </a:lnTo>
                        <a:lnTo>
                          <a:pt x="15" y="32"/>
                        </a:lnTo>
                        <a:lnTo>
                          <a:pt x="14" y="38"/>
                        </a:lnTo>
                        <a:lnTo>
                          <a:pt x="15" y="43"/>
                        </a:lnTo>
                        <a:lnTo>
                          <a:pt x="16" y="35"/>
                        </a:lnTo>
                        <a:lnTo>
                          <a:pt x="17" y="32"/>
                        </a:lnTo>
                        <a:lnTo>
                          <a:pt x="17" y="28"/>
                        </a:lnTo>
                        <a:lnTo>
                          <a:pt x="17" y="24"/>
                        </a:lnTo>
                        <a:lnTo>
                          <a:pt x="17" y="18"/>
                        </a:lnTo>
                        <a:lnTo>
                          <a:pt x="18" y="25"/>
                        </a:lnTo>
                        <a:lnTo>
                          <a:pt x="19" y="29"/>
                        </a:lnTo>
                        <a:lnTo>
                          <a:pt x="19" y="32"/>
                        </a:lnTo>
                        <a:lnTo>
                          <a:pt x="18" y="36"/>
                        </a:lnTo>
                        <a:lnTo>
                          <a:pt x="18" y="40"/>
                        </a:lnTo>
                        <a:lnTo>
                          <a:pt x="18" y="45"/>
                        </a:lnTo>
                        <a:lnTo>
                          <a:pt x="19" y="53"/>
                        </a:lnTo>
                        <a:lnTo>
                          <a:pt x="23" y="40"/>
                        </a:lnTo>
                        <a:lnTo>
                          <a:pt x="23" y="37"/>
                        </a:lnTo>
                        <a:lnTo>
                          <a:pt x="23" y="33"/>
                        </a:lnTo>
                        <a:lnTo>
                          <a:pt x="23" y="29"/>
                        </a:lnTo>
                        <a:lnTo>
                          <a:pt x="23" y="25"/>
                        </a:lnTo>
                        <a:lnTo>
                          <a:pt x="22" y="21"/>
                        </a:lnTo>
                        <a:lnTo>
                          <a:pt x="21" y="18"/>
                        </a:lnTo>
                        <a:lnTo>
                          <a:pt x="21" y="14"/>
                        </a:lnTo>
                        <a:lnTo>
                          <a:pt x="21" y="11"/>
                        </a:lnTo>
                        <a:lnTo>
                          <a:pt x="21" y="8"/>
                        </a:lnTo>
                        <a:lnTo>
                          <a:pt x="21" y="4"/>
                        </a:lnTo>
                        <a:lnTo>
                          <a:pt x="22" y="0"/>
                        </a:lnTo>
                        <a:lnTo>
                          <a:pt x="22" y="4"/>
                        </a:lnTo>
                        <a:lnTo>
                          <a:pt x="22" y="9"/>
                        </a:lnTo>
                        <a:lnTo>
                          <a:pt x="22" y="12"/>
                        </a:lnTo>
                        <a:lnTo>
                          <a:pt x="23" y="16"/>
                        </a:lnTo>
                        <a:lnTo>
                          <a:pt x="25" y="20"/>
                        </a:lnTo>
                        <a:lnTo>
                          <a:pt x="27" y="27"/>
                        </a:lnTo>
                        <a:lnTo>
                          <a:pt x="28" y="32"/>
                        </a:lnTo>
                        <a:lnTo>
                          <a:pt x="29" y="46"/>
                        </a:lnTo>
                        <a:lnTo>
                          <a:pt x="29" y="50"/>
                        </a:lnTo>
                        <a:lnTo>
                          <a:pt x="28" y="56"/>
                        </a:lnTo>
                        <a:lnTo>
                          <a:pt x="31" y="47"/>
                        </a:lnTo>
                        <a:lnTo>
                          <a:pt x="36" y="44"/>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grpSp>
                <p:nvGrpSpPr>
                  <p:cNvPr id="266" name="Group 67">
                    <a:extLst>
                      <a:ext uri="{FF2B5EF4-FFF2-40B4-BE49-F238E27FC236}">
                        <a16:creationId xmlns:a16="http://schemas.microsoft.com/office/drawing/2014/main" id="{74329645-DF52-43C5-9170-EA0D2A8FC9B5}"/>
                      </a:ext>
                    </a:extLst>
                  </p:cNvPr>
                  <p:cNvGrpSpPr>
                    <a:grpSpLocks/>
                  </p:cNvGrpSpPr>
                  <p:nvPr/>
                </p:nvGrpSpPr>
                <p:grpSpPr bwMode="auto">
                  <a:xfrm>
                    <a:off x="1181" y="3006"/>
                    <a:ext cx="53" cy="56"/>
                    <a:chOff x="1181" y="3006"/>
                    <a:chExt cx="53" cy="56"/>
                  </a:xfrm>
                </p:grpSpPr>
                <p:sp>
                  <p:nvSpPr>
                    <p:cNvPr id="267" name="Oval 68">
                      <a:extLst>
                        <a:ext uri="{FF2B5EF4-FFF2-40B4-BE49-F238E27FC236}">
                          <a16:creationId xmlns:a16="http://schemas.microsoft.com/office/drawing/2014/main" id="{26FA01A9-3051-457F-B895-15EE95B92441}"/>
                        </a:ext>
                      </a:extLst>
                    </p:cNvPr>
                    <p:cNvSpPr>
                      <a:spLocks noChangeArrowheads="1"/>
                    </p:cNvSpPr>
                    <p:nvPr/>
                  </p:nvSpPr>
                  <p:spPr bwMode="auto">
                    <a:xfrm>
                      <a:off x="1181" y="3006"/>
                      <a:ext cx="53" cy="56"/>
                    </a:xfrm>
                    <a:prstGeom prst="ellipse">
                      <a:avLst/>
                    </a:prstGeom>
                    <a:solidFill>
                      <a:schemeClr val="tx1"/>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68" name="AutoShape 69">
                      <a:extLst>
                        <a:ext uri="{FF2B5EF4-FFF2-40B4-BE49-F238E27FC236}">
                          <a16:creationId xmlns:a16="http://schemas.microsoft.com/office/drawing/2014/main" id="{06629D98-F437-41EC-9B6C-674098A49C9D}"/>
                        </a:ext>
                      </a:extLst>
                    </p:cNvPr>
                    <p:cNvSpPr>
                      <a:spLocks noChangeArrowheads="1"/>
                    </p:cNvSpPr>
                    <p:nvPr/>
                  </p:nvSpPr>
                  <p:spPr bwMode="auto">
                    <a:xfrm rot="2460000">
                      <a:off x="1199" y="3028"/>
                      <a:ext cx="28" cy="8"/>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69" name="AutoShape 70">
                      <a:extLst>
                        <a:ext uri="{FF2B5EF4-FFF2-40B4-BE49-F238E27FC236}">
                          <a16:creationId xmlns:a16="http://schemas.microsoft.com/office/drawing/2014/main" id="{1D8835F4-3313-42FD-8DFF-46273423B2AA}"/>
                        </a:ext>
                      </a:extLst>
                    </p:cNvPr>
                    <p:cNvSpPr>
                      <a:spLocks noChangeArrowheads="1"/>
                    </p:cNvSpPr>
                    <p:nvPr/>
                  </p:nvSpPr>
                  <p:spPr bwMode="auto">
                    <a:xfrm rot="2460000">
                      <a:off x="1190" y="3044"/>
                      <a:ext cx="28" cy="8"/>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grpSp>
          </p:grpSp>
          <p:grpSp>
            <p:nvGrpSpPr>
              <p:cNvPr id="242" name="Group 71">
                <a:extLst>
                  <a:ext uri="{FF2B5EF4-FFF2-40B4-BE49-F238E27FC236}">
                    <a16:creationId xmlns:a16="http://schemas.microsoft.com/office/drawing/2014/main" id="{9B3D7E95-FCA5-4BD9-AD64-983B4BA512E1}"/>
                  </a:ext>
                </a:extLst>
              </p:cNvPr>
              <p:cNvGrpSpPr>
                <a:grpSpLocks/>
              </p:cNvGrpSpPr>
              <p:nvPr/>
            </p:nvGrpSpPr>
            <p:grpSpPr bwMode="auto">
              <a:xfrm>
                <a:off x="674" y="2703"/>
                <a:ext cx="549" cy="183"/>
                <a:chOff x="674" y="2703"/>
                <a:chExt cx="549" cy="183"/>
              </a:xfrm>
            </p:grpSpPr>
            <p:grpSp>
              <p:nvGrpSpPr>
                <p:cNvPr id="243" name="Group 72">
                  <a:extLst>
                    <a:ext uri="{FF2B5EF4-FFF2-40B4-BE49-F238E27FC236}">
                      <a16:creationId xmlns:a16="http://schemas.microsoft.com/office/drawing/2014/main" id="{15EECF28-C8C4-4CA8-90A6-DC0DA02ADD7C}"/>
                    </a:ext>
                  </a:extLst>
                </p:cNvPr>
                <p:cNvGrpSpPr>
                  <a:grpSpLocks/>
                </p:cNvGrpSpPr>
                <p:nvPr/>
              </p:nvGrpSpPr>
              <p:grpSpPr bwMode="auto">
                <a:xfrm>
                  <a:off x="674" y="2703"/>
                  <a:ext cx="186" cy="183"/>
                  <a:chOff x="674" y="2703"/>
                  <a:chExt cx="186" cy="183"/>
                </a:xfrm>
              </p:grpSpPr>
              <p:sp>
                <p:nvSpPr>
                  <p:cNvPr id="250" name="AutoShape 73">
                    <a:extLst>
                      <a:ext uri="{FF2B5EF4-FFF2-40B4-BE49-F238E27FC236}">
                        <a16:creationId xmlns:a16="http://schemas.microsoft.com/office/drawing/2014/main" id="{C8615164-DAAC-4149-970E-BDA3973E1D78}"/>
                      </a:ext>
                    </a:extLst>
                  </p:cNvPr>
                  <p:cNvSpPr>
                    <a:spLocks noChangeArrowheads="1"/>
                  </p:cNvSpPr>
                  <p:nvPr/>
                </p:nvSpPr>
                <p:spPr bwMode="auto">
                  <a:xfrm>
                    <a:off x="674" y="2703"/>
                    <a:ext cx="186" cy="137"/>
                  </a:xfrm>
                  <a:prstGeom prst="triangle">
                    <a:avLst>
                      <a:gd name="adj" fmla="val 49995"/>
                    </a:avLst>
                  </a:prstGeom>
                  <a:solidFill>
                    <a:srgbClr val="0099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1" name="Rectangle 74">
                    <a:extLst>
                      <a:ext uri="{FF2B5EF4-FFF2-40B4-BE49-F238E27FC236}">
                        <a16:creationId xmlns:a16="http://schemas.microsoft.com/office/drawing/2014/main" id="{3A603476-FBAC-4254-B0E2-3A0DB2A7E668}"/>
                      </a:ext>
                    </a:extLst>
                  </p:cNvPr>
                  <p:cNvSpPr>
                    <a:spLocks noChangeArrowheads="1"/>
                  </p:cNvSpPr>
                  <p:nvPr/>
                </p:nvSpPr>
                <p:spPr bwMode="auto">
                  <a:xfrm>
                    <a:off x="725" y="2736"/>
                    <a:ext cx="92" cy="150"/>
                  </a:xfrm>
                  <a:prstGeom prst="rect">
                    <a:avLst/>
                  </a:prstGeom>
                  <a:noFill/>
                  <a:ln w="9525">
                    <a:noFill/>
                    <a:miter lim="800000"/>
                    <a:headEnd/>
                    <a:tailEnd/>
                  </a:ln>
                  <a:effectLst/>
                  <a:sp3d prstMaterial="softEdge">
                    <a:bevelT w="127000" prst="artDeco"/>
                  </a:sp3d>
                </p:spPr>
                <p:txBody>
                  <a:bodyPr wrap="none" lIns="20638" tIns="11112" rIns="20638" bIns="11112">
                    <a:spAutoFit/>
                  </a:bodyPr>
                  <a:lstStyle/>
                  <a:p>
                    <a:pPr defTabSz="46038">
                      <a:defRPr/>
                    </a:pPr>
                    <a:r>
                      <a:rPr lang="es-ES_tradnl" sz="1400" dirty="0">
                        <a:ea typeface="+mn-ea"/>
                        <a:cs typeface="Courier New" pitchFamily="49" charset="0"/>
                      </a:rPr>
                      <a:t>A</a:t>
                    </a:r>
                  </a:p>
                </p:txBody>
              </p:sp>
            </p:grpSp>
            <p:grpSp>
              <p:nvGrpSpPr>
                <p:cNvPr id="244" name="Group 75">
                  <a:extLst>
                    <a:ext uri="{FF2B5EF4-FFF2-40B4-BE49-F238E27FC236}">
                      <a16:creationId xmlns:a16="http://schemas.microsoft.com/office/drawing/2014/main" id="{5CBF262E-4E3B-4C5F-94B9-6EE2B95E6B58}"/>
                    </a:ext>
                  </a:extLst>
                </p:cNvPr>
                <p:cNvGrpSpPr>
                  <a:grpSpLocks/>
                </p:cNvGrpSpPr>
                <p:nvPr/>
              </p:nvGrpSpPr>
              <p:grpSpPr bwMode="auto">
                <a:xfrm>
                  <a:off x="892" y="2716"/>
                  <a:ext cx="136" cy="166"/>
                  <a:chOff x="892" y="2716"/>
                  <a:chExt cx="136" cy="166"/>
                </a:xfrm>
              </p:grpSpPr>
              <p:sp>
                <p:nvSpPr>
                  <p:cNvPr id="248" name="Rectangle 76">
                    <a:extLst>
                      <a:ext uri="{FF2B5EF4-FFF2-40B4-BE49-F238E27FC236}">
                        <a16:creationId xmlns:a16="http://schemas.microsoft.com/office/drawing/2014/main" id="{360898B9-5621-4745-8C33-DE344C480DC5}"/>
                      </a:ext>
                    </a:extLst>
                  </p:cNvPr>
                  <p:cNvSpPr>
                    <a:spLocks noChangeArrowheads="1"/>
                  </p:cNvSpPr>
                  <p:nvPr/>
                </p:nvSpPr>
                <p:spPr bwMode="auto">
                  <a:xfrm>
                    <a:off x="892" y="2716"/>
                    <a:ext cx="136" cy="136"/>
                  </a:xfrm>
                  <a:prstGeom prst="rect">
                    <a:avLst/>
                  </a:prstGeom>
                  <a:solidFill>
                    <a:srgbClr val="FF33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49" name="Rectangle 77">
                    <a:extLst>
                      <a:ext uri="{FF2B5EF4-FFF2-40B4-BE49-F238E27FC236}">
                        <a16:creationId xmlns:a16="http://schemas.microsoft.com/office/drawing/2014/main" id="{7F49BFAB-21BB-4D20-8865-42793BD52E3D}"/>
                      </a:ext>
                    </a:extLst>
                  </p:cNvPr>
                  <p:cNvSpPr>
                    <a:spLocks noChangeArrowheads="1"/>
                  </p:cNvSpPr>
                  <p:nvPr/>
                </p:nvSpPr>
                <p:spPr bwMode="auto">
                  <a:xfrm>
                    <a:off x="919" y="2732"/>
                    <a:ext cx="91" cy="150"/>
                  </a:xfrm>
                  <a:prstGeom prst="rect">
                    <a:avLst/>
                  </a:prstGeom>
                  <a:solidFill>
                    <a:srgbClr val="FF3300"/>
                  </a:solidFill>
                  <a:ln w="9525">
                    <a:noFill/>
                    <a:miter lim="800000"/>
                    <a:headEnd/>
                    <a:tailEnd/>
                  </a:ln>
                  <a:effectLst/>
                  <a:sp3d prstMaterial="softEdge">
                    <a:bevelT w="127000" prst="artDeco"/>
                  </a:sp3d>
                </p:spPr>
                <p:txBody>
                  <a:bodyPr wrap="none" lIns="23812" tIns="11112" rIns="23812" bIns="11112">
                    <a:spAutoFit/>
                  </a:bodyPr>
                  <a:lstStyle/>
                  <a:p>
                    <a:pPr defTabSz="57150">
                      <a:defRPr/>
                    </a:pPr>
                    <a:r>
                      <a:rPr lang="es-ES_tradnl" sz="1400" dirty="0">
                        <a:ea typeface="+mn-ea"/>
                        <a:cs typeface="Courier New" pitchFamily="49" charset="0"/>
                      </a:rPr>
                      <a:t>B</a:t>
                    </a:r>
                  </a:p>
                </p:txBody>
              </p:sp>
            </p:grpSp>
            <p:grpSp>
              <p:nvGrpSpPr>
                <p:cNvPr id="245" name="Group 78">
                  <a:extLst>
                    <a:ext uri="{FF2B5EF4-FFF2-40B4-BE49-F238E27FC236}">
                      <a16:creationId xmlns:a16="http://schemas.microsoft.com/office/drawing/2014/main" id="{BEFBEBE2-08B6-4C3E-BC37-86EB8856008A}"/>
                    </a:ext>
                  </a:extLst>
                </p:cNvPr>
                <p:cNvGrpSpPr>
                  <a:grpSpLocks/>
                </p:cNvGrpSpPr>
                <p:nvPr/>
              </p:nvGrpSpPr>
              <p:grpSpPr bwMode="auto">
                <a:xfrm>
                  <a:off x="1080" y="2712"/>
                  <a:ext cx="143" cy="161"/>
                  <a:chOff x="1080" y="2712"/>
                  <a:chExt cx="143" cy="161"/>
                </a:xfrm>
              </p:grpSpPr>
              <p:sp>
                <p:nvSpPr>
                  <p:cNvPr id="246" name="Oval 79">
                    <a:extLst>
                      <a:ext uri="{FF2B5EF4-FFF2-40B4-BE49-F238E27FC236}">
                        <a16:creationId xmlns:a16="http://schemas.microsoft.com/office/drawing/2014/main" id="{81701884-86A4-4AE4-AA17-E05823DEA2D9}"/>
                      </a:ext>
                    </a:extLst>
                  </p:cNvPr>
                  <p:cNvSpPr>
                    <a:spLocks noChangeArrowheads="1"/>
                  </p:cNvSpPr>
                  <p:nvPr/>
                </p:nvSpPr>
                <p:spPr bwMode="auto">
                  <a:xfrm>
                    <a:off x="1080" y="2712"/>
                    <a:ext cx="143" cy="143"/>
                  </a:xfrm>
                  <a:prstGeom prst="ellipse">
                    <a:avLst/>
                  </a:prstGeom>
                  <a:solidFill>
                    <a:srgbClr val="0066FF"/>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47" name="Rectangle 80">
                    <a:extLst>
                      <a:ext uri="{FF2B5EF4-FFF2-40B4-BE49-F238E27FC236}">
                        <a16:creationId xmlns:a16="http://schemas.microsoft.com/office/drawing/2014/main" id="{270BC917-A5CC-4F7A-8153-B704E87E3830}"/>
                      </a:ext>
                    </a:extLst>
                  </p:cNvPr>
                  <p:cNvSpPr>
                    <a:spLocks noChangeArrowheads="1"/>
                  </p:cNvSpPr>
                  <p:nvPr/>
                </p:nvSpPr>
                <p:spPr bwMode="auto">
                  <a:xfrm>
                    <a:off x="1112" y="2723"/>
                    <a:ext cx="87" cy="150"/>
                  </a:xfrm>
                  <a:prstGeom prst="rect">
                    <a:avLst/>
                  </a:prstGeom>
                  <a:solidFill>
                    <a:srgbClr val="0066FF"/>
                  </a:solidFill>
                  <a:ln w="9525">
                    <a:noFill/>
                    <a:miter lim="800000"/>
                    <a:headEnd/>
                    <a:tailEnd/>
                  </a:ln>
                  <a:effectLst/>
                  <a:sp3d prstMaterial="softEdge">
                    <a:bevelT w="127000" prst="artDeco"/>
                  </a:sp3d>
                </p:spPr>
                <p:txBody>
                  <a:bodyPr wrap="none" lIns="20638" tIns="11112" rIns="20638" bIns="11112">
                    <a:spAutoFit/>
                  </a:bodyPr>
                  <a:lstStyle/>
                  <a:p>
                    <a:pPr defTabSz="46038">
                      <a:defRPr/>
                    </a:pPr>
                    <a:r>
                      <a:rPr lang="es-ES_tradnl" sz="1400" dirty="0">
                        <a:ea typeface="+mn-ea"/>
                        <a:cs typeface="Courier New" pitchFamily="49" charset="0"/>
                      </a:rPr>
                      <a:t>C</a:t>
                    </a:r>
                  </a:p>
                </p:txBody>
              </p:sp>
            </p:grpSp>
          </p:grpSp>
        </p:grpSp>
        <p:sp>
          <p:nvSpPr>
            <p:cNvPr id="314" name="Rectangle 83">
              <a:extLst>
                <a:ext uri="{FF2B5EF4-FFF2-40B4-BE49-F238E27FC236}">
                  <a16:creationId xmlns:a16="http://schemas.microsoft.com/office/drawing/2014/main" id="{E2555DD2-DF34-4F99-B13F-0A29E8781F64}"/>
                </a:ext>
              </a:extLst>
            </p:cNvPr>
            <p:cNvSpPr>
              <a:spLocks noChangeArrowheads="1"/>
            </p:cNvSpPr>
            <p:nvPr/>
          </p:nvSpPr>
          <p:spPr bwMode="auto">
            <a:xfrm>
              <a:off x="3654424" y="4311730"/>
              <a:ext cx="920573" cy="308419"/>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recipiente</a:t>
              </a:r>
            </a:p>
          </p:txBody>
        </p:sp>
        <p:sp>
          <p:nvSpPr>
            <p:cNvPr id="315" name="Rectangle 84">
              <a:extLst>
                <a:ext uri="{FF2B5EF4-FFF2-40B4-BE49-F238E27FC236}">
                  <a16:creationId xmlns:a16="http://schemas.microsoft.com/office/drawing/2014/main" id="{D76969DF-D573-4830-A852-2065B52E1B95}"/>
                </a:ext>
              </a:extLst>
            </p:cNvPr>
            <p:cNvSpPr>
              <a:spLocks noChangeArrowheads="1"/>
            </p:cNvSpPr>
            <p:nvPr/>
          </p:nvSpPr>
          <p:spPr bwMode="auto">
            <a:xfrm>
              <a:off x="3635374" y="3505280"/>
              <a:ext cx="916598" cy="308419"/>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manguera</a:t>
              </a:r>
            </a:p>
          </p:txBody>
        </p:sp>
        <p:sp>
          <p:nvSpPr>
            <p:cNvPr id="316" name="Rectangle 85">
              <a:extLst>
                <a:ext uri="{FF2B5EF4-FFF2-40B4-BE49-F238E27FC236}">
                  <a16:creationId xmlns:a16="http://schemas.microsoft.com/office/drawing/2014/main" id="{9D88CB1E-7B1F-48FB-A94D-B0915DEB8D63}"/>
                </a:ext>
              </a:extLst>
            </p:cNvPr>
            <p:cNvSpPr>
              <a:spLocks noChangeArrowheads="1"/>
            </p:cNvSpPr>
            <p:nvPr/>
          </p:nvSpPr>
          <p:spPr bwMode="auto">
            <a:xfrm>
              <a:off x="7785099" y="3152855"/>
              <a:ext cx="957826" cy="523862"/>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mango de </a:t>
              </a:r>
            </a:p>
            <a:p>
              <a:pPr>
                <a:defRPr/>
              </a:pPr>
              <a:r>
                <a:rPr lang="es-ES_tradnl" sz="1400" dirty="0">
                  <a:ea typeface="+mn-ea"/>
                  <a:cs typeface="Courier New" pitchFamily="49" charset="0"/>
                </a:rPr>
                <a:t>transporte</a:t>
              </a:r>
            </a:p>
          </p:txBody>
        </p:sp>
        <p:sp>
          <p:nvSpPr>
            <p:cNvPr id="317" name="Rectangle 86">
              <a:extLst>
                <a:ext uri="{FF2B5EF4-FFF2-40B4-BE49-F238E27FC236}">
                  <a16:creationId xmlns:a16="http://schemas.microsoft.com/office/drawing/2014/main" id="{50B48952-7F74-4EB8-8C75-67DD4BEBF1DC}"/>
                </a:ext>
              </a:extLst>
            </p:cNvPr>
            <p:cNvSpPr>
              <a:spLocks noChangeArrowheads="1"/>
            </p:cNvSpPr>
            <p:nvPr/>
          </p:nvSpPr>
          <p:spPr bwMode="auto">
            <a:xfrm>
              <a:off x="3611562" y="2330530"/>
              <a:ext cx="956224" cy="523862"/>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indicador </a:t>
              </a:r>
            </a:p>
            <a:p>
              <a:pPr>
                <a:defRPr/>
              </a:pPr>
              <a:r>
                <a:rPr lang="es-ES_tradnl" sz="1400" dirty="0">
                  <a:ea typeface="+mn-ea"/>
                  <a:cs typeface="Courier New" pitchFamily="49" charset="0"/>
                </a:rPr>
                <a:t>de presión</a:t>
              </a:r>
            </a:p>
          </p:txBody>
        </p:sp>
        <p:sp>
          <p:nvSpPr>
            <p:cNvPr id="318" name="Rectangle 87">
              <a:extLst>
                <a:ext uri="{FF2B5EF4-FFF2-40B4-BE49-F238E27FC236}">
                  <a16:creationId xmlns:a16="http://schemas.microsoft.com/office/drawing/2014/main" id="{56A41E12-044D-4867-9575-A1FA436DBE50}"/>
                </a:ext>
              </a:extLst>
            </p:cNvPr>
            <p:cNvSpPr>
              <a:spLocks noChangeArrowheads="1"/>
            </p:cNvSpPr>
            <p:nvPr/>
          </p:nvSpPr>
          <p:spPr bwMode="auto">
            <a:xfrm>
              <a:off x="7804149" y="1949530"/>
              <a:ext cx="1014830" cy="523862"/>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palanca de </a:t>
              </a:r>
            </a:p>
            <a:p>
              <a:pPr>
                <a:defRPr/>
              </a:pPr>
              <a:r>
                <a:rPr lang="es-ES_tradnl" sz="1400" dirty="0">
                  <a:ea typeface="+mn-ea"/>
                  <a:cs typeface="Courier New" pitchFamily="49" charset="0"/>
                </a:rPr>
                <a:t>descarga</a:t>
              </a:r>
            </a:p>
          </p:txBody>
        </p:sp>
        <p:sp>
          <p:nvSpPr>
            <p:cNvPr id="319" name="Rectangle 88">
              <a:extLst>
                <a:ext uri="{FF2B5EF4-FFF2-40B4-BE49-F238E27FC236}">
                  <a16:creationId xmlns:a16="http://schemas.microsoft.com/office/drawing/2014/main" id="{FE35E474-D314-4C09-B837-8519CC9EA8AC}"/>
                </a:ext>
              </a:extLst>
            </p:cNvPr>
            <p:cNvSpPr>
              <a:spLocks noChangeArrowheads="1"/>
            </p:cNvSpPr>
            <p:nvPr/>
          </p:nvSpPr>
          <p:spPr bwMode="auto">
            <a:xfrm>
              <a:off x="7802562" y="4235530"/>
              <a:ext cx="2135187" cy="308419"/>
            </a:xfrm>
            <a:prstGeom prst="rect">
              <a:avLst/>
            </a:prstGeom>
            <a:noFill/>
            <a:ln w="9525">
              <a:noFill/>
              <a:miter lim="800000"/>
              <a:headEnd/>
              <a:tailEnd/>
            </a:ln>
          </p:spPr>
          <p:txBody>
            <a:bodyPr lIns="92075" tIns="46038" rIns="92075" bIns="46038">
              <a:spAutoFit/>
            </a:bodyPr>
            <a:lstStyle/>
            <a:p>
              <a:pPr>
                <a:defRPr/>
              </a:pPr>
              <a:r>
                <a:rPr lang="es-ES_tradnl" sz="1400" dirty="0" err="1">
                  <a:cs typeface="Courier New" pitchFamily="49" charset="0"/>
                </a:rPr>
                <a:t>S</a:t>
              </a:r>
              <a:r>
                <a:rPr lang="es-ES_tradnl" sz="1400" dirty="0" err="1">
                  <a:ea typeface="+mn-ea"/>
                  <a:cs typeface="Courier New" pitchFamily="49" charset="0"/>
                </a:rPr>
                <a:t>olkaflan</a:t>
              </a:r>
              <a:endParaRPr lang="es-ES_tradnl" sz="1400" dirty="0">
                <a:ea typeface="+mn-ea"/>
                <a:cs typeface="Courier New" pitchFamily="49" charset="0"/>
              </a:endParaRPr>
            </a:p>
          </p:txBody>
        </p:sp>
        <p:sp>
          <p:nvSpPr>
            <p:cNvPr id="320" name="Rectangle 89">
              <a:extLst>
                <a:ext uri="{FF2B5EF4-FFF2-40B4-BE49-F238E27FC236}">
                  <a16:creationId xmlns:a16="http://schemas.microsoft.com/office/drawing/2014/main" id="{BB9C7515-FFBB-438B-9A22-719612CC8639}"/>
                </a:ext>
              </a:extLst>
            </p:cNvPr>
            <p:cNvSpPr>
              <a:spLocks noChangeArrowheads="1"/>
            </p:cNvSpPr>
            <p:nvPr/>
          </p:nvSpPr>
          <p:spPr bwMode="auto">
            <a:xfrm>
              <a:off x="3613149" y="5029280"/>
              <a:ext cx="775853" cy="308419"/>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boquilla</a:t>
              </a:r>
            </a:p>
          </p:txBody>
        </p:sp>
        <p:sp>
          <p:nvSpPr>
            <p:cNvPr id="321" name="Rectangle 90">
              <a:extLst>
                <a:ext uri="{FF2B5EF4-FFF2-40B4-BE49-F238E27FC236}">
                  <a16:creationId xmlns:a16="http://schemas.microsoft.com/office/drawing/2014/main" id="{A045A31D-310E-47E2-8059-51E870472A9B}"/>
                </a:ext>
              </a:extLst>
            </p:cNvPr>
            <p:cNvSpPr>
              <a:spLocks noChangeArrowheads="1"/>
            </p:cNvSpPr>
            <p:nvPr/>
          </p:nvSpPr>
          <p:spPr bwMode="auto">
            <a:xfrm>
              <a:off x="7743824" y="5057855"/>
              <a:ext cx="922753" cy="308419"/>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tubo sifón</a:t>
              </a:r>
            </a:p>
          </p:txBody>
        </p:sp>
        <p:sp>
          <p:nvSpPr>
            <p:cNvPr id="322" name="Rectangle 91">
              <a:extLst>
                <a:ext uri="{FF2B5EF4-FFF2-40B4-BE49-F238E27FC236}">
                  <a16:creationId xmlns:a16="http://schemas.microsoft.com/office/drawing/2014/main" id="{C8D26E7A-B2FC-4189-975B-99CD962DD25F}"/>
                </a:ext>
              </a:extLst>
            </p:cNvPr>
            <p:cNvSpPr>
              <a:spLocks noChangeArrowheads="1"/>
            </p:cNvSpPr>
            <p:nvPr/>
          </p:nvSpPr>
          <p:spPr bwMode="auto">
            <a:xfrm>
              <a:off x="5961081" y="5705476"/>
              <a:ext cx="979487" cy="334962"/>
            </a:xfrm>
            <a:prstGeom prst="rect">
              <a:avLst/>
            </a:prstGeom>
            <a:solidFill>
              <a:srgbClr val="0099FF"/>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3" name="Oval 93">
              <a:extLst>
                <a:ext uri="{FF2B5EF4-FFF2-40B4-BE49-F238E27FC236}">
                  <a16:creationId xmlns:a16="http://schemas.microsoft.com/office/drawing/2014/main" id="{FD9C3EC5-9E62-4DEE-B2D0-5F7899288F20}"/>
                </a:ext>
              </a:extLst>
            </p:cNvPr>
            <p:cNvSpPr>
              <a:spLocks noChangeArrowheads="1"/>
            </p:cNvSpPr>
            <p:nvPr/>
          </p:nvSpPr>
          <p:spPr bwMode="auto">
            <a:xfrm>
              <a:off x="5961081" y="3038476"/>
              <a:ext cx="979487" cy="771525"/>
            </a:xfrm>
            <a:prstGeom prst="ellipse">
              <a:avLst/>
            </a:prstGeom>
            <a:solidFill>
              <a:schemeClr val="tx2"/>
            </a:soli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4" name="Rectangle 94">
              <a:extLst>
                <a:ext uri="{FF2B5EF4-FFF2-40B4-BE49-F238E27FC236}">
                  <a16:creationId xmlns:a16="http://schemas.microsoft.com/office/drawing/2014/main" id="{90E1511F-F08B-410A-B896-229ED7438DC4}"/>
                </a:ext>
              </a:extLst>
            </p:cNvPr>
            <p:cNvSpPr>
              <a:spLocks noChangeArrowheads="1"/>
            </p:cNvSpPr>
            <p:nvPr/>
          </p:nvSpPr>
          <p:spPr bwMode="auto">
            <a:xfrm>
              <a:off x="5961081" y="3467101"/>
              <a:ext cx="979487" cy="2225675"/>
            </a:xfrm>
            <a:prstGeom prst="rect">
              <a:avLst/>
            </a:prstGeom>
            <a:solidFill>
              <a:schemeClr val="tx2"/>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5" name="Rectangle 95" descr="70%">
              <a:extLst>
                <a:ext uri="{FF2B5EF4-FFF2-40B4-BE49-F238E27FC236}">
                  <a16:creationId xmlns:a16="http://schemas.microsoft.com/office/drawing/2014/main" id="{1893108F-1EEE-4C6D-8FE0-45F04DFB4F65}"/>
                </a:ext>
              </a:extLst>
            </p:cNvPr>
            <p:cNvSpPr>
              <a:spLocks noChangeArrowheads="1"/>
            </p:cNvSpPr>
            <p:nvPr/>
          </p:nvSpPr>
          <p:spPr bwMode="auto">
            <a:xfrm>
              <a:off x="6021406" y="3322638"/>
              <a:ext cx="862012" cy="2322513"/>
            </a:xfrm>
            <a:prstGeom prst="rect">
              <a:avLst/>
            </a:prstGeom>
            <a:pattFill prst="pct70">
              <a:fgClr>
                <a:schemeClr val="folHlink"/>
              </a:fgClr>
              <a:bgClr>
                <a:schemeClr val="bg1"/>
              </a:bgClr>
            </a:patt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6" name="Rectangle 96">
              <a:extLst>
                <a:ext uri="{FF2B5EF4-FFF2-40B4-BE49-F238E27FC236}">
                  <a16:creationId xmlns:a16="http://schemas.microsoft.com/office/drawing/2014/main" id="{65CE48A0-2AE3-4CE1-99F6-CE475EC8206E}"/>
                </a:ext>
              </a:extLst>
            </p:cNvPr>
            <p:cNvSpPr>
              <a:spLocks noChangeArrowheads="1"/>
            </p:cNvSpPr>
            <p:nvPr/>
          </p:nvSpPr>
          <p:spPr bwMode="auto">
            <a:xfrm>
              <a:off x="6399231" y="2967038"/>
              <a:ext cx="49212" cy="2663825"/>
            </a:xfrm>
            <a:prstGeom prst="rect">
              <a:avLst/>
            </a:prstGeom>
            <a:solidFill>
              <a:schemeClr val="bg1"/>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7" name="Freeform 97">
              <a:extLst>
                <a:ext uri="{FF2B5EF4-FFF2-40B4-BE49-F238E27FC236}">
                  <a16:creationId xmlns:a16="http://schemas.microsoft.com/office/drawing/2014/main" id="{0315FD39-2E09-4FB5-8B5A-274E77D241EC}"/>
                </a:ext>
              </a:extLst>
            </p:cNvPr>
            <p:cNvSpPr>
              <a:spLocks/>
            </p:cNvSpPr>
            <p:nvPr/>
          </p:nvSpPr>
          <p:spPr bwMode="auto">
            <a:xfrm>
              <a:off x="6221431" y="2297113"/>
              <a:ext cx="1173162" cy="501650"/>
            </a:xfrm>
            <a:custGeom>
              <a:avLst/>
              <a:gdLst/>
              <a:ahLst/>
              <a:cxnLst>
                <a:cxn ang="0">
                  <a:pos x="94" y="212"/>
                </a:cxn>
                <a:cxn ang="0">
                  <a:pos x="169" y="240"/>
                </a:cxn>
                <a:cxn ang="0">
                  <a:pos x="213" y="315"/>
                </a:cxn>
                <a:cxn ang="0">
                  <a:pos x="738" y="162"/>
                </a:cxn>
                <a:cxn ang="0">
                  <a:pos x="162" y="162"/>
                </a:cxn>
                <a:cxn ang="0">
                  <a:pos x="162" y="76"/>
                </a:cxn>
                <a:cxn ang="0">
                  <a:pos x="524" y="76"/>
                </a:cxn>
                <a:cxn ang="0">
                  <a:pos x="477" y="0"/>
                </a:cxn>
                <a:cxn ang="0">
                  <a:pos x="39" y="0"/>
                </a:cxn>
                <a:cxn ang="0">
                  <a:pos x="30" y="0"/>
                </a:cxn>
                <a:cxn ang="0">
                  <a:pos x="22" y="4"/>
                </a:cxn>
                <a:cxn ang="0">
                  <a:pos x="15" y="8"/>
                </a:cxn>
                <a:cxn ang="0">
                  <a:pos x="11" y="16"/>
                </a:cxn>
                <a:cxn ang="0">
                  <a:pos x="6" y="26"/>
                </a:cxn>
                <a:cxn ang="0">
                  <a:pos x="1" y="36"/>
                </a:cxn>
                <a:cxn ang="0">
                  <a:pos x="0" y="46"/>
                </a:cxn>
                <a:cxn ang="0">
                  <a:pos x="1" y="56"/>
                </a:cxn>
                <a:cxn ang="0">
                  <a:pos x="4" y="66"/>
                </a:cxn>
                <a:cxn ang="0">
                  <a:pos x="9" y="74"/>
                </a:cxn>
                <a:cxn ang="0">
                  <a:pos x="94" y="212"/>
                </a:cxn>
              </a:cxnLst>
              <a:rect l="0" t="0" r="r" b="b"/>
              <a:pathLst>
                <a:path w="739" h="316">
                  <a:moveTo>
                    <a:pt x="94" y="212"/>
                  </a:moveTo>
                  <a:lnTo>
                    <a:pt x="169" y="240"/>
                  </a:lnTo>
                  <a:lnTo>
                    <a:pt x="213" y="315"/>
                  </a:lnTo>
                  <a:lnTo>
                    <a:pt x="738" y="162"/>
                  </a:lnTo>
                  <a:lnTo>
                    <a:pt x="162" y="162"/>
                  </a:lnTo>
                  <a:lnTo>
                    <a:pt x="162" y="76"/>
                  </a:lnTo>
                  <a:lnTo>
                    <a:pt x="524" y="76"/>
                  </a:lnTo>
                  <a:lnTo>
                    <a:pt x="477" y="0"/>
                  </a:lnTo>
                  <a:lnTo>
                    <a:pt x="39" y="0"/>
                  </a:lnTo>
                  <a:lnTo>
                    <a:pt x="30" y="0"/>
                  </a:lnTo>
                  <a:lnTo>
                    <a:pt x="22" y="4"/>
                  </a:lnTo>
                  <a:lnTo>
                    <a:pt x="15" y="8"/>
                  </a:lnTo>
                  <a:lnTo>
                    <a:pt x="11" y="16"/>
                  </a:lnTo>
                  <a:lnTo>
                    <a:pt x="6" y="26"/>
                  </a:lnTo>
                  <a:lnTo>
                    <a:pt x="1" y="36"/>
                  </a:lnTo>
                  <a:lnTo>
                    <a:pt x="0" y="46"/>
                  </a:lnTo>
                  <a:lnTo>
                    <a:pt x="1" y="56"/>
                  </a:lnTo>
                  <a:lnTo>
                    <a:pt x="4" y="66"/>
                  </a:lnTo>
                  <a:lnTo>
                    <a:pt x="9" y="74"/>
                  </a:lnTo>
                  <a:lnTo>
                    <a:pt x="94" y="212"/>
                  </a:lnTo>
                </a:path>
              </a:pathLst>
            </a:custGeom>
            <a:solidFill>
              <a:srgbClr val="FFFFFF"/>
            </a:solidFill>
            <a:ln w="12700" cap="rnd" cmpd="sng">
              <a:solidFill>
                <a:schemeClr val="tx1"/>
              </a:solid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defRPr/>
              </a:pPr>
              <a:endParaRPr lang="es-ES" sz="1400" dirty="0">
                <a:ea typeface="+mn-ea"/>
                <a:cs typeface="Courier New" pitchFamily="49" charset="0"/>
              </a:endParaRPr>
            </a:p>
          </p:txBody>
        </p:sp>
        <p:sp>
          <p:nvSpPr>
            <p:cNvPr id="328" name="Line 100">
              <a:extLst>
                <a:ext uri="{FF2B5EF4-FFF2-40B4-BE49-F238E27FC236}">
                  <a16:creationId xmlns:a16="http://schemas.microsoft.com/office/drawing/2014/main" id="{96D44951-1974-4A7E-B88F-B7A1B0E98508}"/>
                </a:ext>
              </a:extLst>
            </p:cNvPr>
            <p:cNvSpPr>
              <a:spLocks noChangeShapeType="1"/>
            </p:cNvSpPr>
            <p:nvPr/>
          </p:nvSpPr>
          <p:spPr bwMode="auto">
            <a:xfrm>
              <a:off x="7164406" y="2695576"/>
              <a:ext cx="561975" cy="663575"/>
            </a:xfrm>
            <a:prstGeom prst="line">
              <a:avLst/>
            </a:prstGeom>
            <a:noFill/>
            <a:ln w="57150">
              <a:noFill/>
              <a:round/>
              <a:headEnd type="stealth" w="med" len="med"/>
              <a:tailEnd type="none" w="sm" len="sm"/>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9" name="AutoShape 103">
              <a:extLst>
                <a:ext uri="{FF2B5EF4-FFF2-40B4-BE49-F238E27FC236}">
                  <a16:creationId xmlns:a16="http://schemas.microsoft.com/office/drawing/2014/main" id="{990CC5F6-DD16-43F0-85E8-4915C2D88F6F}"/>
                </a:ext>
              </a:extLst>
            </p:cNvPr>
            <p:cNvSpPr>
              <a:spLocks noChangeArrowheads="1"/>
            </p:cNvSpPr>
            <p:nvPr/>
          </p:nvSpPr>
          <p:spPr bwMode="auto">
            <a:xfrm rot="10800000" flipH="1" flipV="1">
              <a:off x="6389706" y="3032126"/>
              <a:ext cx="58737" cy="19367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grpSp>
          <p:nvGrpSpPr>
            <p:cNvPr id="330" name="Group 104">
              <a:extLst>
                <a:ext uri="{FF2B5EF4-FFF2-40B4-BE49-F238E27FC236}">
                  <a16:creationId xmlns:a16="http://schemas.microsoft.com/office/drawing/2014/main" id="{F81CD766-4DF2-4A3E-8198-80E0FE24D589}"/>
                </a:ext>
              </a:extLst>
            </p:cNvPr>
            <p:cNvGrpSpPr>
              <a:grpSpLocks/>
            </p:cNvGrpSpPr>
            <p:nvPr/>
          </p:nvGrpSpPr>
          <p:grpSpPr bwMode="auto">
            <a:xfrm>
              <a:off x="5745181" y="2663826"/>
              <a:ext cx="298450" cy="2260600"/>
              <a:chOff x="2975" y="1649"/>
              <a:chExt cx="188" cy="1424"/>
            </a:xfrm>
            <a:scene3d>
              <a:camera prst="orthographicFront">
                <a:rot lat="0" lon="0" rev="0"/>
              </a:camera>
              <a:lightRig rig="brightRoom" dir="t">
                <a:rot lat="0" lon="0" rev="600000"/>
              </a:lightRig>
            </a:scene3d>
          </p:grpSpPr>
          <p:sp>
            <p:nvSpPr>
              <p:cNvPr id="331" name="Freeform 105">
                <a:extLst>
                  <a:ext uri="{FF2B5EF4-FFF2-40B4-BE49-F238E27FC236}">
                    <a16:creationId xmlns:a16="http://schemas.microsoft.com/office/drawing/2014/main" id="{7BF765E5-66F1-4C99-9517-0613717EC551}"/>
                  </a:ext>
                </a:extLst>
              </p:cNvPr>
              <p:cNvSpPr>
                <a:spLocks/>
              </p:cNvSpPr>
              <p:nvPr/>
            </p:nvSpPr>
            <p:spPr bwMode="auto">
              <a:xfrm>
                <a:off x="2975" y="1649"/>
                <a:ext cx="188" cy="853"/>
              </a:xfrm>
              <a:custGeom>
                <a:avLst/>
                <a:gdLst/>
                <a:ahLst/>
                <a:cxnLst>
                  <a:cxn ang="0">
                    <a:pos x="187" y="107"/>
                  </a:cxn>
                  <a:cxn ang="0">
                    <a:pos x="145" y="107"/>
                  </a:cxn>
                  <a:cxn ang="0">
                    <a:pos x="133" y="107"/>
                  </a:cxn>
                  <a:cxn ang="0">
                    <a:pos x="123" y="112"/>
                  </a:cxn>
                  <a:cxn ang="0">
                    <a:pos x="112" y="119"/>
                  </a:cxn>
                  <a:cxn ang="0">
                    <a:pos x="103" y="130"/>
                  </a:cxn>
                  <a:cxn ang="0">
                    <a:pos x="93" y="139"/>
                  </a:cxn>
                  <a:cxn ang="0">
                    <a:pos x="84" y="152"/>
                  </a:cxn>
                  <a:cxn ang="0">
                    <a:pos x="76" y="170"/>
                  </a:cxn>
                  <a:cxn ang="0">
                    <a:pos x="69" y="188"/>
                  </a:cxn>
                  <a:cxn ang="0">
                    <a:pos x="62" y="209"/>
                  </a:cxn>
                  <a:cxn ang="0">
                    <a:pos x="56" y="229"/>
                  </a:cxn>
                  <a:cxn ang="0">
                    <a:pos x="51" y="251"/>
                  </a:cxn>
                  <a:cxn ang="0">
                    <a:pos x="48" y="276"/>
                  </a:cxn>
                  <a:cxn ang="0">
                    <a:pos x="45" y="301"/>
                  </a:cxn>
                  <a:cxn ang="0">
                    <a:pos x="44" y="325"/>
                  </a:cxn>
                  <a:cxn ang="0">
                    <a:pos x="43" y="339"/>
                  </a:cxn>
                  <a:cxn ang="0">
                    <a:pos x="43" y="852"/>
                  </a:cxn>
                  <a:cxn ang="0">
                    <a:pos x="0" y="852"/>
                  </a:cxn>
                  <a:cxn ang="0">
                    <a:pos x="0" y="341"/>
                  </a:cxn>
                  <a:cxn ang="0">
                    <a:pos x="0" y="328"/>
                  </a:cxn>
                  <a:cxn ang="0">
                    <a:pos x="0" y="298"/>
                  </a:cxn>
                  <a:cxn ang="0">
                    <a:pos x="3" y="267"/>
                  </a:cxn>
                  <a:cxn ang="0">
                    <a:pos x="7" y="240"/>
                  </a:cxn>
                  <a:cxn ang="0">
                    <a:pos x="12" y="211"/>
                  </a:cxn>
                  <a:cxn ang="0">
                    <a:pos x="18" y="182"/>
                  </a:cxn>
                  <a:cxn ang="0">
                    <a:pos x="24" y="157"/>
                  </a:cxn>
                  <a:cxn ang="0">
                    <a:pos x="32" y="132"/>
                  </a:cxn>
                  <a:cxn ang="0">
                    <a:pos x="41" y="110"/>
                  </a:cxn>
                  <a:cxn ang="0">
                    <a:pos x="50" y="89"/>
                  </a:cxn>
                  <a:cxn ang="0">
                    <a:pos x="60" y="69"/>
                  </a:cxn>
                  <a:cxn ang="0">
                    <a:pos x="71" y="53"/>
                  </a:cxn>
                  <a:cxn ang="0">
                    <a:pos x="82" y="38"/>
                  </a:cxn>
                  <a:cxn ang="0">
                    <a:pos x="93" y="24"/>
                  </a:cxn>
                  <a:cxn ang="0">
                    <a:pos x="107" y="15"/>
                  </a:cxn>
                  <a:cxn ang="0">
                    <a:pos x="118" y="8"/>
                  </a:cxn>
                  <a:cxn ang="0">
                    <a:pos x="131" y="4"/>
                  </a:cxn>
                  <a:cxn ang="0">
                    <a:pos x="145" y="2"/>
                  </a:cxn>
                  <a:cxn ang="0">
                    <a:pos x="187" y="0"/>
                  </a:cxn>
                  <a:cxn ang="0">
                    <a:pos x="187" y="107"/>
                  </a:cxn>
                </a:cxnLst>
                <a:rect l="0" t="0" r="r" b="b"/>
                <a:pathLst>
                  <a:path w="188" h="853">
                    <a:moveTo>
                      <a:pt x="187" y="107"/>
                    </a:moveTo>
                    <a:lnTo>
                      <a:pt x="145" y="107"/>
                    </a:lnTo>
                    <a:lnTo>
                      <a:pt x="133" y="107"/>
                    </a:lnTo>
                    <a:lnTo>
                      <a:pt x="123" y="112"/>
                    </a:lnTo>
                    <a:lnTo>
                      <a:pt x="112" y="119"/>
                    </a:lnTo>
                    <a:lnTo>
                      <a:pt x="103" y="130"/>
                    </a:lnTo>
                    <a:lnTo>
                      <a:pt x="93" y="139"/>
                    </a:lnTo>
                    <a:lnTo>
                      <a:pt x="84" y="152"/>
                    </a:lnTo>
                    <a:lnTo>
                      <a:pt x="76" y="170"/>
                    </a:lnTo>
                    <a:lnTo>
                      <a:pt x="69" y="188"/>
                    </a:lnTo>
                    <a:lnTo>
                      <a:pt x="62" y="209"/>
                    </a:lnTo>
                    <a:lnTo>
                      <a:pt x="56" y="229"/>
                    </a:lnTo>
                    <a:lnTo>
                      <a:pt x="51" y="251"/>
                    </a:lnTo>
                    <a:lnTo>
                      <a:pt x="48" y="276"/>
                    </a:lnTo>
                    <a:lnTo>
                      <a:pt x="45" y="301"/>
                    </a:lnTo>
                    <a:lnTo>
                      <a:pt x="44" y="325"/>
                    </a:lnTo>
                    <a:lnTo>
                      <a:pt x="43" y="339"/>
                    </a:lnTo>
                    <a:lnTo>
                      <a:pt x="43" y="852"/>
                    </a:lnTo>
                    <a:lnTo>
                      <a:pt x="0" y="852"/>
                    </a:lnTo>
                    <a:lnTo>
                      <a:pt x="0" y="341"/>
                    </a:lnTo>
                    <a:lnTo>
                      <a:pt x="0" y="328"/>
                    </a:lnTo>
                    <a:lnTo>
                      <a:pt x="0" y="298"/>
                    </a:lnTo>
                    <a:lnTo>
                      <a:pt x="3" y="267"/>
                    </a:lnTo>
                    <a:lnTo>
                      <a:pt x="7" y="240"/>
                    </a:lnTo>
                    <a:lnTo>
                      <a:pt x="12" y="211"/>
                    </a:lnTo>
                    <a:lnTo>
                      <a:pt x="18" y="182"/>
                    </a:lnTo>
                    <a:lnTo>
                      <a:pt x="24" y="157"/>
                    </a:lnTo>
                    <a:lnTo>
                      <a:pt x="32" y="132"/>
                    </a:lnTo>
                    <a:lnTo>
                      <a:pt x="41" y="110"/>
                    </a:lnTo>
                    <a:lnTo>
                      <a:pt x="50" y="89"/>
                    </a:lnTo>
                    <a:lnTo>
                      <a:pt x="60" y="69"/>
                    </a:lnTo>
                    <a:lnTo>
                      <a:pt x="71" y="53"/>
                    </a:lnTo>
                    <a:lnTo>
                      <a:pt x="82" y="38"/>
                    </a:lnTo>
                    <a:lnTo>
                      <a:pt x="93" y="24"/>
                    </a:lnTo>
                    <a:lnTo>
                      <a:pt x="107" y="15"/>
                    </a:lnTo>
                    <a:lnTo>
                      <a:pt x="118" y="8"/>
                    </a:lnTo>
                    <a:lnTo>
                      <a:pt x="131" y="4"/>
                    </a:lnTo>
                    <a:lnTo>
                      <a:pt x="145" y="2"/>
                    </a:lnTo>
                    <a:lnTo>
                      <a:pt x="187" y="0"/>
                    </a:lnTo>
                    <a:lnTo>
                      <a:pt x="187" y="107"/>
                    </a:lnTo>
                  </a:path>
                </a:pathLst>
              </a:custGeom>
              <a:solidFill>
                <a:srgbClr val="CC9900"/>
              </a:solidFill>
              <a:ln w="12700" cap="rnd" cmpd="sng">
                <a:noFill/>
                <a:prstDash val="solid"/>
                <a:round/>
                <a:headEnd/>
                <a:tailEnd/>
              </a:ln>
              <a:effectLst>
                <a:outerShdw blurRad="57785" dist="33020" dir="3180000" algn="ctr">
                  <a:srgbClr val="000000">
                    <a:alpha val="30000"/>
                  </a:srgbClr>
                </a:outerShdw>
              </a:effectLst>
              <a:sp3d prstMaterial="metal">
                <a:bevelT w="38100" h="57150" prst="angle"/>
              </a:sp3d>
            </p:spPr>
            <p:txBody>
              <a:bodyPr/>
              <a:lstStyle/>
              <a:p>
                <a:pPr>
                  <a:defRPr/>
                </a:pPr>
                <a:endParaRPr lang="es-ES" sz="1400" dirty="0">
                  <a:ea typeface="+mn-ea"/>
                  <a:cs typeface="Courier New" pitchFamily="49" charset="0"/>
                </a:endParaRPr>
              </a:p>
            </p:txBody>
          </p:sp>
          <p:sp>
            <p:nvSpPr>
              <p:cNvPr id="332" name="Rectangle 106">
                <a:extLst>
                  <a:ext uri="{FF2B5EF4-FFF2-40B4-BE49-F238E27FC236}">
                    <a16:creationId xmlns:a16="http://schemas.microsoft.com/office/drawing/2014/main" id="{54D372B9-6B30-47AA-B02C-66DA98079CE3}"/>
                  </a:ext>
                </a:extLst>
              </p:cNvPr>
              <p:cNvSpPr>
                <a:spLocks noChangeArrowheads="1"/>
              </p:cNvSpPr>
              <p:nvPr/>
            </p:nvSpPr>
            <p:spPr bwMode="auto">
              <a:xfrm>
                <a:off x="2982" y="2494"/>
                <a:ext cx="34" cy="579"/>
              </a:xfrm>
              <a:prstGeom prst="rect">
                <a:avLst/>
              </a:prstGeom>
              <a:solidFill>
                <a:srgbClr val="CC9900"/>
              </a:solidFill>
              <a:ln w="12700">
                <a:noFill/>
                <a:miter lim="800000"/>
                <a:headEnd/>
                <a:tailEnd/>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33" name="Line 107">
                <a:extLst>
                  <a:ext uri="{FF2B5EF4-FFF2-40B4-BE49-F238E27FC236}">
                    <a16:creationId xmlns:a16="http://schemas.microsoft.com/office/drawing/2014/main" id="{3E4EE64A-3172-4EFC-B1A0-458E16867F38}"/>
                  </a:ext>
                </a:extLst>
              </p:cNvPr>
              <p:cNvSpPr>
                <a:spLocks noChangeShapeType="1"/>
              </p:cNvSpPr>
              <p:nvPr/>
            </p:nvSpPr>
            <p:spPr bwMode="auto">
              <a:xfrm>
                <a:off x="3162" y="1649"/>
                <a:ext cx="0" cy="127"/>
              </a:xfrm>
              <a:prstGeom prst="line">
                <a:avLst/>
              </a:prstGeom>
              <a:noFill/>
              <a:ln w="25400">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grpSp>
        <p:sp>
          <p:nvSpPr>
            <p:cNvPr id="334" name="AutoShape 108">
              <a:extLst>
                <a:ext uri="{FF2B5EF4-FFF2-40B4-BE49-F238E27FC236}">
                  <a16:creationId xmlns:a16="http://schemas.microsoft.com/office/drawing/2014/main" id="{3FF00CFB-6C56-425C-A5D6-B89DFC05111A}"/>
                </a:ext>
              </a:extLst>
            </p:cNvPr>
            <p:cNvSpPr>
              <a:spLocks noChangeArrowheads="1"/>
            </p:cNvSpPr>
            <p:nvPr/>
          </p:nvSpPr>
          <p:spPr bwMode="auto">
            <a:xfrm flipV="1">
              <a:off x="5718193" y="4918076"/>
              <a:ext cx="131763" cy="53975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F0033"/>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grpSp>
          <p:nvGrpSpPr>
            <p:cNvPr id="335" name="Group 109">
              <a:extLst>
                <a:ext uri="{FF2B5EF4-FFF2-40B4-BE49-F238E27FC236}">
                  <a16:creationId xmlns:a16="http://schemas.microsoft.com/office/drawing/2014/main" id="{52EF19ED-5402-4C9D-818E-34A78F60C99D}"/>
                </a:ext>
              </a:extLst>
            </p:cNvPr>
            <p:cNvGrpSpPr>
              <a:grpSpLocks/>
            </p:cNvGrpSpPr>
            <p:nvPr/>
          </p:nvGrpSpPr>
          <p:grpSpPr bwMode="auto">
            <a:xfrm>
              <a:off x="6048393" y="2568576"/>
              <a:ext cx="561975" cy="476250"/>
              <a:chOff x="3166" y="1589"/>
              <a:chExt cx="354" cy="300"/>
            </a:xfrm>
            <a:scene3d>
              <a:camera prst="orthographicFront">
                <a:rot lat="0" lon="0" rev="0"/>
              </a:camera>
              <a:lightRig rig="brightRoom" dir="t">
                <a:rot lat="0" lon="0" rev="600000"/>
              </a:lightRig>
            </a:scene3d>
          </p:grpSpPr>
          <p:sp>
            <p:nvSpPr>
              <p:cNvPr id="336" name="Rectangle 110">
                <a:extLst>
                  <a:ext uri="{FF2B5EF4-FFF2-40B4-BE49-F238E27FC236}">
                    <a16:creationId xmlns:a16="http://schemas.microsoft.com/office/drawing/2014/main" id="{FEA4032A-B013-4BF3-83D5-380CB9901D39}"/>
                  </a:ext>
                </a:extLst>
              </p:cNvPr>
              <p:cNvSpPr>
                <a:spLocks noChangeArrowheads="1"/>
              </p:cNvSpPr>
              <p:nvPr/>
            </p:nvSpPr>
            <p:spPr bwMode="auto">
              <a:xfrm>
                <a:off x="3333" y="1755"/>
                <a:ext cx="187" cy="134"/>
              </a:xfrm>
              <a:prstGeom prst="rect">
                <a:avLst/>
              </a:prstGeom>
              <a:solidFill>
                <a:srgbClr val="0099FF"/>
              </a:solidFill>
              <a:ln w="12700">
                <a:noFill/>
                <a:miter lim="800000"/>
                <a:headEnd/>
                <a:tailEnd/>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37" name="Rectangle 111">
                <a:extLst>
                  <a:ext uri="{FF2B5EF4-FFF2-40B4-BE49-F238E27FC236}">
                    <a16:creationId xmlns:a16="http://schemas.microsoft.com/office/drawing/2014/main" id="{E4EBC0C9-9710-4D29-9602-80A6A9D36552}"/>
                  </a:ext>
                </a:extLst>
              </p:cNvPr>
              <p:cNvSpPr>
                <a:spLocks noChangeArrowheads="1"/>
              </p:cNvSpPr>
              <p:nvPr/>
            </p:nvSpPr>
            <p:spPr bwMode="auto">
              <a:xfrm>
                <a:off x="3166" y="1653"/>
                <a:ext cx="180" cy="119"/>
              </a:xfrm>
              <a:prstGeom prst="rect">
                <a:avLst/>
              </a:prstGeom>
              <a:solidFill>
                <a:schemeClr val="tx2"/>
              </a:solidFill>
              <a:ln w="12700">
                <a:noFill/>
                <a:miter lim="800000"/>
                <a:headEnd/>
                <a:tailEnd/>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38" name="Line 112">
                <a:extLst>
                  <a:ext uri="{FF2B5EF4-FFF2-40B4-BE49-F238E27FC236}">
                    <a16:creationId xmlns:a16="http://schemas.microsoft.com/office/drawing/2014/main" id="{E4BCDFD1-ADB8-4681-B620-6A54F343A125}"/>
                  </a:ext>
                </a:extLst>
              </p:cNvPr>
              <p:cNvSpPr>
                <a:spLocks noChangeShapeType="1"/>
              </p:cNvSpPr>
              <p:nvPr/>
            </p:nvSpPr>
            <p:spPr bwMode="auto">
              <a:xfrm>
                <a:off x="3213" y="1649"/>
                <a:ext cx="0" cy="127"/>
              </a:xfrm>
              <a:prstGeom prst="line">
                <a:avLst/>
              </a:prstGeom>
              <a:noFill/>
              <a:ln w="25400">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grpSp>
            <p:nvGrpSpPr>
              <p:cNvPr id="339" name="Group 113">
                <a:extLst>
                  <a:ext uri="{FF2B5EF4-FFF2-40B4-BE49-F238E27FC236}">
                    <a16:creationId xmlns:a16="http://schemas.microsoft.com/office/drawing/2014/main" id="{35CE970D-4571-410B-BFF7-B78A1A6658EF}"/>
                  </a:ext>
                </a:extLst>
              </p:cNvPr>
              <p:cNvGrpSpPr>
                <a:grpSpLocks/>
              </p:cNvGrpSpPr>
              <p:nvPr/>
            </p:nvGrpSpPr>
            <p:grpSpPr bwMode="auto">
              <a:xfrm>
                <a:off x="3330" y="1589"/>
                <a:ext cx="185" cy="205"/>
                <a:chOff x="3330" y="1589"/>
                <a:chExt cx="185" cy="205"/>
              </a:xfrm>
            </p:grpSpPr>
            <p:sp>
              <p:nvSpPr>
                <p:cNvPr id="340" name="Oval 114">
                  <a:extLst>
                    <a:ext uri="{FF2B5EF4-FFF2-40B4-BE49-F238E27FC236}">
                      <a16:creationId xmlns:a16="http://schemas.microsoft.com/office/drawing/2014/main" id="{39D212E7-9D41-46AE-966E-5AC30805CC61}"/>
                    </a:ext>
                  </a:extLst>
                </p:cNvPr>
                <p:cNvSpPr>
                  <a:spLocks noChangeArrowheads="1"/>
                </p:cNvSpPr>
                <p:nvPr/>
              </p:nvSpPr>
              <p:spPr bwMode="auto">
                <a:xfrm>
                  <a:off x="3330" y="1589"/>
                  <a:ext cx="185" cy="205"/>
                </a:xfrm>
                <a:prstGeom prst="ellipse">
                  <a:avLst/>
                </a:prstGeom>
                <a:solidFill>
                  <a:srgbClr val="FFFF00"/>
                </a:solidFill>
                <a:ln w="38100" cmpd="dbl">
                  <a:noFill/>
                  <a:round/>
                  <a:headEnd/>
                  <a:tailEnd/>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grpSp>
              <p:nvGrpSpPr>
                <p:cNvPr id="341" name="Group 115">
                  <a:extLst>
                    <a:ext uri="{FF2B5EF4-FFF2-40B4-BE49-F238E27FC236}">
                      <a16:creationId xmlns:a16="http://schemas.microsoft.com/office/drawing/2014/main" id="{C3EF485E-A98F-4609-AC1F-73169F848914}"/>
                    </a:ext>
                  </a:extLst>
                </p:cNvPr>
                <p:cNvGrpSpPr>
                  <a:grpSpLocks/>
                </p:cNvGrpSpPr>
                <p:nvPr/>
              </p:nvGrpSpPr>
              <p:grpSpPr bwMode="auto">
                <a:xfrm>
                  <a:off x="3387" y="1624"/>
                  <a:ext cx="59" cy="142"/>
                  <a:chOff x="3387" y="1624"/>
                  <a:chExt cx="59" cy="142"/>
                </a:xfrm>
              </p:grpSpPr>
              <p:sp>
                <p:nvSpPr>
                  <p:cNvPr id="342" name="Freeform 116">
                    <a:extLst>
                      <a:ext uri="{FF2B5EF4-FFF2-40B4-BE49-F238E27FC236}">
                        <a16:creationId xmlns:a16="http://schemas.microsoft.com/office/drawing/2014/main" id="{19FBA7B6-3054-41C5-98DB-96160B85C428}"/>
                      </a:ext>
                    </a:extLst>
                  </p:cNvPr>
                  <p:cNvSpPr>
                    <a:spLocks/>
                  </p:cNvSpPr>
                  <p:nvPr/>
                </p:nvSpPr>
                <p:spPr bwMode="auto">
                  <a:xfrm>
                    <a:off x="3387" y="1624"/>
                    <a:ext cx="36" cy="141"/>
                  </a:xfrm>
                  <a:custGeom>
                    <a:avLst/>
                    <a:gdLst/>
                    <a:ahLst/>
                    <a:cxnLst>
                      <a:cxn ang="0">
                        <a:pos x="35" y="140"/>
                      </a:cxn>
                      <a:cxn ang="0">
                        <a:pos x="0" y="87"/>
                      </a:cxn>
                      <a:cxn ang="0">
                        <a:pos x="35" y="0"/>
                      </a:cxn>
                    </a:cxnLst>
                    <a:rect l="0" t="0" r="r" b="b"/>
                    <a:pathLst>
                      <a:path w="36" h="141">
                        <a:moveTo>
                          <a:pt x="35" y="140"/>
                        </a:moveTo>
                        <a:lnTo>
                          <a:pt x="0" y="87"/>
                        </a:lnTo>
                        <a:lnTo>
                          <a:pt x="35" y="0"/>
                        </a:lnTo>
                      </a:path>
                    </a:pathLst>
                  </a:custGeom>
                  <a:solidFill>
                    <a:schemeClr val="bg2"/>
                  </a:solidFill>
                  <a:ln w="12700" cap="rnd" cmpd="sng">
                    <a:noFill/>
                    <a:prstDash val="solid"/>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defRPr/>
                    </a:pPr>
                    <a:endParaRPr lang="es-ES" sz="1400" dirty="0">
                      <a:ea typeface="+mn-ea"/>
                      <a:cs typeface="Courier New" pitchFamily="49" charset="0"/>
                    </a:endParaRPr>
                  </a:p>
                </p:txBody>
              </p:sp>
              <p:sp>
                <p:nvSpPr>
                  <p:cNvPr id="343" name="Freeform 117">
                    <a:extLst>
                      <a:ext uri="{FF2B5EF4-FFF2-40B4-BE49-F238E27FC236}">
                        <a16:creationId xmlns:a16="http://schemas.microsoft.com/office/drawing/2014/main" id="{F4B14C8A-44A6-4E8B-888A-519EFC0BDB9C}"/>
                      </a:ext>
                    </a:extLst>
                  </p:cNvPr>
                  <p:cNvSpPr>
                    <a:spLocks/>
                  </p:cNvSpPr>
                  <p:nvPr/>
                </p:nvSpPr>
                <p:spPr bwMode="auto">
                  <a:xfrm>
                    <a:off x="3411" y="1624"/>
                    <a:ext cx="35" cy="142"/>
                  </a:xfrm>
                  <a:custGeom>
                    <a:avLst/>
                    <a:gdLst/>
                    <a:ahLst/>
                    <a:cxnLst>
                      <a:cxn ang="0">
                        <a:pos x="0" y="141"/>
                      </a:cxn>
                      <a:cxn ang="0">
                        <a:pos x="34" y="88"/>
                      </a:cxn>
                      <a:cxn ang="0">
                        <a:pos x="0" y="0"/>
                      </a:cxn>
                    </a:cxnLst>
                    <a:rect l="0" t="0" r="r" b="b"/>
                    <a:pathLst>
                      <a:path w="35" h="142">
                        <a:moveTo>
                          <a:pt x="0" y="141"/>
                        </a:moveTo>
                        <a:lnTo>
                          <a:pt x="34" y="88"/>
                        </a:lnTo>
                        <a:lnTo>
                          <a:pt x="0" y="0"/>
                        </a:lnTo>
                      </a:path>
                    </a:pathLst>
                  </a:custGeom>
                  <a:solidFill>
                    <a:schemeClr val="bg2"/>
                  </a:solidFill>
                  <a:ln w="12700" cap="rnd" cmpd="sng">
                    <a:noFill/>
                    <a:prstDash val="solid"/>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defRPr/>
                    </a:pPr>
                    <a:endParaRPr lang="es-ES" sz="1400" dirty="0">
                      <a:ea typeface="+mn-ea"/>
                      <a:cs typeface="Courier New" pitchFamily="49" charset="0"/>
                    </a:endParaRPr>
                  </a:p>
                </p:txBody>
              </p:sp>
            </p:grpSp>
          </p:grpSp>
        </p:grpSp>
        <p:sp>
          <p:nvSpPr>
            <p:cNvPr id="344" name="Line 118">
              <a:extLst>
                <a:ext uri="{FF2B5EF4-FFF2-40B4-BE49-F238E27FC236}">
                  <a16:creationId xmlns:a16="http://schemas.microsoft.com/office/drawing/2014/main" id="{2DF5597C-F9C8-450C-9258-0CBF8B8240FA}"/>
                </a:ext>
              </a:extLst>
            </p:cNvPr>
            <p:cNvSpPr>
              <a:spLocks noChangeShapeType="1"/>
            </p:cNvSpPr>
            <p:nvPr/>
          </p:nvSpPr>
          <p:spPr bwMode="auto">
            <a:xfrm flipV="1">
              <a:off x="5441968" y="4540251"/>
              <a:ext cx="519113" cy="1587"/>
            </a:xfrm>
            <a:prstGeom prst="line">
              <a:avLst/>
            </a:prstGeom>
            <a:noFill/>
            <a:ln w="57150">
              <a:noFill/>
              <a:round/>
              <a:headEnd type="none" w="sm" len="sm"/>
              <a:tailEnd type="stealth"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45" name="Line 119">
              <a:extLst>
                <a:ext uri="{FF2B5EF4-FFF2-40B4-BE49-F238E27FC236}">
                  <a16:creationId xmlns:a16="http://schemas.microsoft.com/office/drawing/2014/main" id="{37D8D867-DA28-4B5C-AB46-6EADD61389E4}"/>
                </a:ext>
              </a:extLst>
            </p:cNvPr>
            <p:cNvSpPr>
              <a:spLocks noChangeShapeType="1"/>
            </p:cNvSpPr>
            <p:nvPr/>
          </p:nvSpPr>
          <p:spPr bwMode="auto">
            <a:xfrm>
              <a:off x="5289568" y="2670176"/>
              <a:ext cx="1084263" cy="25400"/>
            </a:xfrm>
            <a:prstGeom prst="line">
              <a:avLst/>
            </a:prstGeom>
            <a:noFill/>
            <a:ln w="57150">
              <a:noFill/>
              <a:round/>
              <a:headEnd type="none" w="sm" len="sm"/>
              <a:tailEnd type="stealth"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cxnSp>
          <p:nvCxnSpPr>
            <p:cNvPr id="346" name="123 Conector recto de flecha">
              <a:extLst>
                <a:ext uri="{FF2B5EF4-FFF2-40B4-BE49-F238E27FC236}">
                  <a16:creationId xmlns:a16="http://schemas.microsoft.com/office/drawing/2014/main" id="{2998D2C5-C5E9-405A-B608-0A17EF53989F}"/>
                </a:ext>
              </a:extLst>
            </p:cNvPr>
            <p:cNvCxnSpPr>
              <a:cxnSpLocks noChangeShapeType="1"/>
            </p:cNvCxnSpPr>
            <p:nvPr/>
          </p:nvCxnSpPr>
          <p:spPr bwMode="auto">
            <a:xfrm rot="10800000" flipV="1">
              <a:off x="7307262" y="2209880"/>
              <a:ext cx="500062" cy="1428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47" name="124 Conector recto de flecha">
              <a:extLst>
                <a:ext uri="{FF2B5EF4-FFF2-40B4-BE49-F238E27FC236}">
                  <a16:creationId xmlns:a16="http://schemas.microsoft.com/office/drawing/2014/main" id="{336E2114-23A9-4723-9E1B-61053BF9102B}"/>
                </a:ext>
              </a:extLst>
            </p:cNvPr>
            <p:cNvCxnSpPr>
              <a:cxnSpLocks noChangeShapeType="1"/>
            </p:cNvCxnSpPr>
            <p:nvPr/>
          </p:nvCxnSpPr>
          <p:spPr bwMode="auto">
            <a:xfrm rot="10800000">
              <a:off x="6878637" y="2781380"/>
              <a:ext cx="857250" cy="7143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48" name="126 Conector recto de flecha">
              <a:extLst>
                <a:ext uri="{FF2B5EF4-FFF2-40B4-BE49-F238E27FC236}">
                  <a16:creationId xmlns:a16="http://schemas.microsoft.com/office/drawing/2014/main" id="{94B8180A-D4A6-41A7-BBD8-9671A6B9835F}"/>
                </a:ext>
              </a:extLst>
            </p:cNvPr>
            <p:cNvCxnSpPr>
              <a:cxnSpLocks noChangeShapeType="1"/>
            </p:cNvCxnSpPr>
            <p:nvPr/>
          </p:nvCxnSpPr>
          <p:spPr bwMode="auto">
            <a:xfrm rot="10800000">
              <a:off x="6735762" y="4422855"/>
              <a:ext cx="1071562"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49" name="128 Conector recto de flecha">
              <a:extLst>
                <a:ext uri="{FF2B5EF4-FFF2-40B4-BE49-F238E27FC236}">
                  <a16:creationId xmlns:a16="http://schemas.microsoft.com/office/drawing/2014/main" id="{42794ECF-ED17-43E4-8ED8-FB78869B9681}"/>
                </a:ext>
              </a:extLst>
            </p:cNvPr>
            <p:cNvCxnSpPr>
              <a:cxnSpLocks noChangeShapeType="1"/>
            </p:cNvCxnSpPr>
            <p:nvPr/>
          </p:nvCxnSpPr>
          <p:spPr bwMode="auto">
            <a:xfrm rot="10800000">
              <a:off x="6521449" y="5280105"/>
              <a:ext cx="1285875"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0" name="130 Conector recto de flecha">
              <a:extLst>
                <a:ext uri="{FF2B5EF4-FFF2-40B4-BE49-F238E27FC236}">
                  <a16:creationId xmlns:a16="http://schemas.microsoft.com/office/drawing/2014/main" id="{0EFF910C-8F31-4669-9A2F-81E9D89C635E}"/>
                </a:ext>
              </a:extLst>
            </p:cNvPr>
            <p:cNvCxnSpPr>
              <a:cxnSpLocks noChangeShapeType="1"/>
            </p:cNvCxnSpPr>
            <p:nvPr/>
          </p:nvCxnSpPr>
          <p:spPr bwMode="auto">
            <a:xfrm rot="10800000">
              <a:off x="6235699" y="5496005"/>
              <a:ext cx="1143000" cy="4984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1" name="133 Conector recto de flecha">
              <a:extLst>
                <a:ext uri="{FF2B5EF4-FFF2-40B4-BE49-F238E27FC236}">
                  <a16:creationId xmlns:a16="http://schemas.microsoft.com/office/drawing/2014/main" id="{22102E99-649D-4E19-BE2D-4956883453CB}"/>
                </a:ext>
              </a:extLst>
            </p:cNvPr>
            <p:cNvCxnSpPr>
              <a:cxnSpLocks noChangeShapeType="1"/>
            </p:cNvCxnSpPr>
            <p:nvPr/>
          </p:nvCxnSpPr>
          <p:spPr bwMode="auto">
            <a:xfrm>
              <a:off x="4949824" y="5210255"/>
              <a:ext cx="646113" cy="222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2" name="135 Conector recto de flecha">
              <a:extLst>
                <a:ext uri="{FF2B5EF4-FFF2-40B4-BE49-F238E27FC236}">
                  <a16:creationId xmlns:a16="http://schemas.microsoft.com/office/drawing/2014/main" id="{17AF8E22-585C-41E1-83C3-E334919CE69E}"/>
                </a:ext>
              </a:extLst>
            </p:cNvPr>
            <p:cNvCxnSpPr>
              <a:cxnSpLocks noChangeShapeType="1"/>
            </p:cNvCxnSpPr>
            <p:nvPr/>
          </p:nvCxnSpPr>
          <p:spPr bwMode="auto">
            <a:xfrm>
              <a:off x="5164137" y="2495630"/>
              <a:ext cx="1144587" cy="23495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3" name="137 Conector recto de flecha">
              <a:extLst>
                <a:ext uri="{FF2B5EF4-FFF2-40B4-BE49-F238E27FC236}">
                  <a16:creationId xmlns:a16="http://schemas.microsoft.com/office/drawing/2014/main" id="{6517FCB9-DE28-4612-AA9C-6DD18FF59881}"/>
                </a:ext>
              </a:extLst>
            </p:cNvPr>
            <p:cNvCxnSpPr>
              <a:cxnSpLocks noChangeShapeType="1"/>
            </p:cNvCxnSpPr>
            <p:nvPr/>
          </p:nvCxnSpPr>
          <p:spPr bwMode="auto">
            <a:xfrm>
              <a:off x="5235574" y="4495880"/>
              <a:ext cx="71437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4" name="139 Conector recto de flecha">
              <a:extLst>
                <a:ext uri="{FF2B5EF4-FFF2-40B4-BE49-F238E27FC236}">
                  <a16:creationId xmlns:a16="http://schemas.microsoft.com/office/drawing/2014/main" id="{936B4DEA-2400-41E5-8D3F-318C4DBBA928}"/>
                </a:ext>
              </a:extLst>
            </p:cNvPr>
            <p:cNvCxnSpPr>
              <a:cxnSpLocks noChangeShapeType="1"/>
            </p:cNvCxnSpPr>
            <p:nvPr/>
          </p:nvCxnSpPr>
          <p:spPr bwMode="auto">
            <a:xfrm>
              <a:off x="4949824" y="3708480"/>
              <a:ext cx="785813"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55" name="Rectangle 82">
              <a:extLst>
                <a:ext uri="{FF2B5EF4-FFF2-40B4-BE49-F238E27FC236}">
                  <a16:creationId xmlns:a16="http://schemas.microsoft.com/office/drawing/2014/main" id="{2A3A8777-F5C6-458E-A5DB-84D05A4134DD}"/>
                </a:ext>
              </a:extLst>
            </p:cNvPr>
            <p:cNvSpPr>
              <a:spLocks noChangeArrowheads="1"/>
            </p:cNvSpPr>
            <p:nvPr/>
          </p:nvSpPr>
          <p:spPr bwMode="auto">
            <a:xfrm>
              <a:off x="7489430" y="5829397"/>
              <a:ext cx="1672381" cy="308419"/>
            </a:xfrm>
            <a:prstGeom prst="rect">
              <a:avLst/>
            </a:prstGeom>
            <a:noFill/>
            <a:ln w="9525">
              <a:noFill/>
              <a:miter lim="800000"/>
              <a:headEnd/>
              <a:tailEnd/>
            </a:ln>
          </p:spPr>
          <p:txBody>
            <a:bodyPr wrap="none" lIns="92075" tIns="46038" rIns="92075" bIns="46038">
              <a:spAutoFit/>
            </a:bodyPr>
            <a:lstStyle/>
            <a:p>
              <a:r>
                <a:rPr lang="es-ES_tradnl" sz="1400" dirty="0">
                  <a:cs typeface="Courier New" charset="0"/>
                </a:rPr>
                <a:t>Presión permanente</a:t>
              </a:r>
            </a:p>
          </p:txBody>
        </p:sp>
      </p:grpSp>
    </p:spTree>
    <p:extLst>
      <p:ext uri="{BB962C8B-B14F-4D97-AF65-F5344CB8AC3E}">
        <p14:creationId xmlns:p14="http://schemas.microsoft.com/office/powerpoint/2010/main" val="2870344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05039" y="309264"/>
            <a:ext cx="10908769" cy="1708160"/>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EXTINTORES</a:t>
            </a:r>
          </a:p>
          <a:p>
            <a:r>
              <a:rPr lang="es-ES_tradnl" sz="3500" b="1" dirty="0">
                <a:solidFill>
                  <a:srgbClr val="FF0000"/>
                </a:solidFill>
                <a:latin typeface="Abadi MT Condensed Extra Bold" panose="020B0306030101010103" pitchFamily="34" charset="77"/>
              </a:rPr>
              <a:t>EXTINTORES </a:t>
            </a:r>
            <a:r>
              <a:rPr lang="es-ES_tradnl" sz="3500" b="1" dirty="0" err="1">
                <a:solidFill>
                  <a:srgbClr val="FF0000"/>
                </a:solidFill>
                <a:latin typeface="Abadi MT Condensed Extra Bold" panose="020B0306030101010103" pitchFamily="34" charset="77"/>
              </a:rPr>
              <a:t>MULTIPRÓPOSITO</a:t>
            </a:r>
            <a:endParaRPr lang="es-ES_tradnl" sz="3500" b="1" dirty="0">
              <a:solidFill>
                <a:srgbClr val="FF0000"/>
              </a:solidFill>
              <a:latin typeface="Abadi MT Condensed Extra Bold" panose="020B0306030101010103" pitchFamily="34" charset="77"/>
            </a:endParaRPr>
          </a:p>
          <a:p>
            <a:endParaRPr lang="es-ES_tradnl" sz="3500" b="1" dirty="0">
              <a:solidFill>
                <a:srgbClr val="FF0000"/>
              </a:solidFill>
              <a:latin typeface="Abadi MT Condensed Extra Bold" panose="020B0306030101010103" pitchFamily="34" charset="77"/>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grpSp>
        <p:nvGrpSpPr>
          <p:cNvPr id="8" name="Grupo 7">
            <a:extLst>
              <a:ext uri="{FF2B5EF4-FFF2-40B4-BE49-F238E27FC236}">
                <a16:creationId xmlns:a16="http://schemas.microsoft.com/office/drawing/2014/main" id="{360550D6-FC5A-4804-98F1-B1DFD89CFDA5}"/>
              </a:ext>
            </a:extLst>
          </p:cNvPr>
          <p:cNvGrpSpPr/>
          <p:nvPr/>
        </p:nvGrpSpPr>
        <p:grpSpPr>
          <a:xfrm>
            <a:off x="1728771" y="1949530"/>
            <a:ext cx="8208978" cy="4116308"/>
            <a:chOff x="1728771" y="1949530"/>
            <a:chExt cx="8208978" cy="4116308"/>
          </a:xfrm>
        </p:grpSpPr>
        <p:grpSp>
          <p:nvGrpSpPr>
            <p:cNvPr id="235" name="Group 2">
              <a:extLst>
                <a:ext uri="{FF2B5EF4-FFF2-40B4-BE49-F238E27FC236}">
                  <a16:creationId xmlns:a16="http://schemas.microsoft.com/office/drawing/2014/main" id="{46FB1838-EC2A-49F8-9FC9-8B77C0DA3AD1}"/>
                </a:ext>
              </a:extLst>
            </p:cNvPr>
            <p:cNvGrpSpPr>
              <a:grpSpLocks/>
            </p:cNvGrpSpPr>
            <p:nvPr/>
          </p:nvGrpSpPr>
          <p:grpSpPr bwMode="auto">
            <a:xfrm>
              <a:off x="1728771" y="2128838"/>
              <a:ext cx="1935162" cy="3937000"/>
              <a:chOff x="462" y="1392"/>
              <a:chExt cx="1219" cy="2480"/>
            </a:xfrm>
            <a:scene3d>
              <a:camera prst="orthographicFront">
                <a:rot lat="0" lon="0" rev="0"/>
              </a:camera>
              <a:lightRig rig="glow" dir="t">
                <a:rot lat="0" lon="0" rev="14100000"/>
              </a:lightRig>
            </a:scene3d>
          </p:grpSpPr>
          <p:grpSp>
            <p:nvGrpSpPr>
              <p:cNvPr id="236" name="Group 3">
                <a:extLst>
                  <a:ext uri="{FF2B5EF4-FFF2-40B4-BE49-F238E27FC236}">
                    <a16:creationId xmlns:a16="http://schemas.microsoft.com/office/drawing/2014/main" id="{3474C39D-258C-46AD-B81C-6209A6047A69}"/>
                  </a:ext>
                </a:extLst>
              </p:cNvPr>
              <p:cNvGrpSpPr>
                <a:grpSpLocks/>
              </p:cNvGrpSpPr>
              <p:nvPr/>
            </p:nvGrpSpPr>
            <p:grpSpPr bwMode="auto">
              <a:xfrm>
                <a:off x="462" y="1392"/>
                <a:ext cx="1219" cy="2480"/>
                <a:chOff x="462" y="1392"/>
                <a:chExt cx="1219" cy="2480"/>
              </a:xfrm>
            </p:grpSpPr>
            <p:sp>
              <p:nvSpPr>
                <p:cNvPr id="296" name="Oval 4">
                  <a:extLst>
                    <a:ext uri="{FF2B5EF4-FFF2-40B4-BE49-F238E27FC236}">
                      <a16:creationId xmlns:a16="http://schemas.microsoft.com/office/drawing/2014/main" id="{D3C82B8D-7AAC-49C3-8E9F-954FCCC112DC}"/>
                    </a:ext>
                  </a:extLst>
                </p:cNvPr>
                <p:cNvSpPr>
                  <a:spLocks noChangeArrowheads="1"/>
                </p:cNvSpPr>
                <p:nvPr/>
              </p:nvSpPr>
              <p:spPr bwMode="auto">
                <a:xfrm>
                  <a:off x="639" y="1883"/>
                  <a:ext cx="713" cy="511"/>
                </a:xfrm>
                <a:prstGeom prst="ellipse">
                  <a:avLst/>
                </a:prstGeom>
                <a:solidFill>
                  <a:srgbClr val="FFFF00"/>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97" name="Rectangle 5">
                  <a:extLst>
                    <a:ext uri="{FF2B5EF4-FFF2-40B4-BE49-F238E27FC236}">
                      <a16:creationId xmlns:a16="http://schemas.microsoft.com/office/drawing/2014/main" id="{4796F835-8475-467E-851E-CCB7FA602692}"/>
                    </a:ext>
                  </a:extLst>
                </p:cNvPr>
                <p:cNvSpPr>
                  <a:spLocks noChangeArrowheads="1"/>
                </p:cNvSpPr>
                <p:nvPr/>
              </p:nvSpPr>
              <p:spPr bwMode="auto">
                <a:xfrm>
                  <a:off x="639" y="2167"/>
                  <a:ext cx="713" cy="1475"/>
                </a:xfrm>
                <a:prstGeom prst="rect">
                  <a:avLst/>
                </a:prstGeom>
                <a:solidFill>
                  <a:srgbClr val="FFFF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98" name="Freeform 6">
                  <a:extLst>
                    <a:ext uri="{FF2B5EF4-FFF2-40B4-BE49-F238E27FC236}">
                      <a16:creationId xmlns:a16="http://schemas.microsoft.com/office/drawing/2014/main" id="{71257FB8-4DBA-494B-AEDC-F7C642393131}"/>
                    </a:ext>
                  </a:extLst>
                </p:cNvPr>
                <p:cNvSpPr>
                  <a:spLocks/>
                </p:cNvSpPr>
                <p:nvPr/>
              </p:nvSpPr>
              <p:spPr bwMode="auto">
                <a:xfrm>
                  <a:off x="828" y="1392"/>
                  <a:ext cx="853" cy="332"/>
                </a:xfrm>
                <a:custGeom>
                  <a:avLst/>
                  <a:gdLst/>
                  <a:ahLst/>
                  <a:cxnLst>
                    <a:cxn ang="0">
                      <a:pos x="109" y="223"/>
                    </a:cxn>
                    <a:cxn ang="0">
                      <a:pos x="195" y="252"/>
                    </a:cxn>
                    <a:cxn ang="0">
                      <a:pos x="246" y="331"/>
                    </a:cxn>
                    <a:cxn ang="0">
                      <a:pos x="852" y="170"/>
                    </a:cxn>
                    <a:cxn ang="0">
                      <a:pos x="187" y="170"/>
                    </a:cxn>
                    <a:cxn ang="0">
                      <a:pos x="187" y="80"/>
                    </a:cxn>
                    <a:cxn ang="0">
                      <a:pos x="605" y="80"/>
                    </a:cxn>
                    <a:cxn ang="0">
                      <a:pos x="550" y="0"/>
                    </a:cxn>
                    <a:cxn ang="0">
                      <a:pos x="45" y="0"/>
                    </a:cxn>
                    <a:cxn ang="0">
                      <a:pos x="34" y="0"/>
                    </a:cxn>
                    <a:cxn ang="0">
                      <a:pos x="25" y="4"/>
                    </a:cxn>
                    <a:cxn ang="0">
                      <a:pos x="18" y="8"/>
                    </a:cxn>
                    <a:cxn ang="0">
                      <a:pos x="12" y="16"/>
                    </a:cxn>
                    <a:cxn ang="0">
                      <a:pos x="7" y="27"/>
                    </a:cxn>
                    <a:cxn ang="0">
                      <a:pos x="1" y="37"/>
                    </a:cxn>
                    <a:cxn ang="0">
                      <a:pos x="0" y="48"/>
                    </a:cxn>
                    <a:cxn ang="0">
                      <a:pos x="1" y="59"/>
                    </a:cxn>
                    <a:cxn ang="0">
                      <a:pos x="5" y="69"/>
                    </a:cxn>
                    <a:cxn ang="0">
                      <a:pos x="10" y="78"/>
                    </a:cxn>
                    <a:cxn ang="0">
                      <a:pos x="109" y="223"/>
                    </a:cxn>
                  </a:cxnLst>
                  <a:rect l="0" t="0" r="r" b="b"/>
                  <a:pathLst>
                    <a:path w="853" h="332">
                      <a:moveTo>
                        <a:pt x="109" y="223"/>
                      </a:moveTo>
                      <a:lnTo>
                        <a:pt x="195" y="252"/>
                      </a:lnTo>
                      <a:lnTo>
                        <a:pt x="246" y="331"/>
                      </a:lnTo>
                      <a:lnTo>
                        <a:pt x="852" y="170"/>
                      </a:lnTo>
                      <a:lnTo>
                        <a:pt x="187" y="170"/>
                      </a:lnTo>
                      <a:lnTo>
                        <a:pt x="187" y="80"/>
                      </a:lnTo>
                      <a:lnTo>
                        <a:pt x="605" y="80"/>
                      </a:lnTo>
                      <a:lnTo>
                        <a:pt x="550" y="0"/>
                      </a:lnTo>
                      <a:lnTo>
                        <a:pt x="45" y="0"/>
                      </a:lnTo>
                      <a:lnTo>
                        <a:pt x="34" y="0"/>
                      </a:lnTo>
                      <a:lnTo>
                        <a:pt x="25" y="4"/>
                      </a:lnTo>
                      <a:lnTo>
                        <a:pt x="18" y="8"/>
                      </a:lnTo>
                      <a:lnTo>
                        <a:pt x="12" y="16"/>
                      </a:lnTo>
                      <a:lnTo>
                        <a:pt x="7" y="27"/>
                      </a:lnTo>
                      <a:lnTo>
                        <a:pt x="1" y="37"/>
                      </a:lnTo>
                      <a:lnTo>
                        <a:pt x="0" y="48"/>
                      </a:lnTo>
                      <a:lnTo>
                        <a:pt x="1" y="59"/>
                      </a:lnTo>
                      <a:lnTo>
                        <a:pt x="5" y="69"/>
                      </a:lnTo>
                      <a:lnTo>
                        <a:pt x="10" y="78"/>
                      </a:lnTo>
                      <a:lnTo>
                        <a:pt x="109" y="223"/>
                      </a:lnTo>
                    </a:path>
                  </a:pathLst>
                </a:custGeom>
                <a:solidFill>
                  <a:srgbClr val="FFFFFF"/>
                </a:solidFill>
                <a:ln w="12700" cap="rnd" cmpd="sng">
                  <a:solidFill>
                    <a:schemeClr val="tx1"/>
                  </a:solid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9" name="Rectangle 7">
                  <a:extLst>
                    <a:ext uri="{FF2B5EF4-FFF2-40B4-BE49-F238E27FC236}">
                      <a16:creationId xmlns:a16="http://schemas.microsoft.com/office/drawing/2014/main" id="{A1B0A259-C901-444D-8C39-1BE053876B4D}"/>
                    </a:ext>
                  </a:extLst>
                </p:cNvPr>
                <p:cNvSpPr>
                  <a:spLocks noChangeArrowheads="1"/>
                </p:cNvSpPr>
                <p:nvPr/>
              </p:nvSpPr>
              <p:spPr bwMode="auto">
                <a:xfrm>
                  <a:off x="639" y="3650"/>
                  <a:ext cx="713" cy="222"/>
                </a:xfrm>
                <a:prstGeom prst="rect">
                  <a:avLst/>
                </a:prstGeom>
                <a:solidFill>
                  <a:srgbClr val="FFFF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300" name="Group 8">
                  <a:extLst>
                    <a:ext uri="{FF2B5EF4-FFF2-40B4-BE49-F238E27FC236}">
                      <a16:creationId xmlns:a16="http://schemas.microsoft.com/office/drawing/2014/main" id="{9BC343AD-96E0-462C-AD12-D84CAFE31FD1}"/>
                    </a:ext>
                  </a:extLst>
                </p:cNvPr>
                <p:cNvGrpSpPr>
                  <a:grpSpLocks/>
                </p:cNvGrpSpPr>
                <p:nvPr/>
              </p:nvGrpSpPr>
              <p:grpSpPr bwMode="auto">
                <a:xfrm>
                  <a:off x="482" y="1635"/>
                  <a:ext cx="217" cy="1498"/>
                  <a:chOff x="482" y="1635"/>
                  <a:chExt cx="217" cy="1498"/>
                </a:xfrm>
              </p:grpSpPr>
              <p:sp>
                <p:nvSpPr>
                  <p:cNvPr id="311" name="Freeform 9">
                    <a:extLst>
                      <a:ext uri="{FF2B5EF4-FFF2-40B4-BE49-F238E27FC236}">
                        <a16:creationId xmlns:a16="http://schemas.microsoft.com/office/drawing/2014/main" id="{CD46CA48-B1C8-4714-B558-AB6610D4DC22}"/>
                      </a:ext>
                    </a:extLst>
                  </p:cNvPr>
                  <p:cNvSpPr>
                    <a:spLocks/>
                  </p:cNvSpPr>
                  <p:nvPr/>
                </p:nvSpPr>
                <p:spPr bwMode="auto">
                  <a:xfrm>
                    <a:off x="482" y="1635"/>
                    <a:ext cx="217" cy="897"/>
                  </a:xfrm>
                  <a:custGeom>
                    <a:avLst/>
                    <a:gdLst/>
                    <a:ahLst/>
                    <a:cxnLst>
                      <a:cxn ang="0">
                        <a:pos x="216" y="113"/>
                      </a:cxn>
                      <a:cxn ang="0">
                        <a:pos x="167" y="113"/>
                      </a:cxn>
                      <a:cxn ang="0">
                        <a:pos x="154" y="113"/>
                      </a:cxn>
                      <a:cxn ang="0">
                        <a:pos x="142" y="118"/>
                      </a:cxn>
                      <a:cxn ang="0">
                        <a:pos x="130" y="125"/>
                      </a:cxn>
                      <a:cxn ang="0">
                        <a:pos x="119" y="137"/>
                      </a:cxn>
                      <a:cxn ang="0">
                        <a:pos x="107" y="146"/>
                      </a:cxn>
                      <a:cxn ang="0">
                        <a:pos x="97" y="160"/>
                      </a:cxn>
                      <a:cxn ang="0">
                        <a:pos x="88" y="179"/>
                      </a:cxn>
                      <a:cxn ang="0">
                        <a:pos x="80" y="198"/>
                      </a:cxn>
                      <a:cxn ang="0">
                        <a:pos x="72" y="219"/>
                      </a:cxn>
                      <a:cxn ang="0">
                        <a:pos x="65" y="241"/>
                      </a:cxn>
                      <a:cxn ang="0">
                        <a:pos x="59" y="264"/>
                      </a:cxn>
                      <a:cxn ang="0">
                        <a:pos x="55" y="290"/>
                      </a:cxn>
                      <a:cxn ang="0">
                        <a:pos x="52" y="316"/>
                      </a:cxn>
                      <a:cxn ang="0">
                        <a:pos x="51" y="342"/>
                      </a:cxn>
                      <a:cxn ang="0">
                        <a:pos x="50" y="356"/>
                      </a:cxn>
                      <a:cxn ang="0">
                        <a:pos x="50" y="896"/>
                      </a:cxn>
                      <a:cxn ang="0">
                        <a:pos x="0" y="896"/>
                      </a:cxn>
                      <a:cxn ang="0">
                        <a:pos x="0" y="359"/>
                      </a:cxn>
                      <a:cxn ang="0">
                        <a:pos x="0" y="345"/>
                      </a:cxn>
                      <a:cxn ang="0">
                        <a:pos x="1" y="314"/>
                      </a:cxn>
                      <a:cxn ang="0">
                        <a:pos x="4" y="281"/>
                      </a:cxn>
                      <a:cxn ang="0">
                        <a:pos x="8" y="252"/>
                      </a:cxn>
                      <a:cxn ang="0">
                        <a:pos x="14" y="222"/>
                      </a:cxn>
                      <a:cxn ang="0">
                        <a:pos x="20" y="191"/>
                      </a:cxn>
                      <a:cxn ang="0">
                        <a:pos x="28" y="165"/>
                      </a:cxn>
                      <a:cxn ang="0">
                        <a:pos x="37" y="139"/>
                      </a:cxn>
                      <a:cxn ang="0">
                        <a:pos x="48" y="115"/>
                      </a:cxn>
                      <a:cxn ang="0">
                        <a:pos x="58" y="94"/>
                      </a:cxn>
                      <a:cxn ang="0">
                        <a:pos x="70" y="73"/>
                      </a:cxn>
                      <a:cxn ang="0">
                        <a:pos x="82" y="56"/>
                      </a:cxn>
                      <a:cxn ang="0">
                        <a:pos x="95" y="40"/>
                      </a:cxn>
                      <a:cxn ang="0">
                        <a:pos x="108" y="26"/>
                      </a:cxn>
                      <a:cxn ang="0">
                        <a:pos x="123" y="16"/>
                      </a:cxn>
                      <a:cxn ang="0">
                        <a:pos x="137" y="9"/>
                      </a:cxn>
                      <a:cxn ang="0">
                        <a:pos x="152" y="4"/>
                      </a:cxn>
                      <a:cxn ang="0">
                        <a:pos x="167" y="2"/>
                      </a:cxn>
                      <a:cxn ang="0">
                        <a:pos x="216" y="0"/>
                      </a:cxn>
                      <a:cxn ang="0">
                        <a:pos x="216" y="113"/>
                      </a:cxn>
                    </a:cxnLst>
                    <a:rect l="0" t="0" r="r" b="b"/>
                    <a:pathLst>
                      <a:path w="217" h="897">
                        <a:moveTo>
                          <a:pt x="216" y="113"/>
                        </a:moveTo>
                        <a:lnTo>
                          <a:pt x="167" y="113"/>
                        </a:lnTo>
                        <a:lnTo>
                          <a:pt x="154" y="113"/>
                        </a:lnTo>
                        <a:lnTo>
                          <a:pt x="142" y="118"/>
                        </a:lnTo>
                        <a:lnTo>
                          <a:pt x="130" y="125"/>
                        </a:lnTo>
                        <a:lnTo>
                          <a:pt x="119" y="137"/>
                        </a:lnTo>
                        <a:lnTo>
                          <a:pt x="107" y="146"/>
                        </a:lnTo>
                        <a:lnTo>
                          <a:pt x="97" y="160"/>
                        </a:lnTo>
                        <a:lnTo>
                          <a:pt x="88" y="179"/>
                        </a:lnTo>
                        <a:lnTo>
                          <a:pt x="80" y="198"/>
                        </a:lnTo>
                        <a:lnTo>
                          <a:pt x="72" y="219"/>
                        </a:lnTo>
                        <a:lnTo>
                          <a:pt x="65" y="241"/>
                        </a:lnTo>
                        <a:lnTo>
                          <a:pt x="59" y="264"/>
                        </a:lnTo>
                        <a:lnTo>
                          <a:pt x="55" y="290"/>
                        </a:lnTo>
                        <a:lnTo>
                          <a:pt x="52" y="316"/>
                        </a:lnTo>
                        <a:lnTo>
                          <a:pt x="51" y="342"/>
                        </a:lnTo>
                        <a:lnTo>
                          <a:pt x="50" y="356"/>
                        </a:lnTo>
                        <a:lnTo>
                          <a:pt x="50" y="896"/>
                        </a:lnTo>
                        <a:lnTo>
                          <a:pt x="0" y="896"/>
                        </a:lnTo>
                        <a:lnTo>
                          <a:pt x="0" y="359"/>
                        </a:lnTo>
                        <a:lnTo>
                          <a:pt x="0" y="345"/>
                        </a:lnTo>
                        <a:lnTo>
                          <a:pt x="1" y="314"/>
                        </a:lnTo>
                        <a:lnTo>
                          <a:pt x="4" y="281"/>
                        </a:lnTo>
                        <a:lnTo>
                          <a:pt x="8" y="252"/>
                        </a:lnTo>
                        <a:lnTo>
                          <a:pt x="14" y="222"/>
                        </a:lnTo>
                        <a:lnTo>
                          <a:pt x="20" y="191"/>
                        </a:lnTo>
                        <a:lnTo>
                          <a:pt x="28" y="165"/>
                        </a:lnTo>
                        <a:lnTo>
                          <a:pt x="37" y="139"/>
                        </a:lnTo>
                        <a:lnTo>
                          <a:pt x="48" y="115"/>
                        </a:lnTo>
                        <a:lnTo>
                          <a:pt x="58" y="94"/>
                        </a:lnTo>
                        <a:lnTo>
                          <a:pt x="70" y="73"/>
                        </a:lnTo>
                        <a:lnTo>
                          <a:pt x="82" y="56"/>
                        </a:lnTo>
                        <a:lnTo>
                          <a:pt x="95" y="40"/>
                        </a:lnTo>
                        <a:lnTo>
                          <a:pt x="108" y="26"/>
                        </a:lnTo>
                        <a:lnTo>
                          <a:pt x="123" y="16"/>
                        </a:lnTo>
                        <a:lnTo>
                          <a:pt x="137" y="9"/>
                        </a:lnTo>
                        <a:lnTo>
                          <a:pt x="152" y="4"/>
                        </a:lnTo>
                        <a:lnTo>
                          <a:pt x="167" y="2"/>
                        </a:lnTo>
                        <a:lnTo>
                          <a:pt x="216" y="0"/>
                        </a:lnTo>
                        <a:lnTo>
                          <a:pt x="216" y="113"/>
                        </a:lnTo>
                      </a:path>
                    </a:pathLst>
                  </a:custGeom>
                  <a:solidFill>
                    <a:srgbClr val="CC9900"/>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312" name="Rectangle 10">
                    <a:extLst>
                      <a:ext uri="{FF2B5EF4-FFF2-40B4-BE49-F238E27FC236}">
                        <a16:creationId xmlns:a16="http://schemas.microsoft.com/office/drawing/2014/main" id="{685F84D0-E895-416F-85BF-0D743DEC110F}"/>
                      </a:ext>
                    </a:extLst>
                  </p:cNvPr>
                  <p:cNvSpPr>
                    <a:spLocks noChangeArrowheads="1"/>
                  </p:cNvSpPr>
                  <p:nvPr/>
                </p:nvSpPr>
                <p:spPr bwMode="auto">
                  <a:xfrm>
                    <a:off x="490" y="2523"/>
                    <a:ext cx="40" cy="610"/>
                  </a:xfrm>
                  <a:prstGeom prst="rect">
                    <a:avLst/>
                  </a:prstGeom>
                  <a:solidFill>
                    <a:srgbClr val="CC99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313" name="Line 11">
                    <a:extLst>
                      <a:ext uri="{FF2B5EF4-FFF2-40B4-BE49-F238E27FC236}">
                        <a16:creationId xmlns:a16="http://schemas.microsoft.com/office/drawing/2014/main" id="{CA76AE0A-9A01-4582-9D56-7CFF00660493}"/>
                      </a:ext>
                    </a:extLst>
                  </p:cNvPr>
                  <p:cNvSpPr>
                    <a:spLocks noChangeShapeType="1"/>
                  </p:cNvSpPr>
                  <p:nvPr/>
                </p:nvSpPr>
                <p:spPr bwMode="auto">
                  <a:xfrm>
                    <a:off x="698" y="1635"/>
                    <a:ext cx="0" cy="133"/>
                  </a:xfrm>
                  <a:prstGeom prst="line">
                    <a:avLst/>
                  </a:prstGeom>
                  <a:noFill/>
                  <a:ln w="25400">
                    <a:noFill/>
                    <a:round/>
                    <a:headEnd type="none" w="sm" len="sm"/>
                    <a:tailEnd type="none" w="sm" len="sm"/>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sp>
              <p:nvSpPr>
                <p:cNvPr id="301" name="AutoShape 12">
                  <a:extLst>
                    <a:ext uri="{FF2B5EF4-FFF2-40B4-BE49-F238E27FC236}">
                      <a16:creationId xmlns:a16="http://schemas.microsoft.com/office/drawing/2014/main" id="{3B85883A-2B4A-49D2-A6D0-2A31FA398A4E}"/>
                    </a:ext>
                  </a:extLst>
                </p:cNvPr>
                <p:cNvSpPr>
                  <a:spLocks noChangeArrowheads="1"/>
                </p:cNvSpPr>
                <p:nvPr/>
              </p:nvSpPr>
              <p:spPr bwMode="auto">
                <a:xfrm flipV="1">
                  <a:off x="462" y="3128"/>
                  <a:ext cx="97" cy="35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F0033"/>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302" name="Group 13">
                  <a:extLst>
                    <a:ext uri="{FF2B5EF4-FFF2-40B4-BE49-F238E27FC236}">
                      <a16:creationId xmlns:a16="http://schemas.microsoft.com/office/drawing/2014/main" id="{34C89969-B59C-4773-B9FC-B507B07CF8B9}"/>
                    </a:ext>
                  </a:extLst>
                </p:cNvPr>
                <p:cNvGrpSpPr>
                  <a:grpSpLocks/>
                </p:cNvGrpSpPr>
                <p:nvPr/>
              </p:nvGrpSpPr>
              <p:grpSpPr bwMode="auto">
                <a:xfrm>
                  <a:off x="702" y="1571"/>
                  <a:ext cx="410" cy="317"/>
                  <a:chOff x="702" y="1571"/>
                  <a:chExt cx="410" cy="317"/>
                </a:xfrm>
              </p:grpSpPr>
              <p:sp>
                <p:nvSpPr>
                  <p:cNvPr id="303" name="Rectangle 14">
                    <a:extLst>
                      <a:ext uri="{FF2B5EF4-FFF2-40B4-BE49-F238E27FC236}">
                        <a16:creationId xmlns:a16="http://schemas.microsoft.com/office/drawing/2014/main" id="{AECB5CCD-3220-4FED-A494-9CFB8001E7B2}"/>
                      </a:ext>
                    </a:extLst>
                  </p:cNvPr>
                  <p:cNvSpPr>
                    <a:spLocks noChangeArrowheads="1"/>
                  </p:cNvSpPr>
                  <p:nvPr/>
                </p:nvSpPr>
                <p:spPr bwMode="auto">
                  <a:xfrm>
                    <a:off x="895" y="1746"/>
                    <a:ext cx="217" cy="142"/>
                  </a:xfrm>
                  <a:prstGeom prst="rect">
                    <a:avLst/>
                  </a:prstGeom>
                  <a:solidFill>
                    <a:srgbClr val="0099FF"/>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304" name="Rectangle 15">
                    <a:extLst>
                      <a:ext uri="{FF2B5EF4-FFF2-40B4-BE49-F238E27FC236}">
                        <a16:creationId xmlns:a16="http://schemas.microsoft.com/office/drawing/2014/main" id="{AC5C1CB3-41C7-44B7-A1B7-6AA64F11E1E6}"/>
                      </a:ext>
                    </a:extLst>
                  </p:cNvPr>
                  <p:cNvSpPr>
                    <a:spLocks noChangeArrowheads="1"/>
                  </p:cNvSpPr>
                  <p:nvPr/>
                </p:nvSpPr>
                <p:spPr bwMode="auto">
                  <a:xfrm>
                    <a:off x="702" y="1639"/>
                    <a:ext cx="209" cy="125"/>
                  </a:xfrm>
                  <a:prstGeom prst="rect">
                    <a:avLst/>
                  </a:prstGeom>
                  <a:solidFill>
                    <a:schemeClr val="tx2"/>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305" name="Line 16">
                    <a:extLst>
                      <a:ext uri="{FF2B5EF4-FFF2-40B4-BE49-F238E27FC236}">
                        <a16:creationId xmlns:a16="http://schemas.microsoft.com/office/drawing/2014/main" id="{46DD2175-5855-4317-8EF6-F9700334C39B}"/>
                      </a:ext>
                    </a:extLst>
                  </p:cNvPr>
                  <p:cNvSpPr>
                    <a:spLocks noChangeShapeType="1"/>
                  </p:cNvSpPr>
                  <p:nvPr/>
                </p:nvSpPr>
                <p:spPr bwMode="auto">
                  <a:xfrm>
                    <a:off x="756" y="1635"/>
                    <a:ext cx="0" cy="133"/>
                  </a:xfrm>
                  <a:prstGeom prst="line">
                    <a:avLst/>
                  </a:prstGeom>
                  <a:noFill/>
                  <a:ln w="25400">
                    <a:noFill/>
                    <a:round/>
                    <a:headEnd type="none" w="sm" len="sm"/>
                    <a:tailEnd type="none" w="sm" len="sm"/>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306" name="Group 17">
                    <a:extLst>
                      <a:ext uri="{FF2B5EF4-FFF2-40B4-BE49-F238E27FC236}">
                        <a16:creationId xmlns:a16="http://schemas.microsoft.com/office/drawing/2014/main" id="{0C093BF1-D776-464E-9F3B-CBEC1D9B658C}"/>
                      </a:ext>
                    </a:extLst>
                  </p:cNvPr>
                  <p:cNvGrpSpPr>
                    <a:grpSpLocks/>
                  </p:cNvGrpSpPr>
                  <p:nvPr/>
                </p:nvGrpSpPr>
                <p:grpSpPr bwMode="auto">
                  <a:xfrm>
                    <a:off x="890" y="1571"/>
                    <a:ext cx="217" cy="217"/>
                    <a:chOff x="890" y="1571"/>
                    <a:chExt cx="217" cy="217"/>
                  </a:xfrm>
                </p:grpSpPr>
                <p:sp>
                  <p:nvSpPr>
                    <p:cNvPr id="307" name="Oval 18">
                      <a:extLst>
                        <a:ext uri="{FF2B5EF4-FFF2-40B4-BE49-F238E27FC236}">
                          <a16:creationId xmlns:a16="http://schemas.microsoft.com/office/drawing/2014/main" id="{D738570F-F564-4C69-8130-8CD2F0709306}"/>
                        </a:ext>
                      </a:extLst>
                    </p:cNvPr>
                    <p:cNvSpPr>
                      <a:spLocks noChangeArrowheads="1"/>
                    </p:cNvSpPr>
                    <p:nvPr/>
                  </p:nvSpPr>
                  <p:spPr bwMode="auto">
                    <a:xfrm>
                      <a:off x="890" y="1571"/>
                      <a:ext cx="217" cy="217"/>
                    </a:xfrm>
                    <a:prstGeom prst="ellipse">
                      <a:avLst/>
                    </a:prstGeom>
                    <a:solidFill>
                      <a:srgbClr val="FFFF00"/>
                    </a:solidFill>
                    <a:ln w="38100" cmpd="dbl">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308" name="Group 19">
                      <a:extLst>
                        <a:ext uri="{FF2B5EF4-FFF2-40B4-BE49-F238E27FC236}">
                          <a16:creationId xmlns:a16="http://schemas.microsoft.com/office/drawing/2014/main" id="{DD67F1F9-63BB-46FD-A98D-B0447A587930}"/>
                        </a:ext>
                      </a:extLst>
                    </p:cNvPr>
                    <p:cNvGrpSpPr>
                      <a:grpSpLocks/>
                    </p:cNvGrpSpPr>
                    <p:nvPr/>
                  </p:nvGrpSpPr>
                  <p:grpSpPr bwMode="auto">
                    <a:xfrm>
                      <a:off x="957" y="1609"/>
                      <a:ext cx="69" cy="149"/>
                      <a:chOff x="957" y="1609"/>
                      <a:chExt cx="69" cy="149"/>
                    </a:xfrm>
                  </p:grpSpPr>
                  <p:sp>
                    <p:nvSpPr>
                      <p:cNvPr id="309" name="Freeform 20">
                        <a:extLst>
                          <a:ext uri="{FF2B5EF4-FFF2-40B4-BE49-F238E27FC236}">
                            <a16:creationId xmlns:a16="http://schemas.microsoft.com/office/drawing/2014/main" id="{F7D76506-C4A3-4291-8D58-F3099473BD19}"/>
                          </a:ext>
                        </a:extLst>
                      </p:cNvPr>
                      <p:cNvSpPr>
                        <a:spLocks/>
                      </p:cNvSpPr>
                      <p:nvPr/>
                    </p:nvSpPr>
                    <p:spPr bwMode="auto">
                      <a:xfrm>
                        <a:off x="957" y="1609"/>
                        <a:ext cx="42" cy="148"/>
                      </a:xfrm>
                      <a:custGeom>
                        <a:avLst/>
                        <a:gdLst/>
                        <a:ahLst/>
                        <a:cxnLst>
                          <a:cxn ang="0">
                            <a:pos x="41" y="147"/>
                          </a:cxn>
                          <a:cxn ang="0">
                            <a:pos x="0" y="91"/>
                          </a:cxn>
                          <a:cxn ang="0">
                            <a:pos x="41" y="0"/>
                          </a:cxn>
                        </a:cxnLst>
                        <a:rect l="0" t="0" r="r" b="b"/>
                        <a:pathLst>
                          <a:path w="42" h="148">
                            <a:moveTo>
                              <a:pt x="41" y="147"/>
                            </a:moveTo>
                            <a:lnTo>
                              <a:pt x="0" y="91"/>
                            </a:lnTo>
                            <a:lnTo>
                              <a:pt x="41" y="0"/>
                            </a:lnTo>
                          </a:path>
                        </a:pathLst>
                      </a:custGeom>
                      <a:solidFill>
                        <a:schemeClr val="bg2"/>
                      </a:solidFill>
                      <a:ln w="12700" cap="rnd" cmpd="sng">
                        <a:noFill/>
                        <a:prstDash val="solid"/>
                        <a:round/>
                        <a:headEnd type="none" w="sm" len="sm"/>
                        <a:tailEnd type="none" w="sm" len="sm"/>
                      </a:ln>
                      <a:effectLst/>
                      <a:sp3d prstMaterial="softEdge">
                        <a:bevelT w="127000" prst="artDeco"/>
                      </a:sp3d>
                    </p:spPr>
                    <p:txBody>
                      <a:bodyPr/>
                      <a:lstStyle/>
                      <a:p>
                        <a:pPr>
                          <a:defRPr/>
                        </a:pPr>
                        <a:endParaRPr lang="es-ES" sz="1400" dirty="0">
                          <a:ea typeface="+mn-ea"/>
                          <a:cs typeface="Courier New" pitchFamily="49" charset="0"/>
                        </a:endParaRPr>
                      </a:p>
                    </p:txBody>
                  </p:sp>
                  <p:sp>
                    <p:nvSpPr>
                      <p:cNvPr id="310" name="Freeform 21">
                        <a:extLst>
                          <a:ext uri="{FF2B5EF4-FFF2-40B4-BE49-F238E27FC236}">
                            <a16:creationId xmlns:a16="http://schemas.microsoft.com/office/drawing/2014/main" id="{C759CA3E-6A8B-4EE1-9D41-1B8CE7E2AE25}"/>
                          </a:ext>
                        </a:extLst>
                      </p:cNvPr>
                      <p:cNvSpPr>
                        <a:spLocks/>
                      </p:cNvSpPr>
                      <p:nvPr/>
                    </p:nvSpPr>
                    <p:spPr bwMode="auto">
                      <a:xfrm>
                        <a:off x="985" y="1609"/>
                        <a:ext cx="41" cy="149"/>
                      </a:xfrm>
                      <a:custGeom>
                        <a:avLst/>
                        <a:gdLst/>
                        <a:ahLst/>
                        <a:cxnLst>
                          <a:cxn ang="0">
                            <a:pos x="0" y="148"/>
                          </a:cxn>
                          <a:cxn ang="0">
                            <a:pos x="40" y="92"/>
                          </a:cxn>
                          <a:cxn ang="0">
                            <a:pos x="0" y="0"/>
                          </a:cxn>
                        </a:cxnLst>
                        <a:rect l="0" t="0" r="r" b="b"/>
                        <a:pathLst>
                          <a:path w="41" h="149">
                            <a:moveTo>
                              <a:pt x="0" y="148"/>
                            </a:moveTo>
                            <a:lnTo>
                              <a:pt x="40" y="92"/>
                            </a:lnTo>
                            <a:lnTo>
                              <a:pt x="0" y="0"/>
                            </a:lnTo>
                          </a:path>
                        </a:pathLst>
                      </a:custGeom>
                      <a:solidFill>
                        <a:schemeClr val="bg2"/>
                      </a:solidFill>
                      <a:ln w="12700" cap="rnd" cmpd="sng">
                        <a:noFill/>
                        <a:prstDash val="solid"/>
                        <a:round/>
                        <a:headEnd type="none" w="sm" len="sm"/>
                        <a:tailEnd type="none" w="sm" len="sm"/>
                      </a:ln>
                      <a:effectLst/>
                      <a:sp3d prstMaterial="softEdge">
                        <a:bevelT w="127000" prst="artDeco"/>
                      </a:sp3d>
                    </p:spPr>
                    <p:txBody>
                      <a:bodyPr/>
                      <a:lstStyle/>
                      <a:p>
                        <a:pPr>
                          <a:defRPr/>
                        </a:pPr>
                        <a:endParaRPr lang="es-ES" sz="1400" dirty="0">
                          <a:ea typeface="+mn-ea"/>
                          <a:cs typeface="Courier New" pitchFamily="49" charset="0"/>
                        </a:endParaRPr>
                      </a:p>
                    </p:txBody>
                  </p:sp>
                </p:grpSp>
              </p:grpSp>
            </p:grpSp>
          </p:grpSp>
          <p:sp>
            <p:nvSpPr>
              <p:cNvPr id="237" name="Freeform 22">
                <a:extLst>
                  <a:ext uri="{FF2B5EF4-FFF2-40B4-BE49-F238E27FC236}">
                    <a16:creationId xmlns:a16="http://schemas.microsoft.com/office/drawing/2014/main" id="{07BFA4BD-20B2-44F6-B52D-DBC735A79E4E}"/>
                  </a:ext>
                </a:extLst>
              </p:cNvPr>
              <p:cNvSpPr>
                <a:spLocks/>
              </p:cNvSpPr>
              <p:nvPr/>
            </p:nvSpPr>
            <p:spPr bwMode="auto">
              <a:xfrm>
                <a:off x="1104" y="1968"/>
                <a:ext cx="193" cy="1808"/>
              </a:xfrm>
              <a:custGeom>
                <a:avLst/>
                <a:gdLst/>
                <a:ahLst/>
                <a:cxnLst>
                  <a:cxn ang="0">
                    <a:pos x="0" y="0"/>
                  </a:cxn>
                  <a:cxn ang="0">
                    <a:pos x="58" y="24"/>
                  </a:cxn>
                  <a:cxn ang="0">
                    <a:pos x="110" y="56"/>
                  </a:cxn>
                  <a:cxn ang="0">
                    <a:pos x="138" y="87"/>
                  </a:cxn>
                  <a:cxn ang="0">
                    <a:pos x="168" y="122"/>
                  </a:cxn>
                  <a:cxn ang="0">
                    <a:pos x="192" y="188"/>
                  </a:cxn>
                  <a:cxn ang="0">
                    <a:pos x="192" y="1782"/>
                  </a:cxn>
                  <a:cxn ang="0">
                    <a:pos x="184" y="1798"/>
                  </a:cxn>
                  <a:cxn ang="0">
                    <a:pos x="168" y="1807"/>
                  </a:cxn>
                  <a:cxn ang="0">
                    <a:pos x="153" y="1807"/>
                  </a:cxn>
                  <a:cxn ang="0">
                    <a:pos x="153" y="179"/>
                  </a:cxn>
                  <a:cxn ang="0">
                    <a:pos x="130" y="113"/>
                  </a:cxn>
                  <a:cxn ang="0">
                    <a:pos x="87" y="65"/>
                  </a:cxn>
                  <a:cxn ang="0">
                    <a:pos x="58" y="32"/>
                  </a:cxn>
                  <a:cxn ang="0">
                    <a:pos x="0" y="0"/>
                  </a:cxn>
                </a:cxnLst>
                <a:rect l="0" t="0" r="r" b="b"/>
                <a:pathLst>
                  <a:path w="193" h="1808">
                    <a:moveTo>
                      <a:pt x="0" y="0"/>
                    </a:moveTo>
                    <a:lnTo>
                      <a:pt x="58" y="24"/>
                    </a:lnTo>
                    <a:lnTo>
                      <a:pt x="110" y="56"/>
                    </a:lnTo>
                    <a:lnTo>
                      <a:pt x="138" y="87"/>
                    </a:lnTo>
                    <a:lnTo>
                      <a:pt x="168" y="122"/>
                    </a:lnTo>
                    <a:lnTo>
                      <a:pt x="192" y="188"/>
                    </a:lnTo>
                    <a:lnTo>
                      <a:pt x="192" y="1782"/>
                    </a:lnTo>
                    <a:lnTo>
                      <a:pt x="184" y="1798"/>
                    </a:lnTo>
                    <a:lnTo>
                      <a:pt x="168" y="1807"/>
                    </a:lnTo>
                    <a:lnTo>
                      <a:pt x="153" y="1807"/>
                    </a:lnTo>
                    <a:lnTo>
                      <a:pt x="153" y="179"/>
                    </a:lnTo>
                    <a:lnTo>
                      <a:pt x="130" y="113"/>
                    </a:lnTo>
                    <a:lnTo>
                      <a:pt x="87" y="65"/>
                    </a:lnTo>
                    <a:lnTo>
                      <a:pt x="58" y="32"/>
                    </a:lnTo>
                    <a:lnTo>
                      <a:pt x="0" y="0"/>
                    </a:lnTo>
                  </a:path>
                </a:pathLst>
              </a:custGeom>
              <a:solidFill>
                <a:srgbClr val="66FFFF"/>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38" name="Freeform 23">
                <a:extLst>
                  <a:ext uri="{FF2B5EF4-FFF2-40B4-BE49-F238E27FC236}">
                    <a16:creationId xmlns:a16="http://schemas.microsoft.com/office/drawing/2014/main" id="{211FAD27-9CB1-4366-96EB-6E9E4AC80E50}"/>
                  </a:ext>
                </a:extLst>
              </p:cNvPr>
              <p:cNvSpPr>
                <a:spLocks/>
              </p:cNvSpPr>
              <p:nvPr/>
            </p:nvSpPr>
            <p:spPr bwMode="auto">
              <a:xfrm>
                <a:off x="672" y="1960"/>
                <a:ext cx="206" cy="1872"/>
              </a:xfrm>
              <a:custGeom>
                <a:avLst/>
                <a:gdLst/>
                <a:ahLst/>
                <a:cxnLst>
                  <a:cxn ang="0">
                    <a:pos x="205" y="0"/>
                  </a:cxn>
                  <a:cxn ang="0">
                    <a:pos x="140" y="24"/>
                  </a:cxn>
                  <a:cxn ang="0">
                    <a:pos x="91" y="58"/>
                  </a:cxn>
                  <a:cxn ang="0">
                    <a:pos x="42" y="117"/>
                  </a:cxn>
                  <a:cxn ang="0">
                    <a:pos x="12" y="184"/>
                  </a:cxn>
                  <a:cxn ang="0">
                    <a:pos x="0" y="245"/>
                  </a:cxn>
                  <a:cxn ang="0">
                    <a:pos x="0" y="1819"/>
                  </a:cxn>
                  <a:cxn ang="0">
                    <a:pos x="6" y="1855"/>
                  </a:cxn>
                  <a:cxn ang="0">
                    <a:pos x="19" y="1861"/>
                  </a:cxn>
                  <a:cxn ang="0">
                    <a:pos x="36" y="1871"/>
                  </a:cxn>
                  <a:cxn ang="0">
                    <a:pos x="98" y="1871"/>
                  </a:cxn>
                  <a:cxn ang="0">
                    <a:pos x="98" y="178"/>
                  </a:cxn>
                  <a:cxn ang="0">
                    <a:pos x="111" y="110"/>
                  </a:cxn>
                  <a:cxn ang="0">
                    <a:pos x="130" y="67"/>
                  </a:cxn>
                  <a:cxn ang="0">
                    <a:pos x="155" y="33"/>
                  </a:cxn>
                  <a:cxn ang="0">
                    <a:pos x="205" y="0"/>
                  </a:cxn>
                </a:cxnLst>
                <a:rect l="0" t="0" r="r" b="b"/>
                <a:pathLst>
                  <a:path w="206" h="1872">
                    <a:moveTo>
                      <a:pt x="205" y="0"/>
                    </a:moveTo>
                    <a:lnTo>
                      <a:pt x="140" y="24"/>
                    </a:lnTo>
                    <a:lnTo>
                      <a:pt x="91" y="58"/>
                    </a:lnTo>
                    <a:lnTo>
                      <a:pt x="42" y="117"/>
                    </a:lnTo>
                    <a:lnTo>
                      <a:pt x="12" y="184"/>
                    </a:lnTo>
                    <a:lnTo>
                      <a:pt x="0" y="245"/>
                    </a:lnTo>
                    <a:lnTo>
                      <a:pt x="0" y="1819"/>
                    </a:lnTo>
                    <a:lnTo>
                      <a:pt x="6" y="1855"/>
                    </a:lnTo>
                    <a:lnTo>
                      <a:pt x="19" y="1861"/>
                    </a:lnTo>
                    <a:lnTo>
                      <a:pt x="36" y="1871"/>
                    </a:lnTo>
                    <a:lnTo>
                      <a:pt x="98" y="1871"/>
                    </a:lnTo>
                    <a:lnTo>
                      <a:pt x="98" y="178"/>
                    </a:lnTo>
                    <a:lnTo>
                      <a:pt x="111" y="110"/>
                    </a:lnTo>
                    <a:lnTo>
                      <a:pt x="130" y="67"/>
                    </a:lnTo>
                    <a:lnTo>
                      <a:pt x="155" y="33"/>
                    </a:lnTo>
                    <a:lnTo>
                      <a:pt x="205" y="0"/>
                    </a:lnTo>
                  </a:path>
                </a:pathLst>
              </a:custGeom>
              <a:solidFill>
                <a:srgbClr val="0033CC"/>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39" name="AutoShape 24">
                <a:extLst>
                  <a:ext uri="{FF2B5EF4-FFF2-40B4-BE49-F238E27FC236}">
                    <a16:creationId xmlns:a16="http://schemas.microsoft.com/office/drawing/2014/main" id="{67D0BD5F-EEC5-4F50-8F2E-B9A66BACCA99}"/>
                  </a:ext>
                </a:extLst>
              </p:cNvPr>
              <p:cNvSpPr>
                <a:spLocks noChangeArrowheads="1"/>
              </p:cNvSpPr>
              <p:nvPr/>
            </p:nvSpPr>
            <p:spPr bwMode="auto">
              <a:xfrm>
                <a:off x="676" y="2596"/>
                <a:ext cx="616" cy="568"/>
              </a:xfrm>
              <a:prstGeom prst="roundRect">
                <a:avLst>
                  <a:gd name="adj" fmla="val 12495"/>
                </a:avLst>
              </a:prstGeom>
              <a:solidFill>
                <a:schemeClr val="accent2"/>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40" name="Rectangle 25">
                <a:extLst>
                  <a:ext uri="{FF2B5EF4-FFF2-40B4-BE49-F238E27FC236}">
                    <a16:creationId xmlns:a16="http://schemas.microsoft.com/office/drawing/2014/main" id="{65C446D5-BB57-40D5-9C3A-93EEC8CFA5EB}"/>
                  </a:ext>
                </a:extLst>
              </p:cNvPr>
              <p:cNvSpPr>
                <a:spLocks noChangeArrowheads="1"/>
              </p:cNvSpPr>
              <p:nvPr/>
            </p:nvSpPr>
            <p:spPr bwMode="auto">
              <a:xfrm>
                <a:off x="676" y="2644"/>
                <a:ext cx="88" cy="472"/>
              </a:xfrm>
              <a:prstGeom prst="rect">
                <a:avLst/>
              </a:prstGeom>
              <a:solidFill>
                <a:srgbClr val="E270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241" name="Group 26">
                <a:extLst>
                  <a:ext uri="{FF2B5EF4-FFF2-40B4-BE49-F238E27FC236}">
                    <a16:creationId xmlns:a16="http://schemas.microsoft.com/office/drawing/2014/main" id="{C53F8A1C-01E2-4802-857B-AEC8A2587050}"/>
                  </a:ext>
                </a:extLst>
              </p:cNvPr>
              <p:cNvGrpSpPr>
                <a:grpSpLocks/>
              </p:cNvGrpSpPr>
              <p:nvPr/>
            </p:nvGrpSpPr>
            <p:grpSpPr bwMode="auto">
              <a:xfrm>
                <a:off x="690" y="2928"/>
                <a:ext cx="570" cy="144"/>
                <a:chOff x="690" y="2928"/>
                <a:chExt cx="570" cy="144"/>
              </a:xfrm>
            </p:grpSpPr>
            <p:grpSp>
              <p:nvGrpSpPr>
                <p:cNvPr id="252" name="Group 27">
                  <a:extLst>
                    <a:ext uri="{FF2B5EF4-FFF2-40B4-BE49-F238E27FC236}">
                      <a16:creationId xmlns:a16="http://schemas.microsoft.com/office/drawing/2014/main" id="{A0BF31BA-4E2C-433C-A273-2481B73E35C3}"/>
                    </a:ext>
                  </a:extLst>
                </p:cNvPr>
                <p:cNvGrpSpPr>
                  <a:grpSpLocks/>
                </p:cNvGrpSpPr>
                <p:nvPr/>
              </p:nvGrpSpPr>
              <p:grpSpPr bwMode="auto">
                <a:xfrm>
                  <a:off x="690" y="2928"/>
                  <a:ext cx="154" cy="144"/>
                  <a:chOff x="690" y="2928"/>
                  <a:chExt cx="154" cy="144"/>
                </a:xfrm>
              </p:grpSpPr>
              <p:sp>
                <p:nvSpPr>
                  <p:cNvPr id="281" name="AutoShape 28">
                    <a:extLst>
                      <a:ext uri="{FF2B5EF4-FFF2-40B4-BE49-F238E27FC236}">
                        <a16:creationId xmlns:a16="http://schemas.microsoft.com/office/drawing/2014/main" id="{9ED6351E-9A89-4B1F-96D6-49140E0FE30E}"/>
                      </a:ext>
                    </a:extLst>
                  </p:cNvPr>
                  <p:cNvSpPr>
                    <a:spLocks noChangeArrowheads="1"/>
                  </p:cNvSpPr>
                  <p:nvPr/>
                </p:nvSpPr>
                <p:spPr bwMode="auto">
                  <a:xfrm>
                    <a:off x="690" y="2928"/>
                    <a:ext cx="154" cy="144"/>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nvGrpSpPr>
                  <p:cNvPr id="282" name="Group 29">
                    <a:extLst>
                      <a:ext uri="{FF2B5EF4-FFF2-40B4-BE49-F238E27FC236}">
                        <a16:creationId xmlns:a16="http://schemas.microsoft.com/office/drawing/2014/main" id="{2AADF07D-5BA4-4B96-8DF9-F37C28FE2A45}"/>
                      </a:ext>
                    </a:extLst>
                  </p:cNvPr>
                  <p:cNvGrpSpPr>
                    <a:grpSpLocks/>
                  </p:cNvGrpSpPr>
                  <p:nvPr/>
                </p:nvGrpSpPr>
                <p:grpSpPr bwMode="auto">
                  <a:xfrm>
                    <a:off x="699" y="2939"/>
                    <a:ext cx="85" cy="113"/>
                    <a:chOff x="699" y="2939"/>
                    <a:chExt cx="85" cy="113"/>
                  </a:xfrm>
                </p:grpSpPr>
                <p:sp>
                  <p:nvSpPr>
                    <p:cNvPr id="290" name="AutoShape 30">
                      <a:extLst>
                        <a:ext uri="{FF2B5EF4-FFF2-40B4-BE49-F238E27FC236}">
                          <a16:creationId xmlns:a16="http://schemas.microsoft.com/office/drawing/2014/main" id="{64C6E562-06DC-4EC3-B8B5-D3890F2A1BD3}"/>
                        </a:ext>
                      </a:extLst>
                    </p:cNvPr>
                    <p:cNvSpPr>
                      <a:spLocks noChangeArrowheads="1"/>
                    </p:cNvSpPr>
                    <p:nvPr/>
                  </p:nvSpPr>
                  <p:spPr bwMode="auto">
                    <a:xfrm rot="-10800000" flipH="1" flipV="1">
                      <a:off x="709" y="2989"/>
                      <a:ext cx="54" cy="63"/>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91" name="Freeform 31">
                      <a:extLst>
                        <a:ext uri="{FF2B5EF4-FFF2-40B4-BE49-F238E27FC236}">
                          <a16:creationId xmlns:a16="http://schemas.microsoft.com/office/drawing/2014/main" id="{CDA6B5A3-CA98-49B2-B907-8C4AD75214F8}"/>
                        </a:ext>
                      </a:extLst>
                    </p:cNvPr>
                    <p:cNvSpPr>
                      <a:spLocks/>
                    </p:cNvSpPr>
                    <p:nvPr/>
                  </p:nvSpPr>
                  <p:spPr bwMode="auto">
                    <a:xfrm>
                      <a:off x="702" y="2959"/>
                      <a:ext cx="24" cy="28"/>
                    </a:xfrm>
                    <a:custGeom>
                      <a:avLst/>
                      <a:gdLst/>
                      <a:ahLst/>
                      <a:cxnLst>
                        <a:cxn ang="0">
                          <a:pos x="7" y="27"/>
                        </a:cxn>
                        <a:cxn ang="0">
                          <a:pos x="18" y="27"/>
                        </a:cxn>
                        <a:cxn ang="0">
                          <a:pos x="20" y="24"/>
                        </a:cxn>
                        <a:cxn ang="0">
                          <a:pos x="23" y="18"/>
                        </a:cxn>
                        <a:cxn ang="0">
                          <a:pos x="17" y="9"/>
                        </a:cxn>
                        <a:cxn ang="0">
                          <a:pos x="16" y="11"/>
                        </a:cxn>
                        <a:cxn ang="0">
                          <a:pos x="13" y="8"/>
                        </a:cxn>
                        <a:cxn ang="0">
                          <a:pos x="9" y="14"/>
                        </a:cxn>
                        <a:cxn ang="0">
                          <a:pos x="6" y="5"/>
                        </a:cxn>
                        <a:cxn ang="0">
                          <a:pos x="5" y="0"/>
                        </a:cxn>
                        <a:cxn ang="0">
                          <a:pos x="2" y="6"/>
                        </a:cxn>
                        <a:cxn ang="0">
                          <a:pos x="0" y="18"/>
                        </a:cxn>
                        <a:cxn ang="0">
                          <a:pos x="2" y="24"/>
                        </a:cxn>
                        <a:cxn ang="0">
                          <a:pos x="7" y="27"/>
                        </a:cxn>
                      </a:cxnLst>
                      <a:rect l="0" t="0" r="r" b="b"/>
                      <a:pathLst>
                        <a:path w="24" h="28">
                          <a:moveTo>
                            <a:pt x="7" y="27"/>
                          </a:moveTo>
                          <a:lnTo>
                            <a:pt x="18" y="27"/>
                          </a:lnTo>
                          <a:lnTo>
                            <a:pt x="20" y="24"/>
                          </a:lnTo>
                          <a:lnTo>
                            <a:pt x="23" y="18"/>
                          </a:lnTo>
                          <a:lnTo>
                            <a:pt x="17" y="9"/>
                          </a:lnTo>
                          <a:lnTo>
                            <a:pt x="16" y="11"/>
                          </a:lnTo>
                          <a:lnTo>
                            <a:pt x="13" y="8"/>
                          </a:lnTo>
                          <a:lnTo>
                            <a:pt x="9" y="14"/>
                          </a:lnTo>
                          <a:lnTo>
                            <a:pt x="6" y="5"/>
                          </a:lnTo>
                          <a:lnTo>
                            <a:pt x="5" y="0"/>
                          </a:lnTo>
                          <a:lnTo>
                            <a:pt x="2" y="6"/>
                          </a:lnTo>
                          <a:lnTo>
                            <a:pt x="0" y="18"/>
                          </a:lnTo>
                          <a:lnTo>
                            <a:pt x="2" y="24"/>
                          </a:lnTo>
                          <a:lnTo>
                            <a:pt x="7" y="27"/>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2" name="Freeform 32">
                      <a:extLst>
                        <a:ext uri="{FF2B5EF4-FFF2-40B4-BE49-F238E27FC236}">
                          <a16:creationId xmlns:a16="http://schemas.microsoft.com/office/drawing/2014/main" id="{450B3FB6-CA49-4D39-A22F-FAE314EDBF09}"/>
                        </a:ext>
                      </a:extLst>
                    </p:cNvPr>
                    <p:cNvSpPr>
                      <a:spLocks/>
                    </p:cNvSpPr>
                    <p:nvPr/>
                  </p:nvSpPr>
                  <p:spPr bwMode="auto">
                    <a:xfrm>
                      <a:off x="699" y="2948"/>
                      <a:ext cx="31" cy="39"/>
                    </a:xfrm>
                    <a:custGeom>
                      <a:avLst/>
                      <a:gdLst/>
                      <a:ahLst/>
                      <a:cxnLst>
                        <a:cxn ang="0">
                          <a:pos x="0" y="21"/>
                        </a:cxn>
                        <a:cxn ang="0">
                          <a:pos x="0" y="24"/>
                        </a:cxn>
                        <a:cxn ang="0">
                          <a:pos x="0" y="28"/>
                        </a:cxn>
                        <a:cxn ang="0">
                          <a:pos x="2" y="32"/>
                        </a:cxn>
                        <a:cxn ang="0">
                          <a:pos x="5" y="35"/>
                        </a:cxn>
                        <a:cxn ang="0">
                          <a:pos x="9" y="37"/>
                        </a:cxn>
                        <a:cxn ang="0">
                          <a:pos x="10" y="37"/>
                        </a:cxn>
                        <a:cxn ang="0">
                          <a:pos x="7" y="33"/>
                        </a:cxn>
                        <a:cxn ang="0">
                          <a:pos x="6" y="29"/>
                        </a:cxn>
                        <a:cxn ang="0">
                          <a:pos x="5" y="25"/>
                        </a:cxn>
                        <a:cxn ang="0">
                          <a:pos x="7" y="18"/>
                        </a:cxn>
                        <a:cxn ang="0">
                          <a:pos x="9" y="15"/>
                        </a:cxn>
                        <a:cxn ang="0">
                          <a:pos x="9" y="20"/>
                        </a:cxn>
                        <a:cxn ang="0">
                          <a:pos x="11" y="26"/>
                        </a:cxn>
                        <a:cxn ang="0">
                          <a:pos x="13" y="31"/>
                        </a:cxn>
                        <a:cxn ang="0">
                          <a:pos x="15" y="31"/>
                        </a:cxn>
                        <a:cxn ang="0">
                          <a:pos x="16" y="26"/>
                        </a:cxn>
                        <a:cxn ang="0">
                          <a:pos x="18" y="22"/>
                        </a:cxn>
                        <a:cxn ang="0">
                          <a:pos x="19" y="25"/>
                        </a:cxn>
                        <a:cxn ang="0">
                          <a:pos x="19" y="30"/>
                        </a:cxn>
                        <a:cxn ang="0">
                          <a:pos x="21" y="30"/>
                        </a:cxn>
                        <a:cxn ang="0">
                          <a:pos x="22" y="26"/>
                        </a:cxn>
                        <a:cxn ang="0">
                          <a:pos x="23" y="25"/>
                        </a:cxn>
                        <a:cxn ang="0">
                          <a:pos x="24" y="29"/>
                        </a:cxn>
                        <a:cxn ang="0">
                          <a:pos x="24" y="32"/>
                        </a:cxn>
                        <a:cxn ang="0">
                          <a:pos x="23" y="36"/>
                        </a:cxn>
                        <a:cxn ang="0">
                          <a:pos x="25" y="36"/>
                        </a:cxn>
                        <a:cxn ang="0">
                          <a:pos x="27" y="33"/>
                        </a:cxn>
                        <a:cxn ang="0">
                          <a:pos x="29" y="30"/>
                        </a:cxn>
                        <a:cxn ang="0">
                          <a:pos x="30" y="26"/>
                        </a:cxn>
                        <a:cxn ang="0">
                          <a:pos x="28" y="22"/>
                        </a:cxn>
                        <a:cxn ang="0">
                          <a:pos x="26" y="18"/>
                        </a:cxn>
                        <a:cxn ang="0">
                          <a:pos x="24" y="17"/>
                        </a:cxn>
                        <a:cxn ang="0">
                          <a:pos x="22" y="13"/>
                        </a:cxn>
                        <a:cxn ang="0">
                          <a:pos x="22" y="10"/>
                        </a:cxn>
                        <a:cxn ang="0">
                          <a:pos x="20" y="7"/>
                        </a:cxn>
                        <a:cxn ang="0">
                          <a:pos x="17" y="5"/>
                        </a:cxn>
                        <a:cxn ang="0">
                          <a:pos x="17" y="6"/>
                        </a:cxn>
                        <a:cxn ang="0">
                          <a:pos x="17" y="9"/>
                        </a:cxn>
                        <a:cxn ang="0">
                          <a:pos x="16" y="13"/>
                        </a:cxn>
                        <a:cxn ang="0">
                          <a:pos x="15" y="17"/>
                        </a:cxn>
                        <a:cxn ang="0">
                          <a:pos x="15" y="21"/>
                        </a:cxn>
                        <a:cxn ang="0">
                          <a:pos x="14" y="16"/>
                        </a:cxn>
                        <a:cxn ang="0">
                          <a:pos x="14" y="12"/>
                        </a:cxn>
                        <a:cxn ang="0">
                          <a:pos x="12" y="7"/>
                        </a:cxn>
                        <a:cxn ang="0">
                          <a:pos x="9" y="3"/>
                        </a:cxn>
                        <a:cxn ang="0">
                          <a:pos x="6" y="0"/>
                        </a:cxn>
                        <a:cxn ang="0">
                          <a:pos x="4" y="1"/>
                        </a:cxn>
                        <a:cxn ang="0">
                          <a:pos x="6" y="5"/>
                        </a:cxn>
                        <a:cxn ang="0">
                          <a:pos x="6" y="10"/>
                        </a:cxn>
                        <a:cxn ang="0">
                          <a:pos x="5" y="14"/>
                        </a:cxn>
                        <a:cxn ang="0">
                          <a:pos x="2" y="18"/>
                        </a:cxn>
                      </a:cxnLst>
                      <a:rect l="0" t="0" r="r" b="b"/>
                      <a:pathLst>
                        <a:path w="31" h="39">
                          <a:moveTo>
                            <a:pt x="2" y="18"/>
                          </a:moveTo>
                          <a:lnTo>
                            <a:pt x="1" y="19"/>
                          </a:lnTo>
                          <a:lnTo>
                            <a:pt x="1" y="20"/>
                          </a:lnTo>
                          <a:lnTo>
                            <a:pt x="0" y="21"/>
                          </a:lnTo>
                          <a:lnTo>
                            <a:pt x="0" y="21"/>
                          </a:lnTo>
                          <a:lnTo>
                            <a:pt x="0" y="22"/>
                          </a:lnTo>
                          <a:lnTo>
                            <a:pt x="0" y="23"/>
                          </a:lnTo>
                          <a:lnTo>
                            <a:pt x="0" y="24"/>
                          </a:lnTo>
                          <a:lnTo>
                            <a:pt x="0" y="25"/>
                          </a:lnTo>
                          <a:lnTo>
                            <a:pt x="0" y="26"/>
                          </a:lnTo>
                          <a:lnTo>
                            <a:pt x="0" y="27"/>
                          </a:lnTo>
                          <a:lnTo>
                            <a:pt x="0" y="28"/>
                          </a:lnTo>
                          <a:lnTo>
                            <a:pt x="0" y="29"/>
                          </a:lnTo>
                          <a:lnTo>
                            <a:pt x="1" y="30"/>
                          </a:lnTo>
                          <a:lnTo>
                            <a:pt x="1" y="31"/>
                          </a:lnTo>
                          <a:lnTo>
                            <a:pt x="2" y="32"/>
                          </a:lnTo>
                          <a:lnTo>
                            <a:pt x="2" y="33"/>
                          </a:lnTo>
                          <a:lnTo>
                            <a:pt x="3" y="34"/>
                          </a:lnTo>
                          <a:lnTo>
                            <a:pt x="4" y="34"/>
                          </a:lnTo>
                          <a:lnTo>
                            <a:pt x="5" y="35"/>
                          </a:lnTo>
                          <a:lnTo>
                            <a:pt x="6" y="36"/>
                          </a:lnTo>
                          <a:lnTo>
                            <a:pt x="7" y="36"/>
                          </a:lnTo>
                          <a:lnTo>
                            <a:pt x="8" y="37"/>
                          </a:lnTo>
                          <a:lnTo>
                            <a:pt x="9" y="37"/>
                          </a:lnTo>
                          <a:lnTo>
                            <a:pt x="10" y="38"/>
                          </a:lnTo>
                          <a:lnTo>
                            <a:pt x="10" y="38"/>
                          </a:lnTo>
                          <a:lnTo>
                            <a:pt x="11" y="38"/>
                          </a:lnTo>
                          <a:lnTo>
                            <a:pt x="10" y="37"/>
                          </a:lnTo>
                          <a:lnTo>
                            <a:pt x="9" y="36"/>
                          </a:lnTo>
                          <a:lnTo>
                            <a:pt x="8" y="35"/>
                          </a:lnTo>
                          <a:lnTo>
                            <a:pt x="8" y="34"/>
                          </a:lnTo>
                          <a:lnTo>
                            <a:pt x="7" y="33"/>
                          </a:lnTo>
                          <a:lnTo>
                            <a:pt x="7" y="33"/>
                          </a:lnTo>
                          <a:lnTo>
                            <a:pt x="6" y="31"/>
                          </a:lnTo>
                          <a:lnTo>
                            <a:pt x="6" y="30"/>
                          </a:lnTo>
                          <a:lnTo>
                            <a:pt x="6" y="29"/>
                          </a:lnTo>
                          <a:lnTo>
                            <a:pt x="5" y="28"/>
                          </a:lnTo>
                          <a:lnTo>
                            <a:pt x="5" y="27"/>
                          </a:lnTo>
                          <a:lnTo>
                            <a:pt x="5" y="26"/>
                          </a:lnTo>
                          <a:lnTo>
                            <a:pt x="5" y="25"/>
                          </a:lnTo>
                          <a:lnTo>
                            <a:pt x="6" y="24"/>
                          </a:lnTo>
                          <a:lnTo>
                            <a:pt x="6" y="22"/>
                          </a:lnTo>
                          <a:lnTo>
                            <a:pt x="6" y="20"/>
                          </a:lnTo>
                          <a:lnTo>
                            <a:pt x="7" y="18"/>
                          </a:lnTo>
                          <a:lnTo>
                            <a:pt x="8" y="16"/>
                          </a:lnTo>
                          <a:lnTo>
                            <a:pt x="8" y="15"/>
                          </a:lnTo>
                          <a:lnTo>
                            <a:pt x="9" y="13"/>
                          </a:lnTo>
                          <a:lnTo>
                            <a:pt x="9" y="15"/>
                          </a:lnTo>
                          <a:lnTo>
                            <a:pt x="9" y="16"/>
                          </a:lnTo>
                          <a:lnTo>
                            <a:pt x="9" y="17"/>
                          </a:lnTo>
                          <a:lnTo>
                            <a:pt x="9" y="19"/>
                          </a:lnTo>
                          <a:lnTo>
                            <a:pt x="9" y="20"/>
                          </a:lnTo>
                          <a:lnTo>
                            <a:pt x="9" y="22"/>
                          </a:lnTo>
                          <a:lnTo>
                            <a:pt x="10" y="23"/>
                          </a:lnTo>
                          <a:lnTo>
                            <a:pt x="10" y="24"/>
                          </a:lnTo>
                          <a:lnTo>
                            <a:pt x="11" y="26"/>
                          </a:lnTo>
                          <a:lnTo>
                            <a:pt x="11" y="27"/>
                          </a:lnTo>
                          <a:lnTo>
                            <a:pt x="12" y="28"/>
                          </a:lnTo>
                          <a:lnTo>
                            <a:pt x="13" y="30"/>
                          </a:lnTo>
                          <a:lnTo>
                            <a:pt x="13" y="31"/>
                          </a:lnTo>
                          <a:lnTo>
                            <a:pt x="14" y="32"/>
                          </a:lnTo>
                          <a:lnTo>
                            <a:pt x="15" y="33"/>
                          </a:lnTo>
                          <a:lnTo>
                            <a:pt x="15" y="32"/>
                          </a:lnTo>
                          <a:lnTo>
                            <a:pt x="15" y="31"/>
                          </a:lnTo>
                          <a:lnTo>
                            <a:pt x="15" y="30"/>
                          </a:lnTo>
                          <a:lnTo>
                            <a:pt x="15" y="29"/>
                          </a:lnTo>
                          <a:lnTo>
                            <a:pt x="15" y="27"/>
                          </a:lnTo>
                          <a:lnTo>
                            <a:pt x="16" y="26"/>
                          </a:lnTo>
                          <a:lnTo>
                            <a:pt x="16" y="25"/>
                          </a:lnTo>
                          <a:lnTo>
                            <a:pt x="16" y="24"/>
                          </a:lnTo>
                          <a:lnTo>
                            <a:pt x="17" y="23"/>
                          </a:lnTo>
                          <a:lnTo>
                            <a:pt x="18" y="22"/>
                          </a:lnTo>
                          <a:lnTo>
                            <a:pt x="18" y="22"/>
                          </a:lnTo>
                          <a:lnTo>
                            <a:pt x="18" y="23"/>
                          </a:lnTo>
                          <a:lnTo>
                            <a:pt x="18" y="24"/>
                          </a:lnTo>
                          <a:lnTo>
                            <a:pt x="19" y="25"/>
                          </a:lnTo>
                          <a:lnTo>
                            <a:pt x="19" y="27"/>
                          </a:lnTo>
                          <a:lnTo>
                            <a:pt x="19" y="28"/>
                          </a:lnTo>
                          <a:lnTo>
                            <a:pt x="19" y="29"/>
                          </a:lnTo>
                          <a:lnTo>
                            <a:pt x="19" y="30"/>
                          </a:lnTo>
                          <a:lnTo>
                            <a:pt x="19" y="31"/>
                          </a:lnTo>
                          <a:lnTo>
                            <a:pt x="20" y="31"/>
                          </a:lnTo>
                          <a:lnTo>
                            <a:pt x="20" y="30"/>
                          </a:lnTo>
                          <a:lnTo>
                            <a:pt x="21" y="30"/>
                          </a:lnTo>
                          <a:lnTo>
                            <a:pt x="21" y="29"/>
                          </a:lnTo>
                          <a:lnTo>
                            <a:pt x="22" y="28"/>
                          </a:lnTo>
                          <a:lnTo>
                            <a:pt x="22" y="27"/>
                          </a:lnTo>
                          <a:lnTo>
                            <a:pt x="22" y="26"/>
                          </a:lnTo>
                          <a:lnTo>
                            <a:pt x="22" y="26"/>
                          </a:lnTo>
                          <a:lnTo>
                            <a:pt x="22" y="25"/>
                          </a:lnTo>
                          <a:lnTo>
                            <a:pt x="22" y="24"/>
                          </a:lnTo>
                          <a:lnTo>
                            <a:pt x="23" y="25"/>
                          </a:lnTo>
                          <a:lnTo>
                            <a:pt x="23" y="26"/>
                          </a:lnTo>
                          <a:lnTo>
                            <a:pt x="24" y="27"/>
                          </a:lnTo>
                          <a:lnTo>
                            <a:pt x="24" y="28"/>
                          </a:lnTo>
                          <a:lnTo>
                            <a:pt x="24" y="29"/>
                          </a:lnTo>
                          <a:lnTo>
                            <a:pt x="24" y="30"/>
                          </a:lnTo>
                          <a:lnTo>
                            <a:pt x="24" y="31"/>
                          </a:lnTo>
                          <a:lnTo>
                            <a:pt x="24" y="31"/>
                          </a:lnTo>
                          <a:lnTo>
                            <a:pt x="24" y="32"/>
                          </a:lnTo>
                          <a:lnTo>
                            <a:pt x="24" y="33"/>
                          </a:lnTo>
                          <a:lnTo>
                            <a:pt x="24" y="34"/>
                          </a:lnTo>
                          <a:lnTo>
                            <a:pt x="23" y="35"/>
                          </a:lnTo>
                          <a:lnTo>
                            <a:pt x="23" y="36"/>
                          </a:lnTo>
                          <a:lnTo>
                            <a:pt x="22" y="38"/>
                          </a:lnTo>
                          <a:lnTo>
                            <a:pt x="23" y="37"/>
                          </a:lnTo>
                          <a:lnTo>
                            <a:pt x="24" y="37"/>
                          </a:lnTo>
                          <a:lnTo>
                            <a:pt x="25" y="36"/>
                          </a:lnTo>
                          <a:lnTo>
                            <a:pt x="25" y="36"/>
                          </a:lnTo>
                          <a:lnTo>
                            <a:pt x="26" y="35"/>
                          </a:lnTo>
                          <a:lnTo>
                            <a:pt x="27" y="34"/>
                          </a:lnTo>
                          <a:lnTo>
                            <a:pt x="27" y="33"/>
                          </a:lnTo>
                          <a:lnTo>
                            <a:pt x="28" y="33"/>
                          </a:lnTo>
                          <a:lnTo>
                            <a:pt x="28" y="32"/>
                          </a:lnTo>
                          <a:lnTo>
                            <a:pt x="29" y="31"/>
                          </a:lnTo>
                          <a:lnTo>
                            <a:pt x="29" y="30"/>
                          </a:lnTo>
                          <a:lnTo>
                            <a:pt x="29" y="29"/>
                          </a:lnTo>
                          <a:lnTo>
                            <a:pt x="30" y="28"/>
                          </a:lnTo>
                          <a:lnTo>
                            <a:pt x="30" y="27"/>
                          </a:lnTo>
                          <a:lnTo>
                            <a:pt x="30" y="26"/>
                          </a:lnTo>
                          <a:lnTo>
                            <a:pt x="29" y="25"/>
                          </a:lnTo>
                          <a:lnTo>
                            <a:pt x="29" y="24"/>
                          </a:lnTo>
                          <a:lnTo>
                            <a:pt x="29" y="23"/>
                          </a:lnTo>
                          <a:lnTo>
                            <a:pt x="28" y="22"/>
                          </a:lnTo>
                          <a:lnTo>
                            <a:pt x="28" y="21"/>
                          </a:lnTo>
                          <a:lnTo>
                            <a:pt x="27" y="21"/>
                          </a:lnTo>
                          <a:lnTo>
                            <a:pt x="27" y="20"/>
                          </a:lnTo>
                          <a:lnTo>
                            <a:pt x="26" y="18"/>
                          </a:lnTo>
                          <a:lnTo>
                            <a:pt x="25" y="18"/>
                          </a:lnTo>
                          <a:lnTo>
                            <a:pt x="25" y="18"/>
                          </a:lnTo>
                          <a:lnTo>
                            <a:pt x="24" y="17"/>
                          </a:lnTo>
                          <a:lnTo>
                            <a:pt x="24" y="17"/>
                          </a:lnTo>
                          <a:lnTo>
                            <a:pt x="23" y="16"/>
                          </a:lnTo>
                          <a:lnTo>
                            <a:pt x="23" y="15"/>
                          </a:lnTo>
                          <a:lnTo>
                            <a:pt x="22" y="14"/>
                          </a:lnTo>
                          <a:lnTo>
                            <a:pt x="22" y="13"/>
                          </a:lnTo>
                          <a:lnTo>
                            <a:pt x="22" y="13"/>
                          </a:lnTo>
                          <a:lnTo>
                            <a:pt x="22" y="12"/>
                          </a:lnTo>
                          <a:lnTo>
                            <a:pt x="22" y="11"/>
                          </a:lnTo>
                          <a:lnTo>
                            <a:pt x="22" y="10"/>
                          </a:lnTo>
                          <a:lnTo>
                            <a:pt x="21" y="9"/>
                          </a:lnTo>
                          <a:lnTo>
                            <a:pt x="21" y="8"/>
                          </a:lnTo>
                          <a:lnTo>
                            <a:pt x="20" y="7"/>
                          </a:lnTo>
                          <a:lnTo>
                            <a:pt x="20" y="7"/>
                          </a:lnTo>
                          <a:lnTo>
                            <a:pt x="19" y="6"/>
                          </a:lnTo>
                          <a:lnTo>
                            <a:pt x="19" y="6"/>
                          </a:lnTo>
                          <a:lnTo>
                            <a:pt x="18" y="5"/>
                          </a:lnTo>
                          <a:lnTo>
                            <a:pt x="17" y="5"/>
                          </a:lnTo>
                          <a:lnTo>
                            <a:pt x="17" y="4"/>
                          </a:lnTo>
                          <a:lnTo>
                            <a:pt x="16" y="4"/>
                          </a:lnTo>
                          <a:lnTo>
                            <a:pt x="17" y="5"/>
                          </a:lnTo>
                          <a:lnTo>
                            <a:pt x="17" y="6"/>
                          </a:lnTo>
                          <a:lnTo>
                            <a:pt x="17" y="7"/>
                          </a:lnTo>
                          <a:lnTo>
                            <a:pt x="17" y="7"/>
                          </a:lnTo>
                          <a:lnTo>
                            <a:pt x="17" y="9"/>
                          </a:lnTo>
                          <a:lnTo>
                            <a:pt x="17" y="9"/>
                          </a:lnTo>
                          <a:lnTo>
                            <a:pt x="17" y="10"/>
                          </a:lnTo>
                          <a:lnTo>
                            <a:pt x="17" y="11"/>
                          </a:lnTo>
                          <a:lnTo>
                            <a:pt x="17" y="12"/>
                          </a:lnTo>
                          <a:lnTo>
                            <a:pt x="16" y="13"/>
                          </a:lnTo>
                          <a:lnTo>
                            <a:pt x="16" y="15"/>
                          </a:lnTo>
                          <a:lnTo>
                            <a:pt x="15" y="15"/>
                          </a:lnTo>
                          <a:lnTo>
                            <a:pt x="15" y="16"/>
                          </a:lnTo>
                          <a:lnTo>
                            <a:pt x="15" y="17"/>
                          </a:lnTo>
                          <a:lnTo>
                            <a:pt x="15" y="18"/>
                          </a:lnTo>
                          <a:lnTo>
                            <a:pt x="15" y="19"/>
                          </a:lnTo>
                          <a:lnTo>
                            <a:pt x="15" y="20"/>
                          </a:lnTo>
                          <a:lnTo>
                            <a:pt x="15" y="21"/>
                          </a:lnTo>
                          <a:lnTo>
                            <a:pt x="14" y="20"/>
                          </a:lnTo>
                          <a:lnTo>
                            <a:pt x="14" y="18"/>
                          </a:lnTo>
                          <a:lnTo>
                            <a:pt x="14" y="17"/>
                          </a:lnTo>
                          <a:lnTo>
                            <a:pt x="14" y="16"/>
                          </a:lnTo>
                          <a:lnTo>
                            <a:pt x="14" y="14"/>
                          </a:lnTo>
                          <a:lnTo>
                            <a:pt x="14" y="14"/>
                          </a:lnTo>
                          <a:lnTo>
                            <a:pt x="14" y="13"/>
                          </a:lnTo>
                          <a:lnTo>
                            <a:pt x="14" y="12"/>
                          </a:lnTo>
                          <a:lnTo>
                            <a:pt x="13" y="10"/>
                          </a:lnTo>
                          <a:lnTo>
                            <a:pt x="13" y="9"/>
                          </a:lnTo>
                          <a:lnTo>
                            <a:pt x="13" y="8"/>
                          </a:lnTo>
                          <a:lnTo>
                            <a:pt x="12" y="7"/>
                          </a:lnTo>
                          <a:lnTo>
                            <a:pt x="12" y="6"/>
                          </a:lnTo>
                          <a:lnTo>
                            <a:pt x="11" y="5"/>
                          </a:lnTo>
                          <a:lnTo>
                            <a:pt x="10" y="4"/>
                          </a:lnTo>
                          <a:lnTo>
                            <a:pt x="9" y="3"/>
                          </a:lnTo>
                          <a:lnTo>
                            <a:pt x="8" y="3"/>
                          </a:lnTo>
                          <a:lnTo>
                            <a:pt x="8" y="2"/>
                          </a:lnTo>
                          <a:lnTo>
                            <a:pt x="7" y="1"/>
                          </a:lnTo>
                          <a:lnTo>
                            <a:pt x="6" y="0"/>
                          </a:lnTo>
                          <a:lnTo>
                            <a:pt x="4" y="0"/>
                          </a:lnTo>
                          <a:lnTo>
                            <a:pt x="3" y="0"/>
                          </a:lnTo>
                          <a:lnTo>
                            <a:pt x="4" y="0"/>
                          </a:lnTo>
                          <a:lnTo>
                            <a:pt x="4" y="1"/>
                          </a:lnTo>
                          <a:lnTo>
                            <a:pt x="5" y="2"/>
                          </a:lnTo>
                          <a:lnTo>
                            <a:pt x="5" y="3"/>
                          </a:lnTo>
                          <a:lnTo>
                            <a:pt x="6" y="4"/>
                          </a:lnTo>
                          <a:lnTo>
                            <a:pt x="6" y="5"/>
                          </a:lnTo>
                          <a:lnTo>
                            <a:pt x="6" y="6"/>
                          </a:lnTo>
                          <a:lnTo>
                            <a:pt x="6" y="7"/>
                          </a:lnTo>
                          <a:lnTo>
                            <a:pt x="6" y="9"/>
                          </a:lnTo>
                          <a:lnTo>
                            <a:pt x="6" y="10"/>
                          </a:lnTo>
                          <a:lnTo>
                            <a:pt x="6" y="11"/>
                          </a:lnTo>
                          <a:lnTo>
                            <a:pt x="6" y="12"/>
                          </a:lnTo>
                          <a:lnTo>
                            <a:pt x="5" y="13"/>
                          </a:lnTo>
                          <a:lnTo>
                            <a:pt x="5" y="14"/>
                          </a:lnTo>
                          <a:lnTo>
                            <a:pt x="4" y="15"/>
                          </a:lnTo>
                          <a:lnTo>
                            <a:pt x="4" y="16"/>
                          </a:lnTo>
                          <a:lnTo>
                            <a:pt x="3" y="17"/>
                          </a:lnTo>
                          <a:lnTo>
                            <a:pt x="2" y="18"/>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3" name="Freeform 33">
                      <a:extLst>
                        <a:ext uri="{FF2B5EF4-FFF2-40B4-BE49-F238E27FC236}">
                          <a16:creationId xmlns:a16="http://schemas.microsoft.com/office/drawing/2014/main" id="{20272629-CC1C-4731-988D-AF530DBB8394}"/>
                        </a:ext>
                      </a:extLst>
                    </p:cNvPr>
                    <p:cNvSpPr>
                      <a:spLocks/>
                    </p:cNvSpPr>
                    <p:nvPr/>
                  </p:nvSpPr>
                  <p:spPr bwMode="auto">
                    <a:xfrm>
                      <a:off x="746" y="2953"/>
                      <a:ext cx="32" cy="34"/>
                    </a:xfrm>
                    <a:custGeom>
                      <a:avLst/>
                      <a:gdLst/>
                      <a:ahLst/>
                      <a:cxnLst>
                        <a:cxn ang="0">
                          <a:pos x="21" y="33"/>
                        </a:cxn>
                        <a:cxn ang="0">
                          <a:pos x="5" y="33"/>
                        </a:cxn>
                        <a:cxn ang="0">
                          <a:pos x="2" y="29"/>
                        </a:cxn>
                        <a:cxn ang="0">
                          <a:pos x="0" y="22"/>
                        </a:cxn>
                        <a:cxn ang="0">
                          <a:pos x="6" y="11"/>
                        </a:cxn>
                        <a:cxn ang="0">
                          <a:pos x="8" y="13"/>
                        </a:cxn>
                        <a:cxn ang="0">
                          <a:pos x="12" y="10"/>
                        </a:cxn>
                        <a:cxn ang="0">
                          <a:pos x="18" y="17"/>
                        </a:cxn>
                        <a:cxn ang="0">
                          <a:pos x="22" y="7"/>
                        </a:cxn>
                        <a:cxn ang="0">
                          <a:pos x="23" y="0"/>
                        </a:cxn>
                        <a:cxn ang="0">
                          <a:pos x="27" y="7"/>
                        </a:cxn>
                        <a:cxn ang="0">
                          <a:pos x="31" y="22"/>
                        </a:cxn>
                        <a:cxn ang="0">
                          <a:pos x="27" y="30"/>
                        </a:cxn>
                        <a:cxn ang="0">
                          <a:pos x="21" y="33"/>
                        </a:cxn>
                      </a:cxnLst>
                      <a:rect l="0" t="0" r="r" b="b"/>
                      <a:pathLst>
                        <a:path w="32" h="34">
                          <a:moveTo>
                            <a:pt x="21" y="33"/>
                          </a:moveTo>
                          <a:lnTo>
                            <a:pt x="5" y="33"/>
                          </a:lnTo>
                          <a:lnTo>
                            <a:pt x="2" y="29"/>
                          </a:lnTo>
                          <a:lnTo>
                            <a:pt x="0" y="22"/>
                          </a:lnTo>
                          <a:lnTo>
                            <a:pt x="6" y="11"/>
                          </a:lnTo>
                          <a:lnTo>
                            <a:pt x="8" y="13"/>
                          </a:lnTo>
                          <a:lnTo>
                            <a:pt x="12" y="10"/>
                          </a:lnTo>
                          <a:lnTo>
                            <a:pt x="18" y="17"/>
                          </a:lnTo>
                          <a:lnTo>
                            <a:pt x="22" y="7"/>
                          </a:lnTo>
                          <a:lnTo>
                            <a:pt x="23" y="0"/>
                          </a:lnTo>
                          <a:lnTo>
                            <a:pt x="27" y="7"/>
                          </a:lnTo>
                          <a:lnTo>
                            <a:pt x="31" y="22"/>
                          </a:lnTo>
                          <a:lnTo>
                            <a:pt x="27" y="30"/>
                          </a:lnTo>
                          <a:lnTo>
                            <a:pt x="21" y="33"/>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4" name="Freeform 34">
                      <a:extLst>
                        <a:ext uri="{FF2B5EF4-FFF2-40B4-BE49-F238E27FC236}">
                          <a16:creationId xmlns:a16="http://schemas.microsoft.com/office/drawing/2014/main" id="{639B1181-D0EA-4613-8E4D-35F47F86E236}"/>
                        </a:ext>
                      </a:extLst>
                    </p:cNvPr>
                    <p:cNvSpPr>
                      <a:spLocks/>
                    </p:cNvSpPr>
                    <p:nvPr/>
                  </p:nvSpPr>
                  <p:spPr bwMode="auto">
                    <a:xfrm>
                      <a:off x="741" y="2939"/>
                      <a:ext cx="43" cy="48"/>
                    </a:xfrm>
                    <a:custGeom>
                      <a:avLst/>
                      <a:gdLst/>
                      <a:ahLst/>
                      <a:cxnLst>
                        <a:cxn ang="0">
                          <a:pos x="40" y="26"/>
                        </a:cxn>
                        <a:cxn ang="0">
                          <a:pos x="42" y="30"/>
                        </a:cxn>
                        <a:cxn ang="0">
                          <a:pos x="41" y="35"/>
                        </a:cxn>
                        <a:cxn ang="0">
                          <a:pos x="38" y="40"/>
                        </a:cxn>
                        <a:cxn ang="0">
                          <a:pos x="34" y="44"/>
                        </a:cxn>
                        <a:cxn ang="0">
                          <a:pos x="29" y="46"/>
                        </a:cxn>
                        <a:cxn ang="0">
                          <a:pos x="27" y="46"/>
                        </a:cxn>
                        <a:cxn ang="0">
                          <a:pos x="31" y="41"/>
                        </a:cxn>
                        <a:cxn ang="0">
                          <a:pos x="33" y="36"/>
                        </a:cxn>
                        <a:cxn ang="0">
                          <a:pos x="33" y="31"/>
                        </a:cxn>
                        <a:cxn ang="0">
                          <a:pos x="31" y="23"/>
                        </a:cxn>
                        <a:cxn ang="0">
                          <a:pos x="29" y="18"/>
                        </a:cxn>
                        <a:cxn ang="0">
                          <a:pos x="28" y="25"/>
                        </a:cxn>
                        <a:cxn ang="0">
                          <a:pos x="26" y="32"/>
                        </a:cxn>
                        <a:cxn ang="0">
                          <a:pos x="22" y="38"/>
                        </a:cxn>
                        <a:cxn ang="0">
                          <a:pos x="20" y="39"/>
                        </a:cxn>
                        <a:cxn ang="0">
                          <a:pos x="19" y="33"/>
                        </a:cxn>
                        <a:cxn ang="0">
                          <a:pos x="16" y="27"/>
                        </a:cxn>
                        <a:cxn ang="0">
                          <a:pos x="15" y="32"/>
                        </a:cxn>
                        <a:cxn ang="0">
                          <a:pos x="14" y="37"/>
                        </a:cxn>
                        <a:cxn ang="0">
                          <a:pos x="11" y="37"/>
                        </a:cxn>
                        <a:cxn ang="0">
                          <a:pos x="10" y="33"/>
                        </a:cxn>
                        <a:cxn ang="0">
                          <a:pos x="9" y="31"/>
                        </a:cxn>
                        <a:cxn ang="0">
                          <a:pos x="7" y="36"/>
                        </a:cxn>
                        <a:cxn ang="0">
                          <a:pos x="7" y="40"/>
                        </a:cxn>
                        <a:cxn ang="0">
                          <a:pos x="9" y="45"/>
                        </a:cxn>
                        <a:cxn ang="0">
                          <a:pos x="6" y="45"/>
                        </a:cxn>
                        <a:cxn ang="0">
                          <a:pos x="3" y="41"/>
                        </a:cxn>
                        <a:cxn ang="0">
                          <a:pos x="0" y="37"/>
                        </a:cxn>
                        <a:cxn ang="0">
                          <a:pos x="0" y="32"/>
                        </a:cxn>
                        <a:cxn ang="0">
                          <a:pos x="1" y="27"/>
                        </a:cxn>
                        <a:cxn ang="0">
                          <a:pos x="5" y="23"/>
                        </a:cxn>
                        <a:cxn ang="0">
                          <a:pos x="8" y="21"/>
                        </a:cxn>
                        <a:cxn ang="0">
                          <a:pos x="10" y="17"/>
                        </a:cxn>
                        <a:cxn ang="0">
                          <a:pos x="11" y="12"/>
                        </a:cxn>
                        <a:cxn ang="0">
                          <a:pos x="13" y="9"/>
                        </a:cxn>
                        <a:cxn ang="0">
                          <a:pos x="17" y="6"/>
                        </a:cxn>
                        <a:cxn ang="0">
                          <a:pos x="17" y="7"/>
                        </a:cxn>
                        <a:cxn ang="0">
                          <a:pos x="17" y="12"/>
                        </a:cxn>
                        <a:cxn ang="0">
                          <a:pos x="18" y="16"/>
                        </a:cxn>
                        <a:cxn ang="0">
                          <a:pos x="20" y="21"/>
                        </a:cxn>
                        <a:cxn ang="0">
                          <a:pos x="20" y="26"/>
                        </a:cxn>
                        <a:cxn ang="0">
                          <a:pos x="22" y="19"/>
                        </a:cxn>
                        <a:cxn ang="0">
                          <a:pos x="22" y="14"/>
                        </a:cxn>
                        <a:cxn ang="0">
                          <a:pos x="24" y="9"/>
                        </a:cxn>
                        <a:cxn ang="0">
                          <a:pos x="28" y="4"/>
                        </a:cxn>
                        <a:cxn ang="0">
                          <a:pos x="33" y="1"/>
                        </a:cxn>
                        <a:cxn ang="0">
                          <a:pos x="35" y="1"/>
                        </a:cxn>
                        <a:cxn ang="0">
                          <a:pos x="33" y="7"/>
                        </a:cxn>
                        <a:cxn ang="0">
                          <a:pos x="32" y="12"/>
                        </a:cxn>
                        <a:cxn ang="0">
                          <a:pos x="34" y="17"/>
                        </a:cxn>
                        <a:cxn ang="0">
                          <a:pos x="38" y="22"/>
                        </a:cxn>
                      </a:cxnLst>
                      <a:rect l="0" t="0" r="r" b="b"/>
                      <a:pathLst>
                        <a:path w="43" h="48">
                          <a:moveTo>
                            <a:pt x="38" y="22"/>
                          </a:moveTo>
                          <a:lnTo>
                            <a:pt x="39" y="23"/>
                          </a:lnTo>
                          <a:lnTo>
                            <a:pt x="40" y="25"/>
                          </a:lnTo>
                          <a:lnTo>
                            <a:pt x="40" y="26"/>
                          </a:lnTo>
                          <a:lnTo>
                            <a:pt x="40" y="26"/>
                          </a:lnTo>
                          <a:lnTo>
                            <a:pt x="41" y="28"/>
                          </a:lnTo>
                          <a:lnTo>
                            <a:pt x="41" y="29"/>
                          </a:lnTo>
                          <a:lnTo>
                            <a:pt x="42" y="30"/>
                          </a:lnTo>
                          <a:lnTo>
                            <a:pt x="42" y="32"/>
                          </a:lnTo>
                          <a:lnTo>
                            <a:pt x="41" y="33"/>
                          </a:lnTo>
                          <a:lnTo>
                            <a:pt x="41" y="34"/>
                          </a:lnTo>
                          <a:lnTo>
                            <a:pt x="41" y="35"/>
                          </a:lnTo>
                          <a:lnTo>
                            <a:pt x="40" y="36"/>
                          </a:lnTo>
                          <a:lnTo>
                            <a:pt x="40" y="38"/>
                          </a:lnTo>
                          <a:lnTo>
                            <a:pt x="39" y="39"/>
                          </a:lnTo>
                          <a:lnTo>
                            <a:pt x="38" y="40"/>
                          </a:lnTo>
                          <a:lnTo>
                            <a:pt x="37" y="41"/>
                          </a:lnTo>
                          <a:lnTo>
                            <a:pt x="36" y="42"/>
                          </a:lnTo>
                          <a:lnTo>
                            <a:pt x="35" y="43"/>
                          </a:lnTo>
                          <a:lnTo>
                            <a:pt x="34" y="44"/>
                          </a:lnTo>
                          <a:lnTo>
                            <a:pt x="33" y="44"/>
                          </a:lnTo>
                          <a:lnTo>
                            <a:pt x="32" y="45"/>
                          </a:lnTo>
                          <a:lnTo>
                            <a:pt x="30" y="46"/>
                          </a:lnTo>
                          <a:lnTo>
                            <a:pt x="29" y="46"/>
                          </a:lnTo>
                          <a:lnTo>
                            <a:pt x="27" y="47"/>
                          </a:lnTo>
                          <a:lnTo>
                            <a:pt x="26" y="47"/>
                          </a:lnTo>
                          <a:lnTo>
                            <a:pt x="26" y="47"/>
                          </a:lnTo>
                          <a:lnTo>
                            <a:pt x="27" y="46"/>
                          </a:lnTo>
                          <a:lnTo>
                            <a:pt x="28" y="45"/>
                          </a:lnTo>
                          <a:lnTo>
                            <a:pt x="29" y="44"/>
                          </a:lnTo>
                          <a:lnTo>
                            <a:pt x="30" y="43"/>
                          </a:lnTo>
                          <a:lnTo>
                            <a:pt x="31" y="41"/>
                          </a:lnTo>
                          <a:lnTo>
                            <a:pt x="32" y="40"/>
                          </a:lnTo>
                          <a:lnTo>
                            <a:pt x="32" y="39"/>
                          </a:lnTo>
                          <a:lnTo>
                            <a:pt x="33" y="38"/>
                          </a:lnTo>
                          <a:lnTo>
                            <a:pt x="33" y="36"/>
                          </a:lnTo>
                          <a:lnTo>
                            <a:pt x="33" y="35"/>
                          </a:lnTo>
                          <a:lnTo>
                            <a:pt x="34" y="33"/>
                          </a:lnTo>
                          <a:lnTo>
                            <a:pt x="34" y="32"/>
                          </a:lnTo>
                          <a:lnTo>
                            <a:pt x="33" y="31"/>
                          </a:lnTo>
                          <a:lnTo>
                            <a:pt x="33" y="30"/>
                          </a:lnTo>
                          <a:lnTo>
                            <a:pt x="33" y="27"/>
                          </a:lnTo>
                          <a:lnTo>
                            <a:pt x="32" y="25"/>
                          </a:lnTo>
                          <a:lnTo>
                            <a:pt x="31" y="23"/>
                          </a:lnTo>
                          <a:lnTo>
                            <a:pt x="30" y="20"/>
                          </a:lnTo>
                          <a:lnTo>
                            <a:pt x="29" y="18"/>
                          </a:lnTo>
                          <a:lnTo>
                            <a:pt x="28" y="16"/>
                          </a:lnTo>
                          <a:lnTo>
                            <a:pt x="29" y="18"/>
                          </a:lnTo>
                          <a:lnTo>
                            <a:pt x="29" y="20"/>
                          </a:lnTo>
                          <a:lnTo>
                            <a:pt x="29" y="22"/>
                          </a:lnTo>
                          <a:lnTo>
                            <a:pt x="29" y="23"/>
                          </a:lnTo>
                          <a:lnTo>
                            <a:pt x="28" y="25"/>
                          </a:lnTo>
                          <a:lnTo>
                            <a:pt x="28" y="27"/>
                          </a:lnTo>
                          <a:lnTo>
                            <a:pt x="28" y="29"/>
                          </a:lnTo>
                          <a:lnTo>
                            <a:pt x="27" y="30"/>
                          </a:lnTo>
                          <a:lnTo>
                            <a:pt x="26" y="32"/>
                          </a:lnTo>
                          <a:lnTo>
                            <a:pt x="25" y="34"/>
                          </a:lnTo>
                          <a:lnTo>
                            <a:pt x="24" y="35"/>
                          </a:lnTo>
                          <a:lnTo>
                            <a:pt x="23" y="37"/>
                          </a:lnTo>
                          <a:lnTo>
                            <a:pt x="22" y="38"/>
                          </a:lnTo>
                          <a:lnTo>
                            <a:pt x="21" y="40"/>
                          </a:lnTo>
                          <a:lnTo>
                            <a:pt x="19" y="41"/>
                          </a:lnTo>
                          <a:lnTo>
                            <a:pt x="20" y="40"/>
                          </a:lnTo>
                          <a:lnTo>
                            <a:pt x="20" y="39"/>
                          </a:lnTo>
                          <a:lnTo>
                            <a:pt x="20" y="37"/>
                          </a:lnTo>
                          <a:lnTo>
                            <a:pt x="20" y="36"/>
                          </a:lnTo>
                          <a:lnTo>
                            <a:pt x="19" y="34"/>
                          </a:lnTo>
                          <a:lnTo>
                            <a:pt x="19" y="33"/>
                          </a:lnTo>
                          <a:lnTo>
                            <a:pt x="19" y="31"/>
                          </a:lnTo>
                          <a:lnTo>
                            <a:pt x="18" y="30"/>
                          </a:lnTo>
                          <a:lnTo>
                            <a:pt x="17" y="28"/>
                          </a:lnTo>
                          <a:lnTo>
                            <a:pt x="16" y="27"/>
                          </a:lnTo>
                          <a:lnTo>
                            <a:pt x="16" y="27"/>
                          </a:lnTo>
                          <a:lnTo>
                            <a:pt x="16" y="29"/>
                          </a:lnTo>
                          <a:lnTo>
                            <a:pt x="15" y="30"/>
                          </a:lnTo>
                          <a:lnTo>
                            <a:pt x="15" y="32"/>
                          </a:lnTo>
                          <a:lnTo>
                            <a:pt x="14" y="33"/>
                          </a:lnTo>
                          <a:lnTo>
                            <a:pt x="14" y="35"/>
                          </a:lnTo>
                          <a:lnTo>
                            <a:pt x="14" y="36"/>
                          </a:lnTo>
                          <a:lnTo>
                            <a:pt x="14" y="37"/>
                          </a:lnTo>
                          <a:lnTo>
                            <a:pt x="14" y="39"/>
                          </a:lnTo>
                          <a:lnTo>
                            <a:pt x="13" y="38"/>
                          </a:lnTo>
                          <a:lnTo>
                            <a:pt x="12" y="37"/>
                          </a:lnTo>
                          <a:lnTo>
                            <a:pt x="11" y="37"/>
                          </a:lnTo>
                          <a:lnTo>
                            <a:pt x="11" y="36"/>
                          </a:lnTo>
                          <a:lnTo>
                            <a:pt x="10" y="35"/>
                          </a:lnTo>
                          <a:lnTo>
                            <a:pt x="10" y="34"/>
                          </a:lnTo>
                          <a:lnTo>
                            <a:pt x="10" y="33"/>
                          </a:lnTo>
                          <a:lnTo>
                            <a:pt x="9" y="32"/>
                          </a:lnTo>
                          <a:lnTo>
                            <a:pt x="9" y="31"/>
                          </a:lnTo>
                          <a:lnTo>
                            <a:pt x="9" y="30"/>
                          </a:lnTo>
                          <a:lnTo>
                            <a:pt x="9" y="31"/>
                          </a:lnTo>
                          <a:lnTo>
                            <a:pt x="8" y="32"/>
                          </a:lnTo>
                          <a:lnTo>
                            <a:pt x="8" y="33"/>
                          </a:lnTo>
                          <a:lnTo>
                            <a:pt x="7" y="35"/>
                          </a:lnTo>
                          <a:lnTo>
                            <a:pt x="7" y="36"/>
                          </a:lnTo>
                          <a:lnTo>
                            <a:pt x="7" y="37"/>
                          </a:lnTo>
                          <a:lnTo>
                            <a:pt x="7" y="38"/>
                          </a:lnTo>
                          <a:lnTo>
                            <a:pt x="7" y="39"/>
                          </a:lnTo>
                          <a:lnTo>
                            <a:pt x="7" y="40"/>
                          </a:lnTo>
                          <a:lnTo>
                            <a:pt x="7" y="41"/>
                          </a:lnTo>
                          <a:lnTo>
                            <a:pt x="8" y="43"/>
                          </a:lnTo>
                          <a:lnTo>
                            <a:pt x="8" y="44"/>
                          </a:lnTo>
                          <a:lnTo>
                            <a:pt x="9" y="45"/>
                          </a:lnTo>
                          <a:lnTo>
                            <a:pt x="10" y="47"/>
                          </a:lnTo>
                          <a:lnTo>
                            <a:pt x="9" y="46"/>
                          </a:lnTo>
                          <a:lnTo>
                            <a:pt x="8" y="45"/>
                          </a:lnTo>
                          <a:lnTo>
                            <a:pt x="6" y="45"/>
                          </a:lnTo>
                          <a:lnTo>
                            <a:pt x="5" y="44"/>
                          </a:lnTo>
                          <a:lnTo>
                            <a:pt x="4" y="43"/>
                          </a:lnTo>
                          <a:lnTo>
                            <a:pt x="3" y="42"/>
                          </a:lnTo>
                          <a:lnTo>
                            <a:pt x="3" y="41"/>
                          </a:lnTo>
                          <a:lnTo>
                            <a:pt x="2" y="40"/>
                          </a:lnTo>
                          <a:lnTo>
                            <a:pt x="1" y="39"/>
                          </a:lnTo>
                          <a:lnTo>
                            <a:pt x="1" y="38"/>
                          </a:lnTo>
                          <a:lnTo>
                            <a:pt x="0" y="37"/>
                          </a:lnTo>
                          <a:lnTo>
                            <a:pt x="0" y="36"/>
                          </a:lnTo>
                          <a:lnTo>
                            <a:pt x="0" y="35"/>
                          </a:lnTo>
                          <a:lnTo>
                            <a:pt x="0" y="33"/>
                          </a:lnTo>
                          <a:lnTo>
                            <a:pt x="0" y="32"/>
                          </a:lnTo>
                          <a:lnTo>
                            <a:pt x="0" y="31"/>
                          </a:lnTo>
                          <a:lnTo>
                            <a:pt x="0" y="30"/>
                          </a:lnTo>
                          <a:lnTo>
                            <a:pt x="1" y="29"/>
                          </a:lnTo>
                          <a:lnTo>
                            <a:pt x="1" y="27"/>
                          </a:lnTo>
                          <a:lnTo>
                            <a:pt x="2" y="26"/>
                          </a:lnTo>
                          <a:lnTo>
                            <a:pt x="3" y="26"/>
                          </a:lnTo>
                          <a:lnTo>
                            <a:pt x="3" y="24"/>
                          </a:lnTo>
                          <a:lnTo>
                            <a:pt x="5" y="23"/>
                          </a:lnTo>
                          <a:lnTo>
                            <a:pt x="5" y="23"/>
                          </a:lnTo>
                          <a:lnTo>
                            <a:pt x="6" y="22"/>
                          </a:lnTo>
                          <a:lnTo>
                            <a:pt x="7" y="22"/>
                          </a:lnTo>
                          <a:lnTo>
                            <a:pt x="8" y="21"/>
                          </a:lnTo>
                          <a:lnTo>
                            <a:pt x="8" y="20"/>
                          </a:lnTo>
                          <a:lnTo>
                            <a:pt x="9" y="19"/>
                          </a:lnTo>
                          <a:lnTo>
                            <a:pt x="9" y="18"/>
                          </a:lnTo>
                          <a:lnTo>
                            <a:pt x="10" y="17"/>
                          </a:lnTo>
                          <a:lnTo>
                            <a:pt x="10" y="16"/>
                          </a:lnTo>
                          <a:lnTo>
                            <a:pt x="10" y="15"/>
                          </a:lnTo>
                          <a:lnTo>
                            <a:pt x="10" y="14"/>
                          </a:lnTo>
                          <a:lnTo>
                            <a:pt x="11" y="12"/>
                          </a:lnTo>
                          <a:lnTo>
                            <a:pt x="11" y="11"/>
                          </a:lnTo>
                          <a:lnTo>
                            <a:pt x="12" y="10"/>
                          </a:lnTo>
                          <a:lnTo>
                            <a:pt x="12" y="9"/>
                          </a:lnTo>
                          <a:lnTo>
                            <a:pt x="13" y="9"/>
                          </a:lnTo>
                          <a:lnTo>
                            <a:pt x="14" y="8"/>
                          </a:lnTo>
                          <a:lnTo>
                            <a:pt x="15" y="7"/>
                          </a:lnTo>
                          <a:lnTo>
                            <a:pt x="16" y="6"/>
                          </a:lnTo>
                          <a:lnTo>
                            <a:pt x="17" y="6"/>
                          </a:lnTo>
                          <a:lnTo>
                            <a:pt x="17" y="6"/>
                          </a:lnTo>
                          <a:lnTo>
                            <a:pt x="18" y="5"/>
                          </a:lnTo>
                          <a:lnTo>
                            <a:pt x="18" y="6"/>
                          </a:lnTo>
                          <a:lnTo>
                            <a:pt x="17" y="7"/>
                          </a:lnTo>
                          <a:lnTo>
                            <a:pt x="17" y="8"/>
                          </a:lnTo>
                          <a:lnTo>
                            <a:pt x="17" y="9"/>
                          </a:lnTo>
                          <a:lnTo>
                            <a:pt x="17" y="11"/>
                          </a:lnTo>
                          <a:lnTo>
                            <a:pt x="17" y="12"/>
                          </a:lnTo>
                          <a:lnTo>
                            <a:pt x="17" y="13"/>
                          </a:lnTo>
                          <a:lnTo>
                            <a:pt x="17" y="14"/>
                          </a:lnTo>
                          <a:lnTo>
                            <a:pt x="17" y="15"/>
                          </a:lnTo>
                          <a:lnTo>
                            <a:pt x="18" y="16"/>
                          </a:lnTo>
                          <a:lnTo>
                            <a:pt x="19" y="18"/>
                          </a:lnTo>
                          <a:lnTo>
                            <a:pt x="19" y="19"/>
                          </a:lnTo>
                          <a:lnTo>
                            <a:pt x="20" y="20"/>
                          </a:lnTo>
                          <a:lnTo>
                            <a:pt x="20" y="21"/>
                          </a:lnTo>
                          <a:lnTo>
                            <a:pt x="20" y="22"/>
                          </a:lnTo>
                          <a:lnTo>
                            <a:pt x="20" y="24"/>
                          </a:lnTo>
                          <a:lnTo>
                            <a:pt x="20" y="25"/>
                          </a:lnTo>
                          <a:lnTo>
                            <a:pt x="20" y="26"/>
                          </a:lnTo>
                          <a:lnTo>
                            <a:pt x="21" y="25"/>
                          </a:lnTo>
                          <a:lnTo>
                            <a:pt x="21" y="23"/>
                          </a:lnTo>
                          <a:lnTo>
                            <a:pt x="21" y="21"/>
                          </a:lnTo>
                          <a:lnTo>
                            <a:pt x="22" y="19"/>
                          </a:lnTo>
                          <a:lnTo>
                            <a:pt x="22" y="18"/>
                          </a:lnTo>
                          <a:lnTo>
                            <a:pt x="22" y="17"/>
                          </a:lnTo>
                          <a:lnTo>
                            <a:pt x="22" y="16"/>
                          </a:lnTo>
                          <a:lnTo>
                            <a:pt x="22" y="14"/>
                          </a:lnTo>
                          <a:lnTo>
                            <a:pt x="22" y="13"/>
                          </a:lnTo>
                          <a:lnTo>
                            <a:pt x="23" y="11"/>
                          </a:lnTo>
                          <a:lnTo>
                            <a:pt x="23" y="10"/>
                          </a:lnTo>
                          <a:lnTo>
                            <a:pt x="24" y="9"/>
                          </a:lnTo>
                          <a:lnTo>
                            <a:pt x="25" y="8"/>
                          </a:lnTo>
                          <a:lnTo>
                            <a:pt x="26" y="6"/>
                          </a:lnTo>
                          <a:lnTo>
                            <a:pt x="27" y="5"/>
                          </a:lnTo>
                          <a:lnTo>
                            <a:pt x="28" y="4"/>
                          </a:lnTo>
                          <a:lnTo>
                            <a:pt x="29" y="3"/>
                          </a:lnTo>
                          <a:lnTo>
                            <a:pt x="30" y="2"/>
                          </a:lnTo>
                          <a:lnTo>
                            <a:pt x="32" y="1"/>
                          </a:lnTo>
                          <a:lnTo>
                            <a:pt x="33" y="1"/>
                          </a:lnTo>
                          <a:lnTo>
                            <a:pt x="35" y="0"/>
                          </a:lnTo>
                          <a:lnTo>
                            <a:pt x="36" y="0"/>
                          </a:lnTo>
                          <a:lnTo>
                            <a:pt x="35" y="0"/>
                          </a:lnTo>
                          <a:lnTo>
                            <a:pt x="35" y="1"/>
                          </a:lnTo>
                          <a:lnTo>
                            <a:pt x="34" y="3"/>
                          </a:lnTo>
                          <a:lnTo>
                            <a:pt x="33" y="4"/>
                          </a:lnTo>
                          <a:lnTo>
                            <a:pt x="33" y="5"/>
                          </a:lnTo>
                          <a:lnTo>
                            <a:pt x="33" y="7"/>
                          </a:lnTo>
                          <a:lnTo>
                            <a:pt x="32" y="8"/>
                          </a:lnTo>
                          <a:lnTo>
                            <a:pt x="32" y="9"/>
                          </a:lnTo>
                          <a:lnTo>
                            <a:pt x="32" y="11"/>
                          </a:lnTo>
                          <a:lnTo>
                            <a:pt x="32" y="12"/>
                          </a:lnTo>
                          <a:lnTo>
                            <a:pt x="33" y="13"/>
                          </a:lnTo>
                          <a:lnTo>
                            <a:pt x="33" y="15"/>
                          </a:lnTo>
                          <a:lnTo>
                            <a:pt x="34" y="16"/>
                          </a:lnTo>
                          <a:lnTo>
                            <a:pt x="34" y="17"/>
                          </a:lnTo>
                          <a:lnTo>
                            <a:pt x="35" y="19"/>
                          </a:lnTo>
                          <a:lnTo>
                            <a:pt x="36" y="20"/>
                          </a:lnTo>
                          <a:lnTo>
                            <a:pt x="37" y="21"/>
                          </a:lnTo>
                          <a:lnTo>
                            <a:pt x="38" y="22"/>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95" name="AutoShape 35">
                      <a:extLst>
                        <a:ext uri="{FF2B5EF4-FFF2-40B4-BE49-F238E27FC236}">
                          <a16:creationId xmlns:a16="http://schemas.microsoft.com/office/drawing/2014/main" id="{44BB7C5D-255B-4529-B7CC-BA70170E0820}"/>
                        </a:ext>
                      </a:extLst>
                    </p:cNvPr>
                    <p:cNvSpPr>
                      <a:spLocks noChangeArrowheads="1"/>
                    </p:cNvSpPr>
                    <p:nvPr/>
                  </p:nvSpPr>
                  <p:spPr bwMode="auto">
                    <a:xfrm flipV="1">
                      <a:off x="708" y="2968"/>
                      <a:ext cx="56" cy="13"/>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grpSp>
                <p:nvGrpSpPr>
                  <p:cNvPr id="283" name="Group 36">
                    <a:extLst>
                      <a:ext uri="{FF2B5EF4-FFF2-40B4-BE49-F238E27FC236}">
                        <a16:creationId xmlns:a16="http://schemas.microsoft.com/office/drawing/2014/main" id="{67112C0F-7A6C-4B4C-A053-9E2E697AA5E3}"/>
                      </a:ext>
                    </a:extLst>
                  </p:cNvPr>
                  <p:cNvGrpSpPr>
                    <a:grpSpLocks/>
                  </p:cNvGrpSpPr>
                  <p:nvPr/>
                </p:nvGrpSpPr>
                <p:grpSpPr bwMode="auto">
                  <a:xfrm>
                    <a:off x="777" y="2953"/>
                    <a:ext cx="56" cy="113"/>
                    <a:chOff x="777" y="2953"/>
                    <a:chExt cx="56" cy="113"/>
                  </a:xfrm>
                </p:grpSpPr>
                <p:sp>
                  <p:nvSpPr>
                    <p:cNvPr id="284" name="AutoShape 37">
                      <a:extLst>
                        <a:ext uri="{FF2B5EF4-FFF2-40B4-BE49-F238E27FC236}">
                          <a16:creationId xmlns:a16="http://schemas.microsoft.com/office/drawing/2014/main" id="{35864AE7-FEDB-49E9-9F6D-70B132449DFC}"/>
                        </a:ext>
                      </a:extLst>
                    </p:cNvPr>
                    <p:cNvSpPr>
                      <a:spLocks noChangeArrowheads="1"/>
                    </p:cNvSpPr>
                    <p:nvPr/>
                  </p:nvSpPr>
                  <p:spPr bwMode="auto">
                    <a:xfrm>
                      <a:off x="787" y="3029"/>
                      <a:ext cx="46" cy="8"/>
                    </a:xfrm>
                    <a:prstGeom prst="cube">
                      <a:avLst>
                        <a:gd name="adj" fmla="val 24995"/>
                      </a:avLst>
                    </a:prstGeom>
                    <a:solidFill>
                      <a:schemeClr val="tx1"/>
                    </a:solidFill>
                    <a:ln w="12700">
                      <a:noFill/>
                      <a:miter lim="800000"/>
                      <a:headEnd/>
                      <a:tailEnd/>
                    </a:ln>
                    <a:effectLst/>
                    <a:sp3d prstMaterial="softEdge"/>
                  </p:spPr>
                  <p:txBody>
                    <a:bodyPr wrap="none" anchor="ctr"/>
                    <a:lstStyle/>
                    <a:p>
                      <a:pPr>
                        <a:defRPr/>
                      </a:pPr>
                      <a:endParaRPr lang="es-ES" sz="1400" dirty="0">
                        <a:ea typeface="+mn-ea"/>
                        <a:cs typeface="Courier New" pitchFamily="49" charset="0"/>
                      </a:endParaRPr>
                    </a:p>
                  </p:txBody>
                </p:sp>
                <p:sp>
                  <p:nvSpPr>
                    <p:cNvPr id="285" name="AutoShape 38">
                      <a:extLst>
                        <a:ext uri="{FF2B5EF4-FFF2-40B4-BE49-F238E27FC236}">
                          <a16:creationId xmlns:a16="http://schemas.microsoft.com/office/drawing/2014/main" id="{2571DAC7-570D-4B4C-81D2-2A2A1529490A}"/>
                        </a:ext>
                      </a:extLst>
                    </p:cNvPr>
                    <p:cNvSpPr>
                      <a:spLocks noChangeArrowheads="1"/>
                    </p:cNvSpPr>
                    <p:nvPr/>
                  </p:nvSpPr>
                  <p:spPr bwMode="auto">
                    <a:xfrm rot="6660000">
                      <a:off x="787" y="3039"/>
                      <a:ext cx="46" cy="8"/>
                    </a:xfrm>
                    <a:prstGeom prst="cube">
                      <a:avLst>
                        <a:gd name="adj" fmla="val 24995"/>
                      </a:avLst>
                    </a:prstGeom>
                    <a:solidFill>
                      <a:schemeClr val="tx1"/>
                    </a:solidFill>
                    <a:ln w="12700">
                      <a:noFill/>
                      <a:miter lim="800000"/>
                      <a:headEnd/>
                      <a:tailEnd/>
                    </a:ln>
                    <a:effectLst/>
                    <a:sp3d prstMaterial="softEdge"/>
                  </p:spPr>
                  <p:txBody>
                    <a:bodyPr wrap="none" anchor="ctr"/>
                    <a:lstStyle/>
                    <a:p>
                      <a:pPr>
                        <a:defRPr/>
                      </a:pPr>
                      <a:endParaRPr lang="es-ES" sz="1400" dirty="0">
                        <a:ea typeface="+mn-ea"/>
                        <a:cs typeface="Courier New" pitchFamily="49" charset="0"/>
                      </a:endParaRPr>
                    </a:p>
                  </p:txBody>
                </p:sp>
                <p:sp>
                  <p:nvSpPr>
                    <p:cNvPr id="286" name="AutoShape 39">
                      <a:extLst>
                        <a:ext uri="{FF2B5EF4-FFF2-40B4-BE49-F238E27FC236}">
                          <a16:creationId xmlns:a16="http://schemas.microsoft.com/office/drawing/2014/main" id="{9210F61E-79ED-4CA5-9BAF-1892A332AF66}"/>
                        </a:ext>
                      </a:extLst>
                    </p:cNvPr>
                    <p:cNvSpPr>
                      <a:spLocks noChangeArrowheads="1"/>
                    </p:cNvSpPr>
                    <p:nvPr/>
                  </p:nvSpPr>
                  <p:spPr bwMode="auto">
                    <a:xfrm rot="19440000">
                      <a:off x="777" y="3039"/>
                      <a:ext cx="45" cy="8"/>
                    </a:xfrm>
                    <a:prstGeom prst="cube">
                      <a:avLst>
                        <a:gd name="adj" fmla="val 24995"/>
                      </a:avLst>
                    </a:prstGeom>
                    <a:solidFill>
                      <a:schemeClr val="tx1"/>
                    </a:solidFill>
                    <a:ln w="12700">
                      <a:noFill/>
                      <a:miter lim="800000"/>
                      <a:headEnd/>
                      <a:tailEnd/>
                    </a:ln>
                    <a:effectLst/>
                    <a:sp3d prstMaterial="softEdge"/>
                  </p:spPr>
                  <p:txBody>
                    <a:bodyPr wrap="none" anchor="ctr"/>
                    <a:lstStyle/>
                    <a:p>
                      <a:pPr>
                        <a:defRPr/>
                      </a:pPr>
                      <a:endParaRPr lang="es-ES" sz="1400" dirty="0">
                        <a:ea typeface="+mn-ea"/>
                        <a:cs typeface="Courier New" pitchFamily="49" charset="0"/>
                      </a:endParaRPr>
                    </a:p>
                  </p:txBody>
                </p:sp>
                <p:grpSp>
                  <p:nvGrpSpPr>
                    <p:cNvPr id="287" name="Group 40">
                      <a:extLst>
                        <a:ext uri="{FF2B5EF4-FFF2-40B4-BE49-F238E27FC236}">
                          <a16:creationId xmlns:a16="http://schemas.microsoft.com/office/drawing/2014/main" id="{EAA04193-2DCD-4FF1-AE22-B1EBF1BAAAA4}"/>
                        </a:ext>
                      </a:extLst>
                    </p:cNvPr>
                    <p:cNvGrpSpPr>
                      <a:grpSpLocks/>
                    </p:cNvGrpSpPr>
                    <p:nvPr/>
                  </p:nvGrpSpPr>
                  <p:grpSpPr bwMode="auto">
                    <a:xfrm>
                      <a:off x="784" y="2953"/>
                      <a:ext cx="42" cy="85"/>
                      <a:chOff x="784" y="2953"/>
                      <a:chExt cx="42" cy="85"/>
                    </a:xfrm>
                  </p:grpSpPr>
                  <p:sp>
                    <p:nvSpPr>
                      <p:cNvPr id="288" name="Freeform 41">
                        <a:extLst>
                          <a:ext uri="{FF2B5EF4-FFF2-40B4-BE49-F238E27FC236}">
                            <a16:creationId xmlns:a16="http://schemas.microsoft.com/office/drawing/2014/main" id="{E142AEE6-357A-41C5-942A-9C2D20E5E38E}"/>
                          </a:ext>
                        </a:extLst>
                      </p:cNvPr>
                      <p:cNvSpPr>
                        <a:spLocks/>
                      </p:cNvSpPr>
                      <p:nvPr/>
                    </p:nvSpPr>
                    <p:spPr bwMode="auto">
                      <a:xfrm>
                        <a:off x="790" y="2978"/>
                        <a:ext cx="31" cy="59"/>
                      </a:xfrm>
                      <a:custGeom>
                        <a:avLst/>
                        <a:gdLst/>
                        <a:ahLst/>
                        <a:cxnLst>
                          <a:cxn ang="0">
                            <a:pos x="20" y="58"/>
                          </a:cxn>
                          <a:cxn ang="0">
                            <a:pos x="5" y="58"/>
                          </a:cxn>
                          <a:cxn ang="0">
                            <a:pos x="2" y="52"/>
                          </a:cxn>
                          <a:cxn ang="0">
                            <a:pos x="0" y="40"/>
                          </a:cxn>
                          <a:cxn ang="0">
                            <a:pos x="6" y="19"/>
                          </a:cxn>
                          <a:cxn ang="0">
                            <a:pos x="8" y="24"/>
                          </a:cxn>
                          <a:cxn ang="0">
                            <a:pos x="12" y="18"/>
                          </a:cxn>
                          <a:cxn ang="0">
                            <a:pos x="17" y="31"/>
                          </a:cxn>
                          <a:cxn ang="0">
                            <a:pos x="21" y="12"/>
                          </a:cxn>
                          <a:cxn ang="0">
                            <a:pos x="22" y="0"/>
                          </a:cxn>
                          <a:cxn ang="0">
                            <a:pos x="26" y="13"/>
                          </a:cxn>
                          <a:cxn ang="0">
                            <a:pos x="30" y="39"/>
                          </a:cxn>
                          <a:cxn ang="0">
                            <a:pos x="26" y="52"/>
                          </a:cxn>
                          <a:cxn ang="0">
                            <a:pos x="20" y="58"/>
                          </a:cxn>
                        </a:cxnLst>
                        <a:rect l="0" t="0" r="r" b="b"/>
                        <a:pathLst>
                          <a:path w="31" h="59">
                            <a:moveTo>
                              <a:pt x="20" y="58"/>
                            </a:moveTo>
                            <a:lnTo>
                              <a:pt x="5" y="58"/>
                            </a:lnTo>
                            <a:lnTo>
                              <a:pt x="2" y="52"/>
                            </a:lnTo>
                            <a:lnTo>
                              <a:pt x="0" y="40"/>
                            </a:lnTo>
                            <a:lnTo>
                              <a:pt x="6" y="19"/>
                            </a:lnTo>
                            <a:lnTo>
                              <a:pt x="8" y="24"/>
                            </a:lnTo>
                            <a:lnTo>
                              <a:pt x="12" y="18"/>
                            </a:lnTo>
                            <a:lnTo>
                              <a:pt x="17" y="31"/>
                            </a:lnTo>
                            <a:lnTo>
                              <a:pt x="21" y="12"/>
                            </a:lnTo>
                            <a:lnTo>
                              <a:pt x="22" y="0"/>
                            </a:lnTo>
                            <a:lnTo>
                              <a:pt x="26" y="13"/>
                            </a:lnTo>
                            <a:lnTo>
                              <a:pt x="30" y="39"/>
                            </a:lnTo>
                            <a:lnTo>
                              <a:pt x="26" y="52"/>
                            </a:lnTo>
                            <a:lnTo>
                              <a:pt x="20" y="58"/>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89" name="Freeform 42">
                        <a:extLst>
                          <a:ext uri="{FF2B5EF4-FFF2-40B4-BE49-F238E27FC236}">
                            <a16:creationId xmlns:a16="http://schemas.microsoft.com/office/drawing/2014/main" id="{3DA3EAD6-6954-4614-B228-60FF49C2D0B1}"/>
                          </a:ext>
                        </a:extLst>
                      </p:cNvPr>
                      <p:cNvSpPr>
                        <a:spLocks/>
                      </p:cNvSpPr>
                      <p:nvPr/>
                    </p:nvSpPr>
                    <p:spPr bwMode="auto">
                      <a:xfrm>
                        <a:off x="784" y="2953"/>
                        <a:ext cx="42" cy="85"/>
                      </a:xfrm>
                      <a:custGeom>
                        <a:avLst/>
                        <a:gdLst/>
                        <a:ahLst/>
                        <a:cxnLst>
                          <a:cxn ang="0">
                            <a:pos x="39" y="46"/>
                          </a:cxn>
                          <a:cxn ang="0">
                            <a:pos x="41" y="55"/>
                          </a:cxn>
                          <a:cxn ang="0">
                            <a:pos x="40" y="64"/>
                          </a:cxn>
                          <a:cxn ang="0">
                            <a:pos x="37" y="72"/>
                          </a:cxn>
                          <a:cxn ang="0">
                            <a:pos x="33" y="78"/>
                          </a:cxn>
                          <a:cxn ang="0">
                            <a:pos x="28" y="83"/>
                          </a:cxn>
                          <a:cxn ang="0">
                            <a:pos x="26" y="83"/>
                          </a:cxn>
                          <a:cxn ang="0">
                            <a:pos x="30" y="74"/>
                          </a:cxn>
                          <a:cxn ang="0">
                            <a:pos x="32" y="65"/>
                          </a:cxn>
                          <a:cxn ang="0">
                            <a:pos x="33" y="56"/>
                          </a:cxn>
                          <a:cxn ang="0">
                            <a:pos x="30" y="41"/>
                          </a:cxn>
                          <a:cxn ang="0">
                            <a:pos x="28" y="33"/>
                          </a:cxn>
                          <a:cxn ang="0">
                            <a:pos x="28" y="46"/>
                          </a:cxn>
                          <a:cxn ang="0">
                            <a:pos x="25" y="57"/>
                          </a:cxn>
                          <a:cxn ang="0">
                            <a:pos x="22" y="69"/>
                          </a:cxn>
                          <a:cxn ang="0">
                            <a:pos x="19" y="69"/>
                          </a:cxn>
                          <a:cxn ang="0">
                            <a:pos x="19" y="59"/>
                          </a:cxn>
                          <a:cxn ang="0">
                            <a:pos x="16" y="49"/>
                          </a:cxn>
                          <a:cxn ang="0">
                            <a:pos x="14" y="57"/>
                          </a:cxn>
                          <a:cxn ang="0">
                            <a:pos x="14" y="67"/>
                          </a:cxn>
                          <a:cxn ang="0">
                            <a:pos x="11" y="66"/>
                          </a:cxn>
                          <a:cxn ang="0">
                            <a:pos x="9" y="59"/>
                          </a:cxn>
                          <a:cxn ang="0">
                            <a:pos x="8" y="56"/>
                          </a:cxn>
                          <a:cxn ang="0">
                            <a:pos x="7" y="64"/>
                          </a:cxn>
                          <a:cxn ang="0">
                            <a:pos x="7" y="72"/>
                          </a:cxn>
                          <a:cxn ang="0">
                            <a:pos x="9" y="80"/>
                          </a:cxn>
                          <a:cxn ang="0">
                            <a:pos x="6" y="81"/>
                          </a:cxn>
                          <a:cxn ang="0">
                            <a:pos x="2" y="74"/>
                          </a:cxn>
                          <a:cxn ang="0">
                            <a:pos x="0" y="66"/>
                          </a:cxn>
                          <a:cxn ang="0">
                            <a:pos x="0" y="58"/>
                          </a:cxn>
                          <a:cxn ang="0">
                            <a:pos x="1" y="49"/>
                          </a:cxn>
                          <a:cxn ang="0">
                            <a:pos x="5" y="41"/>
                          </a:cxn>
                          <a:cxn ang="0">
                            <a:pos x="7" y="37"/>
                          </a:cxn>
                          <a:cxn ang="0">
                            <a:pos x="9" y="30"/>
                          </a:cxn>
                          <a:cxn ang="0">
                            <a:pos x="10" y="22"/>
                          </a:cxn>
                          <a:cxn ang="0">
                            <a:pos x="13" y="16"/>
                          </a:cxn>
                          <a:cxn ang="0">
                            <a:pos x="16" y="11"/>
                          </a:cxn>
                          <a:cxn ang="0">
                            <a:pos x="17" y="13"/>
                          </a:cxn>
                          <a:cxn ang="0">
                            <a:pos x="16" y="21"/>
                          </a:cxn>
                          <a:cxn ang="0">
                            <a:pos x="17" y="30"/>
                          </a:cxn>
                          <a:cxn ang="0">
                            <a:pos x="20" y="38"/>
                          </a:cxn>
                          <a:cxn ang="0">
                            <a:pos x="20" y="46"/>
                          </a:cxn>
                          <a:cxn ang="0">
                            <a:pos x="21" y="35"/>
                          </a:cxn>
                          <a:cxn ang="0">
                            <a:pos x="21" y="26"/>
                          </a:cxn>
                          <a:cxn ang="0">
                            <a:pos x="23" y="17"/>
                          </a:cxn>
                          <a:cxn ang="0">
                            <a:pos x="27" y="8"/>
                          </a:cxn>
                          <a:cxn ang="0">
                            <a:pos x="32" y="1"/>
                          </a:cxn>
                          <a:cxn ang="0">
                            <a:pos x="34" y="3"/>
                          </a:cxn>
                          <a:cxn ang="0">
                            <a:pos x="32" y="12"/>
                          </a:cxn>
                          <a:cxn ang="0">
                            <a:pos x="32" y="22"/>
                          </a:cxn>
                          <a:cxn ang="0">
                            <a:pos x="33" y="31"/>
                          </a:cxn>
                          <a:cxn ang="0">
                            <a:pos x="37" y="40"/>
                          </a:cxn>
                        </a:cxnLst>
                        <a:rect l="0" t="0" r="r" b="b"/>
                        <a:pathLst>
                          <a:path w="42" h="85">
                            <a:moveTo>
                              <a:pt x="37" y="40"/>
                            </a:moveTo>
                            <a:lnTo>
                              <a:pt x="38" y="42"/>
                            </a:lnTo>
                            <a:lnTo>
                              <a:pt x="39" y="45"/>
                            </a:lnTo>
                            <a:lnTo>
                              <a:pt x="39" y="46"/>
                            </a:lnTo>
                            <a:lnTo>
                              <a:pt x="40" y="47"/>
                            </a:lnTo>
                            <a:lnTo>
                              <a:pt x="40" y="50"/>
                            </a:lnTo>
                            <a:lnTo>
                              <a:pt x="40" y="52"/>
                            </a:lnTo>
                            <a:lnTo>
                              <a:pt x="41" y="55"/>
                            </a:lnTo>
                            <a:lnTo>
                              <a:pt x="41" y="57"/>
                            </a:lnTo>
                            <a:lnTo>
                              <a:pt x="40" y="59"/>
                            </a:lnTo>
                            <a:lnTo>
                              <a:pt x="40" y="61"/>
                            </a:lnTo>
                            <a:lnTo>
                              <a:pt x="40" y="64"/>
                            </a:lnTo>
                            <a:lnTo>
                              <a:pt x="39" y="65"/>
                            </a:lnTo>
                            <a:lnTo>
                              <a:pt x="39" y="68"/>
                            </a:lnTo>
                            <a:lnTo>
                              <a:pt x="38" y="70"/>
                            </a:lnTo>
                            <a:lnTo>
                              <a:pt x="37" y="72"/>
                            </a:lnTo>
                            <a:lnTo>
                              <a:pt x="37" y="74"/>
                            </a:lnTo>
                            <a:lnTo>
                              <a:pt x="36" y="75"/>
                            </a:lnTo>
                            <a:lnTo>
                              <a:pt x="34" y="77"/>
                            </a:lnTo>
                            <a:lnTo>
                              <a:pt x="33" y="78"/>
                            </a:lnTo>
                            <a:lnTo>
                              <a:pt x="32" y="80"/>
                            </a:lnTo>
                            <a:lnTo>
                              <a:pt x="31" y="81"/>
                            </a:lnTo>
                            <a:lnTo>
                              <a:pt x="29" y="82"/>
                            </a:lnTo>
                            <a:lnTo>
                              <a:pt x="28" y="83"/>
                            </a:lnTo>
                            <a:lnTo>
                              <a:pt x="27" y="84"/>
                            </a:lnTo>
                            <a:lnTo>
                              <a:pt x="26" y="84"/>
                            </a:lnTo>
                            <a:lnTo>
                              <a:pt x="25" y="84"/>
                            </a:lnTo>
                            <a:lnTo>
                              <a:pt x="26" y="83"/>
                            </a:lnTo>
                            <a:lnTo>
                              <a:pt x="27" y="81"/>
                            </a:lnTo>
                            <a:lnTo>
                              <a:pt x="28" y="79"/>
                            </a:lnTo>
                            <a:lnTo>
                              <a:pt x="29" y="77"/>
                            </a:lnTo>
                            <a:lnTo>
                              <a:pt x="30" y="74"/>
                            </a:lnTo>
                            <a:lnTo>
                              <a:pt x="31" y="73"/>
                            </a:lnTo>
                            <a:lnTo>
                              <a:pt x="31" y="70"/>
                            </a:lnTo>
                            <a:lnTo>
                              <a:pt x="32" y="68"/>
                            </a:lnTo>
                            <a:lnTo>
                              <a:pt x="32" y="65"/>
                            </a:lnTo>
                            <a:lnTo>
                              <a:pt x="33" y="63"/>
                            </a:lnTo>
                            <a:lnTo>
                              <a:pt x="33" y="60"/>
                            </a:lnTo>
                            <a:lnTo>
                              <a:pt x="33" y="58"/>
                            </a:lnTo>
                            <a:lnTo>
                              <a:pt x="33" y="56"/>
                            </a:lnTo>
                            <a:lnTo>
                              <a:pt x="32" y="53"/>
                            </a:lnTo>
                            <a:lnTo>
                              <a:pt x="32" y="49"/>
                            </a:lnTo>
                            <a:lnTo>
                              <a:pt x="31" y="45"/>
                            </a:lnTo>
                            <a:lnTo>
                              <a:pt x="30" y="41"/>
                            </a:lnTo>
                            <a:lnTo>
                              <a:pt x="30" y="37"/>
                            </a:lnTo>
                            <a:lnTo>
                              <a:pt x="29" y="33"/>
                            </a:lnTo>
                            <a:lnTo>
                              <a:pt x="28" y="29"/>
                            </a:lnTo>
                            <a:lnTo>
                              <a:pt x="28" y="33"/>
                            </a:lnTo>
                            <a:lnTo>
                              <a:pt x="28" y="36"/>
                            </a:lnTo>
                            <a:lnTo>
                              <a:pt x="28" y="39"/>
                            </a:lnTo>
                            <a:lnTo>
                              <a:pt x="28" y="42"/>
                            </a:lnTo>
                            <a:lnTo>
                              <a:pt x="28" y="46"/>
                            </a:lnTo>
                            <a:lnTo>
                              <a:pt x="27" y="48"/>
                            </a:lnTo>
                            <a:lnTo>
                              <a:pt x="27" y="52"/>
                            </a:lnTo>
                            <a:lnTo>
                              <a:pt x="26" y="55"/>
                            </a:lnTo>
                            <a:lnTo>
                              <a:pt x="25" y="57"/>
                            </a:lnTo>
                            <a:lnTo>
                              <a:pt x="25" y="61"/>
                            </a:lnTo>
                            <a:lnTo>
                              <a:pt x="24" y="64"/>
                            </a:lnTo>
                            <a:lnTo>
                              <a:pt x="23" y="66"/>
                            </a:lnTo>
                            <a:lnTo>
                              <a:pt x="22" y="69"/>
                            </a:lnTo>
                            <a:lnTo>
                              <a:pt x="20" y="71"/>
                            </a:lnTo>
                            <a:lnTo>
                              <a:pt x="19" y="74"/>
                            </a:lnTo>
                            <a:lnTo>
                              <a:pt x="19" y="72"/>
                            </a:lnTo>
                            <a:lnTo>
                              <a:pt x="19" y="69"/>
                            </a:lnTo>
                            <a:lnTo>
                              <a:pt x="19" y="67"/>
                            </a:lnTo>
                            <a:lnTo>
                              <a:pt x="19" y="64"/>
                            </a:lnTo>
                            <a:lnTo>
                              <a:pt x="19" y="61"/>
                            </a:lnTo>
                            <a:lnTo>
                              <a:pt x="19" y="59"/>
                            </a:lnTo>
                            <a:lnTo>
                              <a:pt x="18" y="56"/>
                            </a:lnTo>
                            <a:lnTo>
                              <a:pt x="18" y="54"/>
                            </a:lnTo>
                            <a:lnTo>
                              <a:pt x="17" y="51"/>
                            </a:lnTo>
                            <a:lnTo>
                              <a:pt x="16" y="49"/>
                            </a:lnTo>
                            <a:lnTo>
                              <a:pt x="16" y="49"/>
                            </a:lnTo>
                            <a:lnTo>
                              <a:pt x="15" y="52"/>
                            </a:lnTo>
                            <a:lnTo>
                              <a:pt x="15" y="54"/>
                            </a:lnTo>
                            <a:lnTo>
                              <a:pt x="14" y="57"/>
                            </a:lnTo>
                            <a:lnTo>
                              <a:pt x="14" y="59"/>
                            </a:lnTo>
                            <a:lnTo>
                              <a:pt x="14" y="62"/>
                            </a:lnTo>
                            <a:lnTo>
                              <a:pt x="14" y="65"/>
                            </a:lnTo>
                            <a:lnTo>
                              <a:pt x="14" y="67"/>
                            </a:lnTo>
                            <a:lnTo>
                              <a:pt x="14" y="70"/>
                            </a:lnTo>
                            <a:lnTo>
                              <a:pt x="13" y="69"/>
                            </a:lnTo>
                            <a:lnTo>
                              <a:pt x="12" y="67"/>
                            </a:lnTo>
                            <a:lnTo>
                              <a:pt x="11" y="66"/>
                            </a:lnTo>
                            <a:lnTo>
                              <a:pt x="11" y="64"/>
                            </a:lnTo>
                            <a:lnTo>
                              <a:pt x="10" y="63"/>
                            </a:lnTo>
                            <a:lnTo>
                              <a:pt x="10" y="61"/>
                            </a:lnTo>
                            <a:lnTo>
                              <a:pt x="9" y="59"/>
                            </a:lnTo>
                            <a:lnTo>
                              <a:pt x="9" y="57"/>
                            </a:lnTo>
                            <a:lnTo>
                              <a:pt x="9" y="56"/>
                            </a:lnTo>
                            <a:lnTo>
                              <a:pt x="9" y="55"/>
                            </a:lnTo>
                            <a:lnTo>
                              <a:pt x="8" y="56"/>
                            </a:lnTo>
                            <a:lnTo>
                              <a:pt x="8" y="58"/>
                            </a:lnTo>
                            <a:lnTo>
                              <a:pt x="7" y="60"/>
                            </a:lnTo>
                            <a:lnTo>
                              <a:pt x="7" y="62"/>
                            </a:lnTo>
                            <a:lnTo>
                              <a:pt x="7" y="64"/>
                            </a:lnTo>
                            <a:lnTo>
                              <a:pt x="6" y="66"/>
                            </a:lnTo>
                            <a:lnTo>
                              <a:pt x="6" y="68"/>
                            </a:lnTo>
                            <a:lnTo>
                              <a:pt x="6" y="70"/>
                            </a:lnTo>
                            <a:lnTo>
                              <a:pt x="7" y="72"/>
                            </a:lnTo>
                            <a:lnTo>
                              <a:pt x="7" y="74"/>
                            </a:lnTo>
                            <a:lnTo>
                              <a:pt x="7" y="76"/>
                            </a:lnTo>
                            <a:lnTo>
                              <a:pt x="8" y="78"/>
                            </a:lnTo>
                            <a:lnTo>
                              <a:pt x="9" y="80"/>
                            </a:lnTo>
                            <a:lnTo>
                              <a:pt x="10" y="84"/>
                            </a:lnTo>
                            <a:lnTo>
                              <a:pt x="9" y="83"/>
                            </a:lnTo>
                            <a:lnTo>
                              <a:pt x="7" y="82"/>
                            </a:lnTo>
                            <a:lnTo>
                              <a:pt x="6" y="81"/>
                            </a:lnTo>
                            <a:lnTo>
                              <a:pt x="5" y="79"/>
                            </a:lnTo>
                            <a:lnTo>
                              <a:pt x="4" y="78"/>
                            </a:lnTo>
                            <a:lnTo>
                              <a:pt x="3" y="76"/>
                            </a:lnTo>
                            <a:lnTo>
                              <a:pt x="2" y="74"/>
                            </a:lnTo>
                            <a:lnTo>
                              <a:pt x="2" y="73"/>
                            </a:lnTo>
                            <a:lnTo>
                              <a:pt x="1" y="71"/>
                            </a:lnTo>
                            <a:lnTo>
                              <a:pt x="0" y="68"/>
                            </a:lnTo>
                            <a:lnTo>
                              <a:pt x="0" y="66"/>
                            </a:lnTo>
                            <a:lnTo>
                              <a:pt x="0" y="65"/>
                            </a:lnTo>
                            <a:lnTo>
                              <a:pt x="0" y="62"/>
                            </a:lnTo>
                            <a:lnTo>
                              <a:pt x="0" y="60"/>
                            </a:lnTo>
                            <a:lnTo>
                              <a:pt x="0" y="58"/>
                            </a:lnTo>
                            <a:lnTo>
                              <a:pt x="0" y="56"/>
                            </a:lnTo>
                            <a:lnTo>
                              <a:pt x="0" y="54"/>
                            </a:lnTo>
                            <a:lnTo>
                              <a:pt x="0" y="52"/>
                            </a:lnTo>
                            <a:lnTo>
                              <a:pt x="1" y="49"/>
                            </a:lnTo>
                            <a:lnTo>
                              <a:pt x="2" y="47"/>
                            </a:lnTo>
                            <a:lnTo>
                              <a:pt x="2" y="46"/>
                            </a:lnTo>
                            <a:lnTo>
                              <a:pt x="3" y="44"/>
                            </a:lnTo>
                            <a:lnTo>
                              <a:pt x="5" y="41"/>
                            </a:lnTo>
                            <a:lnTo>
                              <a:pt x="5" y="41"/>
                            </a:lnTo>
                            <a:lnTo>
                              <a:pt x="6" y="40"/>
                            </a:lnTo>
                            <a:lnTo>
                              <a:pt x="7" y="39"/>
                            </a:lnTo>
                            <a:lnTo>
                              <a:pt x="7" y="37"/>
                            </a:lnTo>
                            <a:lnTo>
                              <a:pt x="8" y="36"/>
                            </a:lnTo>
                            <a:lnTo>
                              <a:pt x="9" y="34"/>
                            </a:lnTo>
                            <a:lnTo>
                              <a:pt x="9" y="32"/>
                            </a:lnTo>
                            <a:lnTo>
                              <a:pt x="9" y="30"/>
                            </a:lnTo>
                            <a:lnTo>
                              <a:pt x="10" y="28"/>
                            </a:lnTo>
                            <a:lnTo>
                              <a:pt x="10" y="28"/>
                            </a:lnTo>
                            <a:lnTo>
                              <a:pt x="10" y="26"/>
                            </a:lnTo>
                            <a:lnTo>
                              <a:pt x="10" y="22"/>
                            </a:lnTo>
                            <a:lnTo>
                              <a:pt x="11" y="20"/>
                            </a:lnTo>
                            <a:lnTo>
                              <a:pt x="11" y="18"/>
                            </a:lnTo>
                            <a:lnTo>
                              <a:pt x="12" y="17"/>
                            </a:lnTo>
                            <a:lnTo>
                              <a:pt x="13" y="16"/>
                            </a:lnTo>
                            <a:lnTo>
                              <a:pt x="14" y="14"/>
                            </a:lnTo>
                            <a:lnTo>
                              <a:pt x="14" y="13"/>
                            </a:lnTo>
                            <a:lnTo>
                              <a:pt x="15" y="12"/>
                            </a:lnTo>
                            <a:lnTo>
                              <a:pt x="16" y="11"/>
                            </a:lnTo>
                            <a:lnTo>
                              <a:pt x="17" y="10"/>
                            </a:lnTo>
                            <a:lnTo>
                              <a:pt x="17" y="10"/>
                            </a:lnTo>
                            <a:lnTo>
                              <a:pt x="17" y="11"/>
                            </a:lnTo>
                            <a:lnTo>
                              <a:pt x="17" y="13"/>
                            </a:lnTo>
                            <a:lnTo>
                              <a:pt x="16" y="15"/>
                            </a:lnTo>
                            <a:lnTo>
                              <a:pt x="16" y="17"/>
                            </a:lnTo>
                            <a:lnTo>
                              <a:pt x="16" y="19"/>
                            </a:lnTo>
                            <a:lnTo>
                              <a:pt x="16" y="21"/>
                            </a:lnTo>
                            <a:lnTo>
                              <a:pt x="16" y="24"/>
                            </a:lnTo>
                            <a:lnTo>
                              <a:pt x="17" y="26"/>
                            </a:lnTo>
                            <a:lnTo>
                              <a:pt x="17" y="28"/>
                            </a:lnTo>
                            <a:lnTo>
                              <a:pt x="17" y="30"/>
                            </a:lnTo>
                            <a:lnTo>
                              <a:pt x="18" y="33"/>
                            </a:lnTo>
                            <a:lnTo>
                              <a:pt x="19" y="35"/>
                            </a:lnTo>
                            <a:lnTo>
                              <a:pt x="19" y="37"/>
                            </a:lnTo>
                            <a:lnTo>
                              <a:pt x="20" y="38"/>
                            </a:lnTo>
                            <a:lnTo>
                              <a:pt x="20" y="40"/>
                            </a:lnTo>
                            <a:lnTo>
                              <a:pt x="20" y="43"/>
                            </a:lnTo>
                            <a:lnTo>
                              <a:pt x="20" y="45"/>
                            </a:lnTo>
                            <a:lnTo>
                              <a:pt x="20" y="46"/>
                            </a:lnTo>
                            <a:lnTo>
                              <a:pt x="20" y="45"/>
                            </a:lnTo>
                            <a:lnTo>
                              <a:pt x="20" y="41"/>
                            </a:lnTo>
                            <a:lnTo>
                              <a:pt x="21" y="38"/>
                            </a:lnTo>
                            <a:lnTo>
                              <a:pt x="21" y="35"/>
                            </a:lnTo>
                            <a:lnTo>
                              <a:pt x="21" y="32"/>
                            </a:lnTo>
                            <a:lnTo>
                              <a:pt x="21" y="31"/>
                            </a:lnTo>
                            <a:lnTo>
                              <a:pt x="21" y="28"/>
                            </a:lnTo>
                            <a:lnTo>
                              <a:pt x="21" y="26"/>
                            </a:lnTo>
                            <a:lnTo>
                              <a:pt x="22" y="24"/>
                            </a:lnTo>
                            <a:lnTo>
                              <a:pt x="22" y="21"/>
                            </a:lnTo>
                            <a:lnTo>
                              <a:pt x="23" y="19"/>
                            </a:lnTo>
                            <a:lnTo>
                              <a:pt x="23" y="17"/>
                            </a:lnTo>
                            <a:lnTo>
                              <a:pt x="24" y="14"/>
                            </a:lnTo>
                            <a:lnTo>
                              <a:pt x="25" y="12"/>
                            </a:lnTo>
                            <a:lnTo>
                              <a:pt x="26" y="10"/>
                            </a:lnTo>
                            <a:lnTo>
                              <a:pt x="27" y="8"/>
                            </a:lnTo>
                            <a:lnTo>
                              <a:pt x="28" y="6"/>
                            </a:lnTo>
                            <a:lnTo>
                              <a:pt x="30" y="4"/>
                            </a:lnTo>
                            <a:lnTo>
                              <a:pt x="31" y="3"/>
                            </a:lnTo>
                            <a:lnTo>
                              <a:pt x="32" y="1"/>
                            </a:lnTo>
                            <a:lnTo>
                              <a:pt x="34" y="0"/>
                            </a:lnTo>
                            <a:lnTo>
                              <a:pt x="35" y="0"/>
                            </a:lnTo>
                            <a:lnTo>
                              <a:pt x="35" y="1"/>
                            </a:lnTo>
                            <a:lnTo>
                              <a:pt x="34" y="3"/>
                            </a:lnTo>
                            <a:lnTo>
                              <a:pt x="33" y="5"/>
                            </a:lnTo>
                            <a:lnTo>
                              <a:pt x="33" y="8"/>
                            </a:lnTo>
                            <a:lnTo>
                              <a:pt x="32" y="9"/>
                            </a:lnTo>
                            <a:lnTo>
                              <a:pt x="32" y="12"/>
                            </a:lnTo>
                            <a:lnTo>
                              <a:pt x="32" y="15"/>
                            </a:lnTo>
                            <a:lnTo>
                              <a:pt x="31" y="17"/>
                            </a:lnTo>
                            <a:lnTo>
                              <a:pt x="31" y="19"/>
                            </a:lnTo>
                            <a:lnTo>
                              <a:pt x="32" y="22"/>
                            </a:lnTo>
                            <a:lnTo>
                              <a:pt x="32" y="24"/>
                            </a:lnTo>
                            <a:lnTo>
                              <a:pt x="32" y="27"/>
                            </a:lnTo>
                            <a:lnTo>
                              <a:pt x="33" y="29"/>
                            </a:lnTo>
                            <a:lnTo>
                              <a:pt x="33" y="31"/>
                            </a:lnTo>
                            <a:lnTo>
                              <a:pt x="34" y="34"/>
                            </a:lnTo>
                            <a:lnTo>
                              <a:pt x="35" y="36"/>
                            </a:lnTo>
                            <a:lnTo>
                              <a:pt x="36" y="37"/>
                            </a:lnTo>
                            <a:lnTo>
                              <a:pt x="37" y="40"/>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grpSp>
              </p:grpSp>
            </p:grpSp>
            <p:grpSp>
              <p:nvGrpSpPr>
                <p:cNvPr id="253" name="Group 43">
                  <a:extLst>
                    <a:ext uri="{FF2B5EF4-FFF2-40B4-BE49-F238E27FC236}">
                      <a16:creationId xmlns:a16="http://schemas.microsoft.com/office/drawing/2014/main" id="{C2D11D57-5238-4A42-81C7-31826FBEBBBF}"/>
                    </a:ext>
                  </a:extLst>
                </p:cNvPr>
                <p:cNvGrpSpPr>
                  <a:grpSpLocks/>
                </p:cNvGrpSpPr>
                <p:nvPr/>
              </p:nvGrpSpPr>
              <p:grpSpPr bwMode="auto">
                <a:xfrm>
                  <a:off x="882" y="2928"/>
                  <a:ext cx="154" cy="144"/>
                  <a:chOff x="882" y="2928"/>
                  <a:chExt cx="154" cy="144"/>
                </a:xfrm>
              </p:grpSpPr>
              <p:sp>
                <p:nvSpPr>
                  <p:cNvPr id="270" name="AutoShape 44">
                    <a:extLst>
                      <a:ext uri="{FF2B5EF4-FFF2-40B4-BE49-F238E27FC236}">
                        <a16:creationId xmlns:a16="http://schemas.microsoft.com/office/drawing/2014/main" id="{B627D954-3046-41F0-AE7B-DB41A747F798}"/>
                      </a:ext>
                    </a:extLst>
                  </p:cNvPr>
                  <p:cNvSpPr>
                    <a:spLocks noChangeArrowheads="1"/>
                  </p:cNvSpPr>
                  <p:nvPr/>
                </p:nvSpPr>
                <p:spPr bwMode="auto">
                  <a:xfrm>
                    <a:off x="882" y="2928"/>
                    <a:ext cx="154" cy="144"/>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71" name="Freeform 45">
                    <a:extLst>
                      <a:ext uri="{FF2B5EF4-FFF2-40B4-BE49-F238E27FC236}">
                        <a16:creationId xmlns:a16="http://schemas.microsoft.com/office/drawing/2014/main" id="{FAF56239-EA85-418A-A688-AA2360917286}"/>
                      </a:ext>
                    </a:extLst>
                  </p:cNvPr>
                  <p:cNvSpPr>
                    <a:spLocks/>
                  </p:cNvSpPr>
                  <p:nvPr/>
                </p:nvSpPr>
                <p:spPr bwMode="auto">
                  <a:xfrm>
                    <a:off x="935" y="3018"/>
                    <a:ext cx="97" cy="53"/>
                  </a:xfrm>
                  <a:custGeom>
                    <a:avLst/>
                    <a:gdLst/>
                    <a:ahLst/>
                    <a:cxnLst>
                      <a:cxn ang="0">
                        <a:pos x="10" y="31"/>
                      </a:cxn>
                      <a:cxn ang="0">
                        <a:pos x="16" y="26"/>
                      </a:cxn>
                      <a:cxn ang="0">
                        <a:pos x="22" y="21"/>
                      </a:cxn>
                      <a:cxn ang="0">
                        <a:pos x="18" y="15"/>
                      </a:cxn>
                      <a:cxn ang="0">
                        <a:pos x="19" y="12"/>
                      </a:cxn>
                      <a:cxn ang="0">
                        <a:pos x="26" y="12"/>
                      </a:cxn>
                      <a:cxn ang="0">
                        <a:pos x="33" y="13"/>
                      </a:cxn>
                      <a:cxn ang="0">
                        <a:pos x="40" y="13"/>
                      </a:cxn>
                      <a:cxn ang="0">
                        <a:pos x="34" y="7"/>
                      </a:cxn>
                      <a:cxn ang="0">
                        <a:pos x="34" y="4"/>
                      </a:cxn>
                      <a:cxn ang="0">
                        <a:pos x="42" y="4"/>
                      </a:cxn>
                      <a:cxn ang="0">
                        <a:pos x="49" y="4"/>
                      </a:cxn>
                      <a:cxn ang="0">
                        <a:pos x="57" y="4"/>
                      </a:cxn>
                      <a:cxn ang="0">
                        <a:pos x="64" y="2"/>
                      </a:cxn>
                      <a:cxn ang="0">
                        <a:pos x="70" y="0"/>
                      </a:cxn>
                      <a:cxn ang="0">
                        <a:pos x="77" y="6"/>
                      </a:cxn>
                      <a:cxn ang="0">
                        <a:pos x="86" y="6"/>
                      </a:cxn>
                      <a:cxn ang="0">
                        <a:pos x="96" y="8"/>
                      </a:cxn>
                      <a:cxn ang="0">
                        <a:pos x="89" y="9"/>
                      </a:cxn>
                      <a:cxn ang="0">
                        <a:pos x="82" y="10"/>
                      </a:cxn>
                      <a:cxn ang="0">
                        <a:pos x="73" y="14"/>
                      </a:cxn>
                      <a:cxn ang="0">
                        <a:pos x="65" y="15"/>
                      </a:cxn>
                      <a:cxn ang="0">
                        <a:pos x="58" y="15"/>
                      </a:cxn>
                      <a:cxn ang="0">
                        <a:pos x="50" y="15"/>
                      </a:cxn>
                      <a:cxn ang="0">
                        <a:pos x="61" y="21"/>
                      </a:cxn>
                      <a:cxn ang="0">
                        <a:pos x="70" y="24"/>
                      </a:cxn>
                      <a:cxn ang="0">
                        <a:pos x="48" y="26"/>
                      </a:cxn>
                      <a:cxn ang="0">
                        <a:pos x="41" y="26"/>
                      </a:cxn>
                      <a:cxn ang="0">
                        <a:pos x="42" y="36"/>
                      </a:cxn>
                      <a:cxn ang="0">
                        <a:pos x="49" y="41"/>
                      </a:cxn>
                      <a:cxn ang="0">
                        <a:pos x="41" y="43"/>
                      </a:cxn>
                      <a:cxn ang="0">
                        <a:pos x="30" y="43"/>
                      </a:cxn>
                      <a:cxn ang="0">
                        <a:pos x="25" y="38"/>
                      </a:cxn>
                      <a:cxn ang="0">
                        <a:pos x="16" y="39"/>
                      </a:cxn>
                      <a:cxn ang="0">
                        <a:pos x="8" y="45"/>
                      </a:cxn>
                      <a:cxn ang="0">
                        <a:pos x="0" y="52"/>
                      </a:cxn>
                      <a:cxn ang="0">
                        <a:pos x="2" y="44"/>
                      </a:cxn>
                      <a:cxn ang="0">
                        <a:pos x="6" y="37"/>
                      </a:cxn>
                    </a:cxnLst>
                    <a:rect l="0" t="0" r="r" b="b"/>
                    <a:pathLst>
                      <a:path w="97" h="53">
                        <a:moveTo>
                          <a:pt x="6" y="37"/>
                        </a:moveTo>
                        <a:lnTo>
                          <a:pt x="10" y="31"/>
                        </a:lnTo>
                        <a:lnTo>
                          <a:pt x="12" y="27"/>
                        </a:lnTo>
                        <a:lnTo>
                          <a:pt x="16" y="26"/>
                        </a:lnTo>
                        <a:lnTo>
                          <a:pt x="19" y="25"/>
                        </a:lnTo>
                        <a:lnTo>
                          <a:pt x="22" y="21"/>
                        </a:lnTo>
                        <a:lnTo>
                          <a:pt x="21" y="18"/>
                        </a:lnTo>
                        <a:lnTo>
                          <a:pt x="18" y="15"/>
                        </a:lnTo>
                        <a:lnTo>
                          <a:pt x="14" y="13"/>
                        </a:lnTo>
                        <a:lnTo>
                          <a:pt x="19" y="12"/>
                        </a:lnTo>
                        <a:lnTo>
                          <a:pt x="22" y="12"/>
                        </a:lnTo>
                        <a:lnTo>
                          <a:pt x="26" y="12"/>
                        </a:lnTo>
                        <a:lnTo>
                          <a:pt x="29" y="13"/>
                        </a:lnTo>
                        <a:lnTo>
                          <a:pt x="33" y="13"/>
                        </a:lnTo>
                        <a:lnTo>
                          <a:pt x="36" y="13"/>
                        </a:lnTo>
                        <a:lnTo>
                          <a:pt x="40" y="13"/>
                        </a:lnTo>
                        <a:lnTo>
                          <a:pt x="37" y="9"/>
                        </a:lnTo>
                        <a:lnTo>
                          <a:pt x="34" y="7"/>
                        </a:lnTo>
                        <a:lnTo>
                          <a:pt x="28" y="6"/>
                        </a:lnTo>
                        <a:lnTo>
                          <a:pt x="34" y="4"/>
                        </a:lnTo>
                        <a:lnTo>
                          <a:pt x="38" y="4"/>
                        </a:lnTo>
                        <a:lnTo>
                          <a:pt x="42" y="4"/>
                        </a:lnTo>
                        <a:lnTo>
                          <a:pt x="45" y="4"/>
                        </a:lnTo>
                        <a:lnTo>
                          <a:pt x="49" y="4"/>
                        </a:lnTo>
                        <a:lnTo>
                          <a:pt x="53" y="4"/>
                        </a:lnTo>
                        <a:lnTo>
                          <a:pt x="57" y="4"/>
                        </a:lnTo>
                        <a:lnTo>
                          <a:pt x="60" y="4"/>
                        </a:lnTo>
                        <a:lnTo>
                          <a:pt x="64" y="2"/>
                        </a:lnTo>
                        <a:lnTo>
                          <a:pt x="67" y="0"/>
                        </a:lnTo>
                        <a:lnTo>
                          <a:pt x="70" y="0"/>
                        </a:lnTo>
                        <a:lnTo>
                          <a:pt x="73" y="3"/>
                        </a:lnTo>
                        <a:lnTo>
                          <a:pt x="77" y="6"/>
                        </a:lnTo>
                        <a:lnTo>
                          <a:pt x="83" y="6"/>
                        </a:lnTo>
                        <a:lnTo>
                          <a:pt x="86" y="6"/>
                        </a:lnTo>
                        <a:lnTo>
                          <a:pt x="91" y="6"/>
                        </a:lnTo>
                        <a:lnTo>
                          <a:pt x="96" y="8"/>
                        </a:lnTo>
                        <a:lnTo>
                          <a:pt x="92" y="9"/>
                        </a:lnTo>
                        <a:lnTo>
                          <a:pt x="89" y="9"/>
                        </a:lnTo>
                        <a:lnTo>
                          <a:pt x="85" y="9"/>
                        </a:lnTo>
                        <a:lnTo>
                          <a:pt x="82" y="10"/>
                        </a:lnTo>
                        <a:lnTo>
                          <a:pt x="78" y="10"/>
                        </a:lnTo>
                        <a:lnTo>
                          <a:pt x="73" y="14"/>
                        </a:lnTo>
                        <a:lnTo>
                          <a:pt x="68" y="15"/>
                        </a:lnTo>
                        <a:lnTo>
                          <a:pt x="65" y="15"/>
                        </a:lnTo>
                        <a:lnTo>
                          <a:pt x="61" y="15"/>
                        </a:lnTo>
                        <a:lnTo>
                          <a:pt x="58" y="15"/>
                        </a:lnTo>
                        <a:lnTo>
                          <a:pt x="54" y="15"/>
                        </a:lnTo>
                        <a:lnTo>
                          <a:pt x="50" y="15"/>
                        </a:lnTo>
                        <a:lnTo>
                          <a:pt x="53" y="18"/>
                        </a:lnTo>
                        <a:lnTo>
                          <a:pt x="61" y="21"/>
                        </a:lnTo>
                        <a:lnTo>
                          <a:pt x="65" y="22"/>
                        </a:lnTo>
                        <a:lnTo>
                          <a:pt x="70" y="24"/>
                        </a:lnTo>
                        <a:lnTo>
                          <a:pt x="54" y="26"/>
                        </a:lnTo>
                        <a:lnTo>
                          <a:pt x="48" y="26"/>
                        </a:lnTo>
                        <a:lnTo>
                          <a:pt x="44" y="26"/>
                        </a:lnTo>
                        <a:lnTo>
                          <a:pt x="41" y="26"/>
                        </a:lnTo>
                        <a:lnTo>
                          <a:pt x="38" y="32"/>
                        </a:lnTo>
                        <a:lnTo>
                          <a:pt x="42" y="36"/>
                        </a:lnTo>
                        <a:lnTo>
                          <a:pt x="45" y="38"/>
                        </a:lnTo>
                        <a:lnTo>
                          <a:pt x="49" y="41"/>
                        </a:lnTo>
                        <a:lnTo>
                          <a:pt x="44" y="43"/>
                        </a:lnTo>
                        <a:lnTo>
                          <a:pt x="41" y="43"/>
                        </a:lnTo>
                        <a:lnTo>
                          <a:pt x="35" y="43"/>
                        </a:lnTo>
                        <a:lnTo>
                          <a:pt x="30" y="43"/>
                        </a:lnTo>
                        <a:lnTo>
                          <a:pt x="28" y="39"/>
                        </a:lnTo>
                        <a:lnTo>
                          <a:pt x="25" y="38"/>
                        </a:lnTo>
                        <a:lnTo>
                          <a:pt x="19" y="38"/>
                        </a:lnTo>
                        <a:lnTo>
                          <a:pt x="16" y="39"/>
                        </a:lnTo>
                        <a:lnTo>
                          <a:pt x="12" y="42"/>
                        </a:lnTo>
                        <a:lnTo>
                          <a:pt x="8" y="45"/>
                        </a:lnTo>
                        <a:lnTo>
                          <a:pt x="3" y="49"/>
                        </a:lnTo>
                        <a:lnTo>
                          <a:pt x="0" y="52"/>
                        </a:lnTo>
                        <a:lnTo>
                          <a:pt x="1" y="48"/>
                        </a:lnTo>
                        <a:lnTo>
                          <a:pt x="2" y="44"/>
                        </a:lnTo>
                        <a:lnTo>
                          <a:pt x="6" y="37"/>
                        </a:lnTo>
                        <a:lnTo>
                          <a:pt x="6" y="37"/>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72" name="Freeform 46">
                    <a:extLst>
                      <a:ext uri="{FF2B5EF4-FFF2-40B4-BE49-F238E27FC236}">
                        <a16:creationId xmlns:a16="http://schemas.microsoft.com/office/drawing/2014/main" id="{FC12BF69-DDDF-4ACA-9CEA-1D45BD345188}"/>
                      </a:ext>
                    </a:extLst>
                  </p:cNvPr>
                  <p:cNvSpPr>
                    <a:spLocks/>
                  </p:cNvSpPr>
                  <p:nvPr/>
                </p:nvSpPr>
                <p:spPr bwMode="auto">
                  <a:xfrm>
                    <a:off x="973" y="2975"/>
                    <a:ext cx="38" cy="57"/>
                  </a:xfrm>
                  <a:custGeom>
                    <a:avLst/>
                    <a:gdLst/>
                    <a:ahLst/>
                    <a:cxnLst>
                      <a:cxn ang="0">
                        <a:pos x="25" y="56"/>
                      </a:cxn>
                      <a:cxn ang="0">
                        <a:pos x="6" y="56"/>
                      </a:cxn>
                      <a:cxn ang="0">
                        <a:pos x="3" y="50"/>
                      </a:cxn>
                      <a:cxn ang="0">
                        <a:pos x="0" y="38"/>
                      </a:cxn>
                      <a:cxn ang="0">
                        <a:pos x="8" y="19"/>
                      </a:cxn>
                      <a:cxn ang="0">
                        <a:pos x="10" y="23"/>
                      </a:cxn>
                      <a:cxn ang="0">
                        <a:pos x="15" y="18"/>
                      </a:cxn>
                      <a:cxn ang="0">
                        <a:pos x="21" y="30"/>
                      </a:cxn>
                      <a:cxn ang="0">
                        <a:pos x="26" y="12"/>
                      </a:cxn>
                      <a:cxn ang="0">
                        <a:pos x="27" y="0"/>
                      </a:cxn>
                      <a:cxn ang="0">
                        <a:pos x="33" y="12"/>
                      </a:cxn>
                      <a:cxn ang="0">
                        <a:pos x="37" y="37"/>
                      </a:cxn>
                      <a:cxn ang="0">
                        <a:pos x="32" y="50"/>
                      </a:cxn>
                      <a:cxn ang="0">
                        <a:pos x="25" y="56"/>
                      </a:cxn>
                    </a:cxnLst>
                    <a:rect l="0" t="0" r="r" b="b"/>
                    <a:pathLst>
                      <a:path w="38" h="57">
                        <a:moveTo>
                          <a:pt x="25" y="56"/>
                        </a:moveTo>
                        <a:lnTo>
                          <a:pt x="6" y="56"/>
                        </a:lnTo>
                        <a:lnTo>
                          <a:pt x="3" y="50"/>
                        </a:lnTo>
                        <a:lnTo>
                          <a:pt x="0" y="38"/>
                        </a:lnTo>
                        <a:lnTo>
                          <a:pt x="8" y="19"/>
                        </a:lnTo>
                        <a:lnTo>
                          <a:pt x="10" y="23"/>
                        </a:lnTo>
                        <a:lnTo>
                          <a:pt x="15" y="18"/>
                        </a:lnTo>
                        <a:lnTo>
                          <a:pt x="21" y="30"/>
                        </a:lnTo>
                        <a:lnTo>
                          <a:pt x="26" y="12"/>
                        </a:lnTo>
                        <a:lnTo>
                          <a:pt x="27" y="0"/>
                        </a:lnTo>
                        <a:lnTo>
                          <a:pt x="33" y="12"/>
                        </a:lnTo>
                        <a:lnTo>
                          <a:pt x="37" y="37"/>
                        </a:lnTo>
                        <a:lnTo>
                          <a:pt x="32" y="50"/>
                        </a:lnTo>
                        <a:lnTo>
                          <a:pt x="25" y="56"/>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73" name="Freeform 47">
                    <a:extLst>
                      <a:ext uri="{FF2B5EF4-FFF2-40B4-BE49-F238E27FC236}">
                        <a16:creationId xmlns:a16="http://schemas.microsoft.com/office/drawing/2014/main" id="{0213FB2C-AB0C-4299-9754-191F9A0B26D2}"/>
                      </a:ext>
                    </a:extLst>
                  </p:cNvPr>
                  <p:cNvSpPr>
                    <a:spLocks/>
                  </p:cNvSpPr>
                  <p:nvPr/>
                </p:nvSpPr>
                <p:spPr bwMode="auto">
                  <a:xfrm>
                    <a:off x="967" y="2950"/>
                    <a:ext cx="51" cy="82"/>
                  </a:xfrm>
                  <a:custGeom>
                    <a:avLst/>
                    <a:gdLst/>
                    <a:ahLst/>
                    <a:cxnLst>
                      <a:cxn ang="0">
                        <a:pos x="48" y="45"/>
                      </a:cxn>
                      <a:cxn ang="0">
                        <a:pos x="50" y="53"/>
                      </a:cxn>
                      <a:cxn ang="0">
                        <a:pos x="49" y="61"/>
                      </a:cxn>
                      <a:cxn ang="0">
                        <a:pos x="46" y="69"/>
                      </a:cxn>
                      <a:cxn ang="0">
                        <a:pos x="41" y="75"/>
                      </a:cxn>
                      <a:cxn ang="0">
                        <a:pos x="34" y="80"/>
                      </a:cxn>
                      <a:cxn ang="0">
                        <a:pos x="32" y="80"/>
                      </a:cxn>
                      <a:cxn ang="0">
                        <a:pos x="37" y="72"/>
                      </a:cxn>
                      <a:cxn ang="0">
                        <a:pos x="40" y="63"/>
                      </a:cxn>
                      <a:cxn ang="0">
                        <a:pos x="40" y="54"/>
                      </a:cxn>
                      <a:cxn ang="0">
                        <a:pos x="37" y="39"/>
                      </a:cxn>
                      <a:cxn ang="0">
                        <a:pos x="34" y="32"/>
                      </a:cxn>
                      <a:cxn ang="0">
                        <a:pos x="34" y="44"/>
                      </a:cxn>
                      <a:cxn ang="0">
                        <a:pos x="31" y="55"/>
                      </a:cxn>
                      <a:cxn ang="0">
                        <a:pos x="26" y="66"/>
                      </a:cxn>
                      <a:cxn ang="0">
                        <a:pos x="24" y="67"/>
                      </a:cxn>
                      <a:cxn ang="0">
                        <a:pos x="23" y="57"/>
                      </a:cxn>
                      <a:cxn ang="0">
                        <a:pos x="20" y="47"/>
                      </a:cxn>
                      <a:cxn ang="0">
                        <a:pos x="17" y="55"/>
                      </a:cxn>
                      <a:cxn ang="0">
                        <a:pos x="17" y="65"/>
                      </a:cxn>
                      <a:cxn ang="0">
                        <a:pos x="14" y="64"/>
                      </a:cxn>
                      <a:cxn ang="0">
                        <a:pos x="12" y="57"/>
                      </a:cxn>
                      <a:cxn ang="0">
                        <a:pos x="10" y="54"/>
                      </a:cxn>
                      <a:cxn ang="0">
                        <a:pos x="8" y="62"/>
                      </a:cxn>
                      <a:cxn ang="0">
                        <a:pos x="8" y="70"/>
                      </a:cxn>
                      <a:cxn ang="0">
                        <a:pos x="11" y="77"/>
                      </a:cxn>
                      <a:cxn ang="0">
                        <a:pos x="8" y="78"/>
                      </a:cxn>
                      <a:cxn ang="0">
                        <a:pos x="3" y="72"/>
                      </a:cxn>
                      <a:cxn ang="0">
                        <a:pos x="0" y="64"/>
                      </a:cxn>
                      <a:cxn ang="0">
                        <a:pos x="0" y="56"/>
                      </a:cxn>
                      <a:cxn ang="0">
                        <a:pos x="1" y="48"/>
                      </a:cxn>
                      <a:cxn ang="0">
                        <a:pos x="6" y="40"/>
                      </a:cxn>
                      <a:cxn ang="0">
                        <a:pos x="9" y="36"/>
                      </a:cxn>
                      <a:cxn ang="0">
                        <a:pos x="12" y="29"/>
                      </a:cxn>
                      <a:cxn ang="0">
                        <a:pos x="13" y="21"/>
                      </a:cxn>
                      <a:cxn ang="0">
                        <a:pos x="16" y="15"/>
                      </a:cxn>
                      <a:cxn ang="0">
                        <a:pos x="20" y="10"/>
                      </a:cxn>
                      <a:cxn ang="0">
                        <a:pos x="21" y="12"/>
                      </a:cxn>
                      <a:cxn ang="0">
                        <a:pos x="20" y="21"/>
                      </a:cxn>
                      <a:cxn ang="0">
                        <a:pos x="21" y="29"/>
                      </a:cxn>
                      <a:cxn ang="0">
                        <a:pos x="24" y="37"/>
                      </a:cxn>
                      <a:cxn ang="0">
                        <a:pos x="24" y="45"/>
                      </a:cxn>
                      <a:cxn ang="0">
                        <a:pos x="26" y="34"/>
                      </a:cxn>
                      <a:cxn ang="0">
                        <a:pos x="26" y="25"/>
                      </a:cxn>
                      <a:cxn ang="0">
                        <a:pos x="29" y="16"/>
                      </a:cxn>
                      <a:cxn ang="0">
                        <a:pos x="33" y="8"/>
                      </a:cxn>
                      <a:cxn ang="0">
                        <a:pos x="40" y="1"/>
                      </a:cxn>
                      <a:cxn ang="0">
                        <a:pos x="41" y="3"/>
                      </a:cxn>
                      <a:cxn ang="0">
                        <a:pos x="39" y="12"/>
                      </a:cxn>
                      <a:cxn ang="0">
                        <a:pos x="39" y="21"/>
                      </a:cxn>
                      <a:cxn ang="0">
                        <a:pos x="41" y="30"/>
                      </a:cxn>
                      <a:cxn ang="0">
                        <a:pos x="45" y="38"/>
                      </a:cxn>
                    </a:cxnLst>
                    <a:rect l="0" t="0" r="r" b="b"/>
                    <a:pathLst>
                      <a:path w="51" h="82">
                        <a:moveTo>
                          <a:pt x="45" y="38"/>
                        </a:moveTo>
                        <a:lnTo>
                          <a:pt x="46" y="41"/>
                        </a:lnTo>
                        <a:lnTo>
                          <a:pt x="47" y="43"/>
                        </a:lnTo>
                        <a:lnTo>
                          <a:pt x="48" y="45"/>
                        </a:lnTo>
                        <a:lnTo>
                          <a:pt x="48" y="46"/>
                        </a:lnTo>
                        <a:lnTo>
                          <a:pt x="49" y="48"/>
                        </a:lnTo>
                        <a:lnTo>
                          <a:pt x="49" y="50"/>
                        </a:lnTo>
                        <a:lnTo>
                          <a:pt x="50" y="53"/>
                        </a:lnTo>
                        <a:lnTo>
                          <a:pt x="50" y="55"/>
                        </a:lnTo>
                        <a:lnTo>
                          <a:pt x="49" y="57"/>
                        </a:lnTo>
                        <a:lnTo>
                          <a:pt x="49" y="59"/>
                        </a:lnTo>
                        <a:lnTo>
                          <a:pt x="49" y="61"/>
                        </a:lnTo>
                        <a:lnTo>
                          <a:pt x="48" y="63"/>
                        </a:lnTo>
                        <a:lnTo>
                          <a:pt x="47" y="65"/>
                        </a:lnTo>
                        <a:lnTo>
                          <a:pt x="46" y="67"/>
                        </a:lnTo>
                        <a:lnTo>
                          <a:pt x="46" y="69"/>
                        </a:lnTo>
                        <a:lnTo>
                          <a:pt x="45" y="71"/>
                        </a:lnTo>
                        <a:lnTo>
                          <a:pt x="43" y="73"/>
                        </a:lnTo>
                        <a:lnTo>
                          <a:pt x="42" y="74"/>
                        </a:lnTo>
                        <a:lnTo>
                          <a:pt x="41" y="75"/>
                        </a:lnTo>
                        <a:lnTo>
                          <a:pt x="39" y="77"/>
                        </a:lnTo>
                        <a:lnTo>
                          <a:pt x="38" y="78"/>
                        </a:lnTo>
                        <a:lnTo>
                          <a:pt x="36" y="79"/>
                        </a:lnTo>
                        <a:lnTo>
                          <a:pt x="34" y="80"/>
                        </a:lnTo>
                        <a:lnTo>
                          <a:pt x="33" y="81"/>
                        </a:lnTo>
                        <a:lnTo>
                          <a:pt x="32" y="81"/>
                        </a:lnTo>
                        <a:lnTo>
                          <a:pt x="31" y="81"/>
                        </a:lnTo>
                        <a:lnTo>
                          <a:pt x="32" y="80"/>
                        </a:lnTo>
                        <a:lnTo>
                          <a:pt x="33" y="78"/>
                        </a:lnTo>
                        <a:lnTo>
                          <a:pt x="35" y="76"/>
                        </a:lnTo>
                        <a:lnTo>
                          <a:pt x="36" y="74"/>
                        </a:lnTo>
                        <a:lnTo>
                          <a:pt x="37" y="72"/>
                        </a:lnTo>
                        <a:lnTo>
                          <a:pt x="38" y="70"/>
                        </a:lnTo>
                        <a:lnTo>
                          <a:pt x="38" y="68"/>
                        </a:lnTo>
                        <a:lnTo>
                          <a:pt x="39" y="65"/>
                        </a:lnTo>
                        <a:lnTo>
                          <a:pt x="40" y="63"/>
                        </a:lnTo>
                        <a:lnTo>
                          <a:pt x="40" y="61"/>
                        </a:lnTo>
                        <a:lnTo>
                          <a:pt x="40" y="58"/>
                        </a:lnTo>
                        <a:lnTo>
                          <a:pt x="40" y="56"/>
                        </a:lnTo>
                        <a:lnTo>
                          <a:pt x="40" y="54"/>
                        </a:lnTo>
                        <a:lnTo>
                          <a:pt x="40" y="51"/>
                        </a:lnTo>
                        <a:lnTo>
                          <a:pt x="39" y="47"/>
                        </a:lnTo>
                        <a:lnTo>
                          <a:pt x="38" y="43"/>
                        </a:lnTo>
                        <a:lnTo>
                          <a:pt x="37" y="39"/>
                        </a:lnTo>
                        <a:lnTo>
                          <a:pt x="36" y="36"/>
                        </a:lnTo>
                        <a:lnTo>
                          <a:pt x="35" y="32"/>
                        </a:lnTo>
                        <a:lnTo>
                          <a:pt x="34" y="28"/>
                        </a:lnTo>
                        <a:lnTo>
                          <a:pt x="34" y="32"/>
                        </a:lnTo>
                        <a:lnTo>
                          <a:pt x="34" y="35"/>
                        </a:lnTo>
                        <a:lnTo>
                          <a:pt x="34" y="37"/>
                        </a:lnTo>
                        <a:lnTo>
                          <a:pt x="34" y="41"/>
                        </a:lnTo>
                        <a:lnTo>
                          <a:pt x="34" y="44"/>
                        </a:lnTo>
                        <a:lnTo>
                          <a:pt x="33" y="47"/>
                        </a:lnTo>
                        <a:lnTo>
                          <a:pt x="33" y="50"/>
                        </a:lnTo>
                        <a:lnTo>
                          <a:pt x="32" y="53"/>
                        </a:lnTo>
                        <a:lnTo>
                          <a:pt x="31" y="55"/>
                        </a:lnTo>
                        <a:lnTo>
                          <a:pt x="30" y="59"/>
                        </a:lnTo>
                        <a:lnTo>
                          <a:pt x="29" y="61"/>
                        </a:lnTo>
                        <a:lnTo>
                          <a:pt x="28" y="64"/>
                        </a:lnTo>
                        <a:lnTo>
                          <a:pt x="26" y="66"/>
                        </a:lnTo>
                        <a:lnTo>
                          <a:pt x="25" y="69"/>
                        </a:lnTo>
                        <a:lnTo>
                          <a:pt x="23" y="71"/>
                        </a:lnTo>
                        <a:lnTo>
                          <a:pt x="23" y="70"/>
                        </a:lnTo>
                        <a:lnTo>
                          <a:pt x="24" y="67"/>
                        </a:lnTo>
                        <a:lnTo>
                          <a:pt x="24" y="64"/>
                        </a:lnTo>
                        <a:lnTo>
                          <a:pt x="23" y="62"/>
                        </a:lnTo>
                        <a:lnTo>
                          <a:pt x="23" y="59"/>
                        </a:lnTo>
                        <a:lnTo>
                          <a:pt x="23" y="57"/>
                        </a:lnTo>
                        <a:lnTo>
                          <a:pt x="22" y="54"/>
                        </a:lnTo>
                        <a:lnTo>
                          <a:pt x="22" y="52"/>
                        </a:lnTo>
                        <a:lnTo>
                          <a:pt x="21" y="49"/>
                        </a:lnTo>
                        <a:lnTo>
                          <a:pt x="20" y="47"/>
                        </a:lnTo>
                        <a:lnTo>
                          <a:pt x="20" y="48"/>
                        </a:lnTo>
                        <a:lnTo>
                          <a:pt x="19" y="50"/>
                        </a:lnTo>
                        <a:lnTo>
                          <a:pt x="18" y="52"/>
                        </a:lnTo>
                        <a:lnTo>
                          <a:pt x="17" y="55"/>
                        </a:lnTo>
                        <a:lnTo>
                          <a:pt x="17" y="57"/>
                        </a:lnTo>
                        <a:lnTo>
                          <a:pt x="17" y="60"/>
                        </a:lnTo>
                        <a:lnTo>
                          <a:pt x="17" y="62"/>
                        </a:lnTo>
                        <a:lnTo>
                          <a:pt x="17" y="65"/>
                        </a:lnTo>
                        <a:lnTo>
                          <a:pt x="17" y="67"/>
                        </a:lnTo>
                        <a:lnTo>
                          <a:pt x="16" y="66"/>
                        </a:lnTo>
                        <a:lnTo>
                          <a:pt x="15" y="65"/>
                        </a:lnTo>
                        <a:lnTo>
                          <a:pt x="14" y="64"/>
                        </a:lnTo>
                        <a:lnTo>
                          <a:pt x="13" y="62"/>
                        </a:lnTo>
                        <a:lnTo>
                          <a:pt x="13" y="60"/>
                        </a:lnTo>
                        <a:lnTo>
                          <a:pt x="12" y="59"/>
                        </a:lnTo>
                        <a:lnTo>
                          <a:pt x="12" y="57"/>
                        </a:lnTo>
                        <a:lnTo>
                          <a:pt x="11" y="55"/>
                        </a:lnTo>
                        <a:lnTo>
                          <a:pt x="11" y="54"/>
                        </a:lnTo>
                        <a:lnTo>
                          <a:pt x="11" y="53"/>
                        </a:lnTo>
                        <a:lnTo>
                          <a:pt x="10" y="54"/>
                        </a:lnTo>
                        <a:lnTo>
                          <a:pt x="10" y="56"/>
                        </a:lnTo>
                        <a:lnTo>
                          <a:pt x="9" y="58"/>
                        </a:lnTo>
                        <a:lnTo>
                          <a:pt x="9" y="60"/>
                        </a:lnTo>
                        <a:lnTo>
                          <a:pt x="8" y="62"/>
                        </a:lnTo>
                        <a:lnTo>
                          <a:pt x="8" y="64"/>
                        </a:lnTo>
                        <a:lnTo>
                          <a:pt x="8" y="66"/>
                        </a:lnTo>
                        <a:lnTo>
                          <a:pt x="8" y="68"/>
                        </a:lnTo>
                        <a:lnTo>
                          <a:pt x="8" y="70"/>
                        </a:lnTo>
                        <a:lnTo>
                          <a:pt x="9" y="72"/>
                        </a:lnTo>
                        <a:lnTo>
                          <a:pt x="9" y="74"/>
                        </a:lnTo>
                        <a:lnTo>
                          <a:pt x="10" y="75"/>
                        </a:lnTo>
                        <a:lnTo>
                          <a:pt x="11" y="77"/>
                        </a:lnTo>
                        <a:lnTo>
                          <a:pt x="12" y="81"/>
                        </a:lnTo>
                        <a:lnTo>
                          <a:pt x="11" y="80"/>
                        </a:lnTo>
                        <a:lnTo>
                          <a:pt x="9" y="79"/>
                        </a:lnTo>
                        <a:lnTo>
                          <a:pt x="8" y="78"/>
                        </a:lnTo>
                        <a:lnTo>
                          <a:pt x="6" y="76"/>
                        </a:lnTo>
                        <a:lnTo>
                          <a:pt x="5" y="75"/>
                        </a:lnTo>
                        <a:lnTo>
                          <a:pt x="4" y="73"/>
                        </a:lnTo>
                        <a:lnTo>
                          <a:pt x="3" y="72"/>
                        </a:lnTo>
                        <a:lnTo>
                          <a:pt x="2" y="70"/>
                        </a:lnTo>
                        <a:lnTo>
                          <a:pt x="1" y="68"/>
                        </a:lnTo>
                        <a:lnTo>
                          <a:pt x="1" y="66"/>
                        </a:lnTo>
                        <a:lnTo>
                          <a:pt x="0" y="64"/>
                        </a:lnTo>
                        <a:lnTo>
                          <a:pt x="0" y="62"/>
                        </a:lnTo>
                        <a:lnTo>
                          <a:pt x="0" y="60"/>
                        </a:lnTo>
                        <a:lnTo>
                          <a:pt x="0" y="58"/>
                        </a:lnTo>
                        <a:lnTo>
                          <a:pt x="0" y="56"/>
                        </a:lnTo>
                        <a:lnTo>
                          <a:pt x="0" y="54"/>
                        </a:lnTo>
                        <a:lnTo>
                          <a:pt x="0" y="52"/>
                        </a:lnTo>
                        <a:lnTo>
                          <a:pt x="1" y="50"/>
                        </a:lnTo>
                        <a:lnTo>
                          <a:pt x="1" y="48"/>
                        </a:lnTo>
                        <a:lnTo>
                          <a:pt x="2" y="46"/>
                        </a:lnTo>
                        <a:lnTo>
                          <a:pt x="3" y="44"/>
                        </a:lnTo>
                        <a:lnTo>
                          <a:pt x="4" y="43"/>
                        </a:lnTo>
                        <a:lnTo>
                          <a:pt x="6" y="40"/>
                        </a:lnTo>
                        <a:lnTo>
                          <a:pt x="6" y="39"/>
                        </a:lnTo>
                        <a:lnTo>
                          <a:pt x="7" y="39"/>
                        </a:lnTo>
                        <a:lnTo>
                          <a:pt x="8" y="37"/>
                        </a:lnTo>
                        <a:lnTo>
                          <a:pt x="9" y="36"/>
                        </a:lnTo>
                        <a:lnTo>
                          <a:pt x="10" y="34"/>
                        </a:lnTo>
                        <a:lnTo>
                          <a:pt x="11" y="33"/>
                        </a:lnTo>
                        <a:lnTo>
                          <a:pt x="11" y="31"/>
                        </a:lnTo>
                        <a:lnTo>
                          <a:pt x="12" y="29"/>
                        </a:lnTo>
                        <a:lnTo>
                          <a:pt x="12" y="27"/>
                        </a:lnTo>
                        <a:lnTo>
                          <a:pt x="12" y="27"/>
                        </a:lnTo>
                        <a:lnTo>
                          <a:pt x="12" y="25"/>
                        </a:lnTo>
                        <a:lnTo>
                          <a:pt x="13" y="21"/>
                        </a:lnTo>
                        <a:lnTo>
                          <a:pt x="13" y="20"/>
                        </a:lnTo>
                        <a:lnTo>
                          <a:pt x="14" y="18"/>
                        </a:lnTo>
                        <a:lnTo>
                          <a:pt x="15" y="16"/>
                        </a:lnTo>
                        <a:lnTo>
                          <a:pt x="16" y="15"/>
                        </a:lnTo>
                        <a:lnTo>
                          <a:pt x="17" y="14"/>
                        </a:lnTo>
                        <a:lnTo>
                          <a:pt x="18" y="12"/>
                        </a:lnTo>
                        <a:lnTo>
                          <a:pt x="19" y="11"/>
                        </a:lnTo>
                        <a:lnTo>
                          <a:pt x="20" y="10"/>
                        </a:lnTo>
                        <a:lnTo>
                          <a:pt x="21" y="10"/>
                        </a:lnTo>
                        <a:lnTo>
                          <a:pt x="21" y="10"/>
                        </a:lnTo>
                        <a:lnTo>
                          <a:pt x="21" y="10"/>
                        </a:lnTo>
                        <a:lnTo>
                          <a:pt x="21" y="12"/>
                        </a:lnTo>
                        <a:lnTo>
                          <a:pt x="20" y="15"/>
                        </a:lnTo>
                        <a:lnTo>
                          <a:pt x="20" y="16"/>
                        </a:lnTo>
                        <a:lnTo>
                          <a:pt x="20" y="19"/>
                        </a:lnTo>
                        <a:lnTo>
                          <a:pt x="20" y="21"/>
                        </a:lnTo>
                        <a:lnTo>
                          <a:pt x="20" y="23"/>
                        </a:lnTo>
                        <a:lnTo>
                          <a:pt x="20" y="25"/>
                        </a:lnTo>
                        <a:lnTo>
                          <a:pt x="21" y="27"/>
                        </a:lnTo>
                        <a:lnTo>
                          <a:pt x="21" y="29"/>
                        </a:lnTo>
                        <a:lnTo>
                          <a:pt x="23" y="32"/>
                        </a:lnTo>
                        <a:lnTo>
                          <a:pt x="23" y="33"/>
                        </a:lnTo>
                        <a:lnTo>
                          <a:pt x="24" y="35"/>
                        </a:lnTo>
                        <a:lnTo>
                          <a:pt x="24" y="37"/>
                        </a:lnTo>
                        <a:lnTo>
                          <a:pt x="24" y="39"/>
                        </a:lnTo>
                        <a:lnTo>
                          <a:pt x="24" y="41"/>
                        </a:lnTo>
                        <a:lnTo>
                          <a:pt x="24" y="43"/>
                        </a:lnTo>
                        <a:lnTo>
                          <a:pt x="24" y="45"/>
                        </a:lnTo>
                        <a:lnTo>
                          <a:pt x="25" y="43"/>
                        </a:lnTo>
                        <a:lnTo>
                          <a:pt x="25" y="40"/>
                        </a:lnTo>
                        <a:lnTo>
                          <a:pt x="26" y="37"/>
                        </a:lnTo>
                        <a:lnTo>
                          <a:pt x="26" y="34"/>
                        </a:lnTo>
                        <a:lnTo>
                          <a:pt x="26" y="31"/>
                        </a:lnTo>
                        <a:lnTo>
                          <a:pt x="26" y="30"/>
                        </a:lnTo>
                        <a:lnTo>
                          <a:pt x="26" y="27"/>
                        </a:lnTo>
                        <a:lnTo>
                          <a:pt x="26" y="25"/>
                        </a:lnTo>
                        <a:lnTo>
                          <a:pt x="26" y="23"/>
                        </a:lnTo>
                        <a:lnTo>
                          <a:pt x="27" y="20"/>
                        </a:lnTo>
                        <a:lnTo>
                          <a:pt x="28" y="18"/>
                        </a:lnTo>
                        <a:lnTo>
                          <a:pt x="29" y="16"/>
                        </a:lnTo>
                        <a:lnTo>
                          <a:pt x="30" y="14"/>
                        </a:lnTo>
                        <a:lnTo>
                          <a:pt x="31" y="11"/>
                        </a:lnTo>
                        <a:lnTo>
                          <a:pt x="32" y="10"/>
                        </a:lnTo>
                        <a:lnTo>
                          <a:pt x="33" y="8"/>
                        </a:lnTo>
                        <a:lnTo>
                          <a:pt x="35" y="6"/>
                        </a:lnTo>
                        <a:lnTo>
                          <a:pt x="36" y="4"/>
                        </a:lnTo>
                        <a:lnTo>
                          <a:pt x="38" y="3"/>
                        </a:lnTo>
                        <a:lnTo>
                          <a:pt x="40" y="1"/>
                        </a:lnTo>
                        <a:lnTo>
                          <a:pt x="41" y="0"/>
                        </a:lnTo>
                        <a:lnTo>
                          <a:pt x="43" y="0"/>
                        </a:lnTo>
                        <a:lnTo>
                          <a:pt x="42" y="1"/>
                        </a:lnTo>
                        <a:lnTo>
                          <a:pt x="41" y="3"/>
                        </a:lnTo>
                        <a:lnTo>
                          <a:pt x="40" y="5"/>
                        </a:lnTo>
                        <a:lnTo>
                          <a:pt x="40" y="7"/>
                        </a:lnTo>
                        <a:lnTo>
                          <a:pt x="39" y="9"/>
                        </a:lnTo>
                        <a:lnTo>
                          <a:pt x="39" y="12"/>
                        </a:lnTo>
                        <a:lnTo>
                          <a:pt x="39" y="14"/>
                        </a:lnTo>
                        <a:lnTo>
                          <a:pt x="38" y="16"/>
                        </a:lnTo>
                        <a:lnTo>
                          <a:pt x="38" y="19"/>
                        </a:lnTo>
                        <a:lnTo>
                          <a:pt x="39" y="21"/>
                        </a:lnTo>
                        <a:lnTo>
                          <a:pt x="39" y="23"/>
                        </a:lnTo>
                        <a:lnTo>
                          <a:pt x="40" y="26"/>
                        </a:lnTo>
                        <a:lnTo>
                          <a:pt x="40" y="28"/>
                        </a:lnTo>
                        <a:lnTo>
                          <a:pt x="41" y="30"/>
                        </a:lnTo>
                        <a:lnTo>
                          <a:pt x="42" y="32"/>
                        </a:lnTo>
                        <a:lnTo>
                          <a:pt x="43" y="34"/>
                        </a:lnTo>
                        <a:lnTo>
                          <a:pt x="44" y="36"/>
                        </a:lnTo>
                        <a:lnTo>
                          <a:pt x="45" y="38"/>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grpSp>
                <p:nvGrpSpPr>
                  <p:cNvPr id="274" name="Group 48">
                    <a:extLst>
                      <a:ext uri="{FF2B5EF4-FFF2-40B4-BE49-F238E27FC236}">
                        <a16:creationId xmlns:a16="http://schemas.microsoft.com/office/drawing/2014/main" id="{66CF5FBB-A0D3-4DB6-A124-9508B666010F}"/>
                      </a:ext>
                    </a:extLst>
                  </p:cNvPr>
                  <p:cNvGrpSpPr>
                    <a:grpSpLocks/>
                  </p:cNvGrpSpPr>
                  <p:nvPr/>
                </p:nvGrpSpPr>
                <p:grpSpPr bwMode="auto">
                  <a:xfrm>
                    <a:off x="889" y="2942"/>
                    <a:ext cx="79" cy="103"/>
                    <a:chOff x="889" y="2942"/>
                    <a:chExt cx="79" cy="103"/>
                  </a:xfrm>
                </p:grpSpPr>
                <p:grpSp>
                  <p:nvGrpSpPr>
                    <p:cNvPr id="277" name="Group 49">
                      <a:extLst>
                        <a:ext uri="{FF2B5EF4-FFF2-40B4-BE49-F238E27FC236}">
                          <a16:creationId xmlns:a16="http://schemas.microsoft.com/office/drawing/2014/main" id="{45469B3B-7199-48A6-B1A0-CD9674AD4B74}"/>
                        </a:ext>
                      </a:extLst>
                    </p:cNvPr>
                    <p:cNvGrpSpPr>
                      <a:grpSpLocks/>
                    </p:cNvGrpSpPr>
                    <p:nvPr/>
                  </p:nvGrpSpPr>
                  <p:grpSpPr bwMode="auto">
                    <a:xfrm>
                      <a:off x="889" y="2942"/>
                      <a:ext cx="67" cy="103"/>
                      <a:chOff x="889" y="2942"/>
                      <a:chExt cx="67" cy="103"/>
                    </a:xfrm>
                  </p:grpSpPr>
                  <p:sp>
                    <p:nvSpPr>
                      <p:cNvPr id="279" name="Freeform 50">
                        <a:extLst>
                          <a:ext uri="{FF2B5EF4-FFF2-40B4-BE49-F238E27FC236}">
                            <a16:creationId xmlns:a16="http://schemas.microsoft.com/office/drawing/2014/main" id="{86ACAED5-4398-4AD3-AAEA-8016DEC1A340}"/>
                          </a:ext>
                        </a:extLst>
                      </p:cNvPr>
                      <p:cNvSpPr>
                        <a:spLocks/>
                      </p:cNvSpPr>
                      <p:nvPr/>
                    </p:nvSpPr>
                    <p:spPr bwMode="auto">
                      <a:xfrm>
                        <a:off x="889" y="2942"/>
                        <a:ext cx="67" cy="103"/>
                      </a:xfrm>
                      <a:custGeom>
                        <a:avLst/>
                        <a:gdLst/>
                        <a:ahLst/>
                        <a:cxnLst>
                          <a:cxn ang="0">
                            <a:pos x="30" y="13"/>
                          </a:cxn>
                          <a:cxn ang="0">
                            <a:pos x="33" y="5"/>
                          </a:cxn>
                          <a:cxn ang="0">
                            <a:pos x="23" y="0"/>
                          </a:cxn>
                          <a:cxn ang="0">
                            <a:pos x="0" y="75"/>
                          </a:cxn>
                          <a:cxn ang="0">
                            <a:pos x="49" y="102"/>
                          </a:cxn>
                          <a:cxn ang="0">
                            <a:pos x="66" y="49"/>
                          </a:cxn>
                          <a:cxn ang="0">
                            <a:pos x="59" y="28"/>
                          </a:cxn>
                          <a:cxn ang="0">
                            <a:pos x="30" y="13"/>
                          </a:cxn>
                        </a:cxnLst>
                        <a:rect l="0" t="0" r="r" b="b"/>
                        <a:pathLst>
                          <a:path w="67" h="103">
                            <a:moveTo>
                              <a:pt x="30" y="13"/>
                            </a:moveTo>
                            <a:lnTo>
                              <a:pt x="33" y="5"/>
                            </a:lnTo>
                            <a:lnTo>
                              <a:pt x="23" y="0"/>
                            </a:lnTo>
                            <a:lnTo>
                              <a:pt x="0" y="75"/>
                            </a:lnTo>
                            <a:lnTo>
                              <a:pt x="49" y="102"/>
                            </a:lnTo>
                            <a:lnTo>
                              <a:pt x="66" y="49"/>
                            </a:lnTo>
                            <a:lnTo>
                              <a:pt x="59" y="28"/>
                            </a:lnTo>
                            <a:lnTo>
                              <a:pt x="30" y="13"/>
                            </a:lnTo>
                          </a:path>
                        </a:pathLst>
                      </a:custGeom>
                      <a:solidFill>
                        <a:schemeClr val="tx1"/>
                      </a:solidFill>
                      <a:ln w="12700" cap="rnd" cmpd="sng">
                        <a:noFill/>
                        <a:prstDash val="solid"/>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80" name="Freeform 51">
                        <a:extLst>
                          <a:ext uri="{FF2B5EF4-FFF2-40B4-BE49-F238E27FC236}">
                            <a16:creationId xmlns:a16="http://schemas.microsoft.com/office/drawing/2014/main" id="{39B1B1CA-A5B1-4F47-B064-AAB70BB61BCE}"/>
                          </a:ext>
                        </a:extLst>
                      </p:cNvPr>
                      <p:cNvSpPr>
                        <a:spLocks/>
                      </p:cNvSpPr>
                      <p:nvPr/>
                    </p:nvSpPr>
                    <p:spPr bwMode="auto">
                      <a:xfrm>
                        <a:off x="923" y="2947"/>
                        <a:ext cx="21" cy="22"/>
                      </a:xfrm>
                      <a:custGeom>
                        <a:avLst/>
                        <a:gdLst/>
                        <a:ahLst/>
                        <a:cxnLst>
                          <a:cxn ang="0">
                            <a:pos x="0" y="0"/>
                          </a:cxn>
                          <a:cxn ang="0">
                            <a:pos x="18" y="10"/>
                          </a:cxn>
                          <a:cxn ang="0">
                            <a:pos x="20" y="21"/>
                          </a:cxn>
                        </a:cxnLst>
                        <a:rect l="0" t="0" r="r" b="b"/>
                        <a:pathLst>
                          <a:path w="21" h="22">
                            <a:moveTo>
                              <a:pt x="0" y="0"/>
                            </a:moveTo>
                            <a:lnTo>
                              <a:pt x="18" y="10"/>
                            </a:lnTo>
                            <a:lnTo>
                              <a:pt x="20" y="21"/>
                            </a:lnTo>
                          </a:path>
                        </a:pathLst>
                      </a:custGeom>
                      <a:solidFill>
                        <a:schemeClr val="tx1"/>
                      </a:solidFill>
                      <a:ln w="12700" cap="rnd" cmpd="sng">
                        <a:noFill/>
                        <a:prstDash val="solid"/>
                        <a:round/>
                        <a:headEnd type="none" w="sm" len="sm"/>
                        <a:tailEnd type="none" w="sm" len="sm"/>
                      </a:ln>
                      <a:effectLst/>
                      <a:sp3d prstMaterial="softEdge">
                        <a:bevelT w="127000" prst="artDeco"/>
                      </a:sp3d>
                    </p:spPr>
                    <p:txBody>
                      <a:bodyPr/>
                      <a:lstStyle/>
                      <a:p>
                        <a:pPr>
                          <a:defRPr/>
                        </a:pPr>
                        <a:endParaRPr lang="es-ES" sz="1400" dirty="0">
                          <a:ea typeface="+mn-ea"/>
                          <a:cs typeface="Courier New" pitchFamily="49" charset="0"/>
                        </a:endParaRPr>
                      </a:p>
                    </p:txBody>
                  </p:sp>
                </p:grpSp>
                <p:sp>
                  <p:nvSpPr>
                    <p:cNvPr id="278" name="Freeform 52">
                      <a:extLst>
                        <a:ext uri="{FF2B5EF4-FFF2-40B4-BE49-F238E27FC236}">
                          <a16:creationId xmlns:a16="http://schemas.microsoft.com/office/drawing/2014/main" id="{43A45042-2674-4C9A-9093-A021F94E67B5}"/>
                        </a:ext>
                      </a:extLst>
                    </p:cNvPr>
                    <p:cNvSpPr>
                      <a:spLocks/>
                    </p:cNvSpPr>
                    <p:nvPr/>
                  </p:nvSpPr>
                  <p:spPr bwMode="auto">
                    <a:xfrm>
                      <a:off x="951" y="2974"/>
                      <a:ext cx="17" cy="17"/>
                    </a:xfrm>
                    <a:custGeom>
                      <a:avLst/>
                      <a:gdLst/>
                      <a:ahLst/>
                      <a:cxnLst>
                        <a:cxn ang="0">
                          <a:pos x="0" y="1"/>
                        </a:cxn>
                        <a:cxn ang="0">
                          <a:pos x="7" y="0"/>
                        </a:cxn>
                        <a:cxn ang="0">
                          <a:pos x="16" y="14"/>
                        </a:cxn>
                        <a:cxn ang="0">
                          <a:pos x="8" y="16"/>
                        </a:cxn>
                      </a:cxnLst>
                      <a:rect l="0" t="0" r="r" b="b"/>
                      <a:pathLst>
                        <a:path w="17" h="17">
                          <a:moveTo>
                            <a:pt x="0" y="1"/>
                          </a:moveTo>
                          <a:lnTo>
                            <a:pt x="7" y="0"/>
                          </a:lnTo>
                          <a:lnTo>
                            <a:pt x="16" y="14"/>
                          </a:lnTo>
                          <a:lnTo>
                            <a:pt x="8" y="16"/>
                          </a:lnTo>
                        </a:path>
                      </a:pathLst>
                    </a:custGeom>
                    <a:solidFill>
                      <a:schemeClr val="tx1"/>
                    </a:solidFill>
                    <a:ln w="12700" cap="rnd" cmpd="sng">
                      <a:noFill/>
                      <a:prstDash val="solid"/>
                      <a:round/>
                      <a:headEnd type="none" w="sm" len="sm"/>
                      <a:tailEnd type="none" w="sm" len="sm"/>
                    </a:ln>
                    <a:effectLst/>
                    <a:sp3d prstMaterial="softEdge">
                      <a:bevelT w="127000" prst="artDeco"/>
                    </a:sp3d>
                  </p:spPr>
                  <p:txBody>
                    <a:bodyPr/>
                    <a:lstStyle/>
                    <a:p>
                      <a:pPr>
                        <a:defRPr/>
                      </a:pPr>
                      <a:endParaRPr lang="es-ES" sz="1400" dirty="0">
                        <a:ea typeface="+mn-ea"/>
                        <a:cs typeface="Courier New" pitchFamily="49" charset="0"/>
                      </a:endParaRPr>
                    </a:p>
                  </p:txBody>
                </p:sp>
              </p:grpSp>
              <p:sp>
                <p:nvSpPr>
                  <p:cNvPr id="275" name="Arc 53">
                    <a:extLst>
                      <a:ext uri="{FF2B5EF4-FFF2-40B4-BE49-F238E27FC236}">
                        <a16:creationId xmlns:a16="http://schemas.microsoft.com/office/drawing/2014/main" id="{35857499-2AFB-424F-AF93-B84802CEA7E3}"/>
                      </a:ext>
                    </a:extLst>
                  </p:cNvPr>
                  <p:cNvSpPr>
                    <a:spLocks/>
                  </p:cNvSpPr>
                  <p:nvPr/>
                </p:nvSpPr>
                <p:spPr bwMode="auto">
                  <a:xfrm rot="20520000">
                    <a:off x="961" y="2973"/>
                    <a:ext cx="39" cy="35"/>
                  </a:xfrm>
                  <a:custGeom>
                    <a:avLst/>
                    <a:gdLst>
                      <a:gd name="G0" fmla="+- 561 0 0"/>
                      <a:gd name="G1" fmla="+- 21600 0 0"/>
                      <a:gd name="G2" fmla="+- 21600 0 0"/>
                      <a:gd name="T0" fmla="*/ 0 w 22123"/>
                      <a:gd name="T1" fmla="*/ 7 h 21600"/>
                      <a:gd name="T2" fmla="*/ 22123 w 22123"/>
                      <a:gd name="T3" fmla="*/ 20318 h 21600"/>
                      <a:gd name="T4" fmla="*/ 561 w 22123"/>
                      <a:gd name="T5" fmla="*/ 21600 h 21600"/>
                    </a:gdLst>
                    <a:ahLst/>
                    <a:cxnLst>
                      <a:cxn ang="0">
                        <a:pos x="T0" y="T1"/>
                      </a:cxn>
                      <a:cxn ang="0">
                        <a:pos x="T2" y="T3"/>
                      </a:cxn>
                      <a:cxn ang="0">
                        <a:pos x="T4" y="T5"/>
                      </a:cxn>
                    </a:cxnLst>
                    <a:rect l="0" t="0" r="r" b="b"/>
                    <a:pathLst>
                      <a:path w="22123" h="21600" fill="none" extrusionOk="0">
                        <a:moveTo>
                          <a:pt x="0" y="7"/>
                        </a:moveTo>
                        <a:cubicBezTo>
                          <a:pt x="186" y="2"/>
                          <a:pt x="373" y="-1"/>
                          <a:pt x="561" y="0"/>
                        </a:cubicBezTo>
                        <a:cubicBezTo>
                          <a:pt x="11992" y="0"/>
                          <a:pt x="21444" y="8906"/>
                          <a:pt x="22122" y="20318"/>
                        </a:cubicBezTo>
                      </a:path>
                      <a:path w="22123" h="21600" stroke="0" extrusionOk="0">
                        <a:moveTo>
                          <a:pt x="0" y="7"/>
                        </a:moveTo>
                        <a:cubicBezTo>
                          <a:pt x="186" y="2"/>
                          <a:pt x="373" y="-1"/>
                          <a:pt x="561" y="0"/>
                        </a:cubicBezTo>
                        <a:cubicBezTo>
                          <a:pt x="11992" y="0"/>
                          <a:pt x="21444" y="8906"/>
                          <a:pt x="22122" y="20318"/>
                        </a:cubicBezTo>
                        <a:lnTo>
                          <a:pt x="561" y="21600"/>
                        </a:lnTo>
                        <a:close/>
                      </a:path>
                    </a:pathLst>
                  </a:custGeom>
                  <a:noFill/>
                  <a:ln w="12700" cap="rnd">
                    <a:noFill/>
                    <a:round/>
                    <a:headEnd type="none" w="sm" len="sm"/>
                    <a:tailEnd type="none" w="sm" len="sm"/>
                  </a:ln>
                  <a:effectLst/>
                  <a:sp3d prstMaterial="softEdge"/>
                </p:spPr>
                <p:txBody>
                  <a:bodyPr wrap="none" anchor="ctr"/>
                  <a:lstStyle/>
                  <a:p>
                    <a:pPr>
                      <a:defRPr/>
                    </a:pPr>
                    <a:endParaRPr lang="es-ES" sz="1400" dirty="0">
                      <a:ea typeface="+mn-ea"/>
                      <a:cs typeface="Courier New" pitchFamily="49" charset="0"/>
                    </a:endParaRPr>
                  </a:p>
                </p:txBody>
              </p:sp>
              <p:sp>
                <p:nvSpPr>
                  <p:cNvPr id="276" name="Arc 54">
                    <a:extLst>
                      <a:ext uri="{FF2B5EF4-FFF2-40B4-BE49-F238E27FC236}">
                        <a16:creationId xmlns:a16="http://schemas.microsoft.com/office/drawing/2014/main" id="{808A1D1C-910C-461C-85B2-6C2E9B365F2D}"/>
                      </a:ext>
                    </a:extLst>
                  </p:cNvPr>
                  <p:cNvSpPr>
                    <a:spLocks/>
                  </p:cNvSpPr>
                  <p:nvPr/>
                </p:nvSpPr>
                <p:spPr bwMode="auto">
                  <a:xfrm rot="20520000">
                    <a:off x="961" y="2973"/>
                    <a:ext cx="39" cy="35"/>
                  </a:xfrm>
                  <a:custGeom>
                    <a:avLst/>
                    <a:gdLst>
                      <a:gd name="G0" fmla="+- 561 0 0"/>
                      <a:gd name="G1" fmla="+- 21600 0 0"/>
                      <a:gd name="G2" fmla="+- 21600 0 0"/>
                      <a:gd name="T0" fmla="*/ 0 w 22123"/>
                      <a:gd name="T1" fmla="*/ 7 h 21600"/>
                      <a:gd name="T2" fmla="*/ 22123 w 22123"/>
                      <a:gd name="T3" fmla="*/ 20318 h 21600"/>
                      <a:gd name="T4" fmla="*/ 561 w 22123"/>
                      <a:gd name="T5" fmla="*/ 21600 h 21600"/>
                    </a:gdLst>
                    <a:ahLst/>
                    <a:cxnLst>
                      <a:cxn ang="0">
                        <a:pos x="T0" y="T1"/>
                      </a:cxn>
                      <a:cxn ang="0">
                        <a:pos x="T2" y="T3"/>
                      </a:cxn>
                      <a:cxn ang="0">
                        <a:pos x="T4" y="T5"/>
                      </a:cxn>
                    </a:cxnLst>
                    <a:rect l="0" t="0" r="r" b="b"/>
                    <a:pathLst>
                      <a:path w="22123" h="21600" fill="none" extrusionOk="0">
                        <a:moveTo>
                          <a:pt x="0" y="7"/>
                        </a:moveTo>
                        <a:cubicBezTo>
                          <a:pt x="186" y="2"/>
                          <a:pt x="373" y="-1"/>
                          <a:pt x="561" y="0"/>
                        </a:cubicBezTo>
                        <a:cubicBezTo>
                          <a:pt x="11992" y="0"/>
                          <a:pt x="21444" y="8906"/>
                          <a:pt x="22122" y="20318"/>
                        </a:cubicBezTo>
                      </a:path>
                      <a:path w="22123" h="21600" stroke="0" extrusionOk="0">
                        <a:moveTo>
                          <a:pt x="0" y="7"/>
                        </a:moveTo>
                        <a:cubicBezTo>
                          <a:pt x="186" y="2"/>
                          <a:pt x="373" y="-1"/>
                          <a:pt x="561" y="0"/>
                        </a:cubicBezTo>
                        <a:cubicBezTo>
                          <a:pt x="11992" y="0"/>
                          <a:pt x="21444" y="8906"/>
                          <a:pt x="22122" y="20318"/>
                        </a:cubicBezTo>
                        <a:lnTo>
                          <a:pt x="561" y="21600"/>
                        </a:lnTo>
                        <a:close/>
                      </a:path>
                    </a:pathLst>
                  </a:custGeom>
                  <a:noFill/>
                  <a:ln w="12700" cap="rnd">
                    <a:noFill/>
                    <a:round/>
                    <a:headEnd type="none" w="sm" len="sm"/>
                    <a:tailEnd type="none" w="sm" len="sm"/>
                  </a:ln>
                  <a:effectLst/>
                  <a:sp3d prstMaterial="softEdge"/>
                </p:spPr>
                <p:txBody>
                  <a:bodyPr wrap="none" anchor="ctr"/>
                  <a:lstStyle/>
                  <a:p>
                    <a:pPr>
                      <a:defRPr/>
                    </a:pPr>
                    <a:endParaRPr lang="es-ES" sz="1400" dirty="0">
                      <a:ea typeface="+mn-ea"/>
                      <a:cs typeface="Courier New" pitchFamily="49" charset="0"/>
                    </a:endParaRPr>
                  </a:p>
                </p:txBody>
              </p:sp>
            </p:grpSp>
            <p:grpSp>
              <p:nvGrpSpPr>
                <p:cNvPr id="254" name="Group 55">
                  <a:extLst>
                    <a:ext uri="{FF2B5EF4-FFF2-40B4-BE49-F238E27FC236}">
                      <a16:creationId xmlns:a16="http://schemas.microsoft.com/office/drawing/2014/main" id="{32541761-EFC2-47BA-B35C-E862F42A3DA2}"/>
                    </a:ext>
                  </a:extLst>
                </p:cNvPr>
                <p:cNvGrpSpPr>
                  <a:grpSpLocks/>
                </p:cNvGrpSpPr>
                <p:nvPr/>
              </p:nvGrpSpPr>
              <p:grpSpPr bwMode="auto">
                <a:xfrm>
                  <a:off x="1094" y="2928"/>
                  <a:ext cx="166" cy="144"/>
                  <a:chOff x="1094" y="2928"/>
                  <a:chExt cx="166" cy="144"/>
                </a:xfrm>
              </p:grpSpPr>
              <p:sp>
                <p:nvSpPr>
                  <p:cNvPr id="255" name="AutoShape 56">
                    <a:extLst>
                      <a:ext uri="{FF2B5EF4-FFF2-40B4-BE49-F238E27FC236}">
                        <a16:creationId xmlns:a16="http://schemas.microsoft.com/office/drawing/2014/main" id="{D762A581-8396-4AA6-B8A3-D9B494B66EA2}"/>
                      </a:ext>
                    </a:extLst>
                  </p:cNvPr>
                  <p:cNvSpPr>
                    <a:spLocks noChangeArrowheads="1"/>
                  </p:cNvSpPr>
                  <p:nvPr/>
                </p:nvSpPr>
                <p:spPr bwMode="auto">
                  <a:xfrm>
                    <a:off x="1104" y="2928"/>
                    <a:ext cx="152" cy="144"/>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6" name="Oval 57">
                    <a:extLst>
                      <a:ext uri="{FF2B5EF4-FFF2-40B4-BE49-F238E27FC236}">
                        <a16:creationId xmlns:a16="http://schemas.microsoft.com/office/drawing/2014/main" id="{40924A45-B6F6-48F3-826E-E40CE6324892}"/>
                      </a:ext>
                    </a:extLst>
                  </p:cNvPr>
                  <p:cNvSpPr>
                    <a:spLocks noChangeArrowheads="1"/>
                  </p:cNvSpPr>
                  <p:nvPr/>
                </p:nvSpPr>
                <p:spPr bwMode="auto">
                  <a:xfrm>
                    <a:off x="1128" y="2945"/>
                    <a:ext cx="55" cy="59"/>
                  </a:xfrm>
                  <a:prstGeom prst="ellipse">
                    <a:avLst/>
                  </a:prstGeom>
                  <a:solidFill>
                    <a:schemeClr val="tx1"/>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7" name="Rectangle 58">
                    <a:extLst>
                      <a:ext uri="{FF2B5EF4-FFF2-40B4-BE49-F238E27FC236}">
                        <a16:creationId xmlns:a16="http://schemas.microsoft.com/office/drawing/2014/main" id="{C13FAAAF-7DE0-45BA-9E75-17789EDDC17D}"/>
                      </a:ext>
                    </a:extLst>
                  </p:cNvPr>
                  <p:cNvSpPr>
                    <a:spLocks noChangeArrowheads="1"/>
                  </p:cNvSpPr>
                  <p:nvPr/>
                </p:nvSpPr>
                <p:spPr bwMode="auto">
                  <a:xfrm rot="2940000">
                    <a:off x="1159" y="2950"/>
                    <a:ext cx="22" cy="80"/>
                  </a:xfrm>
                  <a:prstGeom prst="rect">
                    <a:avLst/>
                  </a:prstGeom>
                  <a:solidFill>
                    <a:srgbClr val="0066FF"/>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8" name="Rectangle 59">
                    <a:extLst>
                      <a:ext uri="{FF2B5EF4-FFF2-40B4-BE49-F238E27FC236}">
                        <a16:creationId xmlns:a16="http://schemas.microsoft.com/office/drawing/2014/main" id="{F4F37208-2DA2-4775-AC10-5110888F57D5}"/>
                      </a:ext>
                    </a:extLst>
                  </p:cNvPr>
                  <p:cNvSpPr>
                    <a:spLocks noChangeArrowheads="1"/>
                  </p:cNvSpPr>
                  <p:nvPr/>
                </p:nvSpPr>
                <p:spPr bwMode="auto">
                  <a:xfrm rot="2940000">
                    <a:off x="1169" y="2981"/>
                    <a:ext cx="21" cy="8"/>
                  </a:xfrm>
                  <a:prstGeom prst="rect">
                    <a:avLst/>
                  </a:prstGeom>
                  <a:solidFill>
                    <a:schemeClr val="tx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9" name="Arc 60">
                    <a:extLst>
                      <a:ext uri="{FF2B5EF4-FFF2-40B4-BE49-F238E27FC236}">
                        <a16:creationId xmlns:a16="http://schemas.microsoft.com/office/drawing/2014/main" id="{2CAB48A2-0796-448A-98EE-7D7B4DF5F979}"/>
                      </a:ext>
                    </a:extLst>
                  </p:cNvPr>
                  <p:cNvSpPr>
                    <a:spLocks/>
                  </p:cNvSpPr>
                  <p:nvPr/>
                </p:nvSpPr>
                <p:spPr bwMode="auto">
                  <a:xfrm rot="3240000">
                    <a:off x="1093" y="2993"/>
                    <a:ext cx="31" cy="30"/>
                  </a:xfrm>
                  <a:custGeom>
                    <a:avLst/>
                    <a:gdLst>
                      <a:gd name="G0" fmla="+- 4079 0 0"/>
                      <a:gd name="G1" fmla="+- 21600 0 0"/>
                      <a:gd name="G2" fmla="+- 21600 0 0"/>
                      <a:gd name="T0" fmla="*/ 0 w 25679"/>
                      <a:gd name="T1" fmla="*/ 389 h 21600"/>
                      <a:gd name="T2" fmla="*/ 25679 w 25679"/>
                      <a:gd name="T3" fmla="*/ 21600 h 21600"/>
                      <a:gd name="T4" fmla="*/ 4079 w 25679"/>
                      <a:gd name="T5" fmla="*/ 21600 h 21600"/>
                    </a:gdLst>
                    <a:ahLst/>
                    <a:cxnLst>
                      <a:cxn ang="0">
                        <a:pos x="T0" y="T1"/>
                      </a:cxn>
                      <a:cxn ang="0">
                        <a:pos x="T2" y="T3"/>
                      </a:cxn>
                      <a:cxn ang="0">
                        <a:pos x="T4" y="T5"/>
                      </a:cxn>
                    </a:cxnLst>
                    <a:rect l="0" t="0" r="r" b="b"/>
                    <a:pathLst>
                      <a:path w="25679" h="21600" fill="none" extrusionOk="0">
                        <a:moveTo>
                          <a:pt x="-1" y="388"/>
                        </a:moveTo>
                        <a:cubicBezTo>
                          <a:pt x="1344" y="130"/>
                          <a:pt x="2710" y="-1"/>
                          <a:pt x="4079" y="0"/>
                        </a:cubicBezTo>
                        <a:cubicBezTo>
                          <a:pt x="16008" y="0"/>
                          <a:pt x="25679" y="9670"/>
                          <a:pt x="25679" y="21600"/>
                        </a:cubicBezTo>
                      </a:path>
                      <a:path w="25679" h="21600" stroke="0" extrusionOk="0">
                        <a:moveTo>
                          <a:pt x="-1" y="388"/>
                        </a:moveTo>
                        <a:cubicBezTo>
                          <a:pt x="1344" y="130"/>
                          <a:pt x="2710" y="-1"/>
                          <a:pt x="4079" y="0"/>
                        </a:cubicBezTo>
                        <a:cubicBezTo>
                          <a:pt x="16008" y="0"/>
                          <a:pt x="25679" y="9670"/>
                          <a:pt x="25679" y="21600"/>
                        </a:cubicBezTo>
                        <a:lnTo>
                          <a:pt x="4079" y="21600"/>
                        </a:lnTo>
                        <a:close/>
                      </a:path>
                    </a:pathLst>
                  </a:custGeom>
                  <a:noFill/>
                  <a:ln w="12700" cap="rnd">
                    <a:noFill/>
                    <a:round/>
                    <a:headEnd type="none" w="sm" len="sm"/>
                    <a:tailEnd type="none" w="sm" len="sm"/>
                  </a:ln>
                  <a:effectLst/>
                  <a:sp3d prstMaterial="softEdge"/>
                </p:spPr>
                <p:txBody>
                  <a:bodyPr wrap="none" anchor="ctr"/>
                  <a:lstStyle/>
                  <a:p>
                    <a:pPr>
                      <a:defRPr/>
                    </a:pPr>
                    <a:endParaRPr lang="es-ES" sz="1400" dirty="0">
                      <a:ea typeface="+mn-ea"/>
                      <a:cs typeface="Courier New" pitchFamily="49" charset="0"/>
                    </a:endParaRPr>
                  </a:p>
                </p:txBody>
              </p:sp>
              <p:sp>
                <p:nvSpPr>
                  <p:cNvPr id="260" name="Arc 61">
                    <a:extLst>
                      <a:ext uri="{FF2B5EF4-FFF2-40B4-BE49-F238E27FC236}">
                        <a16:creationId xmlns:a16="http://schemas.microsoft.com/office/drawing/2014/main" id="{0600B937-AB49-4045-8FEB-6309037E7DC2}"/>
                      </a:ext>
                    </a:extLst>
                  </p:cNvPr>
                  <p:cNvSpPr>
                    <a:spLocks/>
                  </p:cNvSpPr>
                  <p:nvPr/>
                </p:nvSpPr>
                <p:spPr bwMode="auto">
                  <a:xfrm rot="21120000">
                    <a:off x="1105" y="2948"/>
                    <a:ext cx="42" cy="42"/>
                  </a:xfrm>
                  <a:custGeom>
                    <a:avLst/>
                    <a:gdLst>
                      <a:gd name="G0" fmla="+- 21600 0 0"/>
                      <a:gd name="G1" fmla="+- 21600 0 0"/>
                      <a:gd name="G2" fmla="+- 21600 0 0"/>
                      <a:gd name="T0" fmla="*/ 0 w 38655"/>
                      <a:gd name="T1" fmla="*/ 21600 h 21600"/>
                      <a:gd name="T2" fmla="*/ 38655 w 38655"/>
                      <a:gd name="T3" fmla="*/ 8346 h 21600"/>
                      <a:gd name="T4" fmla="*/ 21600 w 38655"/>
                      <a:gd name="T5" fmla="*/ 21600 h 21600"/>
                    </a:gdLst>
                    <a:ahLst/>
                    <a:cxnLst>
                      <a:cxn ang="0">
                        <a:pos x="T0" y="T1"/>
                      </a:cxn>
                      <a:cxn ang="0">
                        <a:pos x="T2" y="T3"/>
                      </a:cxn>
                      <a:cxn ang="0">
                        <a:pos x="T4" y="T5"/>
                      </a:cxn>
                    </a:cxnLst>
                    <a:rect l="0" t="0" r="r" b="b"/>
                    <a:pathLst>
                      <a:path w="38655" h="21600" fill="none" extrusionOk="0">
                        <a:moveTo>
                          <a:pt x="0" y="21600"/>
                        </a:moveTo>
                        <a:cubicBezTo>
                          <a:pt x="0" y="9670"/>
                          <a:pt x="9670" y="0"/>
                          <a:pt x="21600" y="0"/>
                        </a:cubicBezTo>
                        <a:cubicBezTo>
                          <a:pt x="28268" y="0"/>
                          <a:pt x="34563" y="3080"/>
                          <a:pt x="38655" y="8345"/>
                        </a:cubicBezTo>
                      </a:path>
                      <a:path w="38655" h="21600" stroke="0" extrusionOk="0">
                        <a:moveTo>
                          <a:pt x="0" y="21600"/>
                        </a:moveTo>
                        <a:cubicBezTo>
                          <a:pt x="0" y="9670"/>
                          <a:pt x="9670" y="0"/>
                          <a:pt x="21600" y="0"/>
                        </a:cubicBezTo>
                        <a:cubicBezTo>
                          <a:pt x="28268" y="0"/>
                          <a:pt x="34563" y="3080"/>
                          <a:pt x="38655" y="8345"/>
                        </a:cubicBezTo>
                        <a:lnTo>
                          <a:pt x="21600" y="21600"/>
                        </a:lnTo>
                        <a:close/>
                      </a:path>
                    </a:pathLst>
                  </a:custGeom>
                  <a:noFill/>
                  <a:ln w="12700" cap="rnd">
                    <a:noFill/>
                    <a:round/>
                    <a:headEnd type="none" w="sm" len="sm"/>
                    <a:tailEnd type="none" w="sm" len="sm"/>
                  </a:ln>
                  <a:effectLst/>
                  <a:sp3d prstMaterial="softEdge"/>
                </p:spPr>
                <p:txBody>
                  <a:bodyPr wrap="none" anchor="ctr"/>
                  <a:lstStyle/>
                  <a:p>
                    <a:pPr>
                      <a:defRPr/>
                    </a:pPr>
                    <a:endParaRPr lang="es-ES" sz="1400" dirty="0">
                      <a:ea typeface="+mn-ea"/>
                      <a:cs typeface="Courier New" pitchFamily="49" charset="0"/>
                    </a:endParaRPr>
                  </a:p>
                </p:txBody>
              </p:sp>
              <p:sp>
                <p:nvSpPr>
                  <p:cNvPr id="261" name="Rectangle 62">
                    <a:extLst>
                      <a:ext uri="{FF2B5EF4-FFF2-40B4-BE49-F238E27FC236}">
                        <a16:creationId xmlns:a16="http://schemas.microsoft.com/office/drawing/2014/main" id="{B462CA36-2DA0-4B5F-B9EF-A392FAD44C4A}"/>
                      </a:ext>
                    </a:extLst>
                  </p:cNvPr>
                  <p:cNvSpPr>
                    <a:spLocks noChangeArrowheads="1"/>
                  </p:cNvSpPr>
                  <p:nvPr/>
                </p:nvSpPr>
                <p:spPr bwMode="auto">
                  <a:xfrm rot="2940000">
                    <a:off x="1154" y="2991"/>
                    <a:ext cx="21" cy="8"/>
                  </a:xfrm>
                  <a:prstGeom prst="rect">
                    <a:avLst/>
                  </a:prstGeom>
                  <a:solidFill>
                    <a:schemeClr val="tx1"/>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62" name="Line 63">
                    <a:extLst>
                      <a:ext uri="{FF2B5EF4-FFF2-40B4-BE49-F238E27FC236}">
                        <a16:creationId xmlns:a16="http://schemas.microsoft.com/office/drawing/2014/main" id="{4ED07E81-E105-48A1-A57A-9A25838A6B9B}"/>
                      </a:ext>
                    </a:extLst>
                  </p:cNvPr>
                  <p:cNvSpPr>
                    <a:spLocks noChangeShapeType="1"/>
                  </p:cNvSpPr>
                  <p:nvPr/>
                </p:nvSpPr>
                <p:spPr bwMode="auto">
                  <a:xfrm flipH="1">
                    <a:off x="1128" y="2948"/>
                    <a:ext cx="67" cy="50"/>
                  </a:xfrm>
                  <a:prstGeom prst="line">
                    <a:avLst/>
                  </a:prstGeom>
                  <a:noFill/>
                  <a:ln w="12700">
                    <a:noFill/>
                    <a:round/>
                    <a:headEnd type="none" w="sm" len="sm"/>
                    <a:tailEnd type="none" w="sm" len="sm"/>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63" name="Freeform 64">
                    <a:extLst>
                      <a:ext uri="{FF2B5EF4-FFF2-40B4-BE49-F238E27FC236}">
                        <a16:creationId xmlns:a16="http://schemas.microsoft.com/office/drawing/2014/main" id="{A36C7480-733C-48AF-A32B-5271242E78FF}"/>
                      </a:ext>
                    </a:extLst>
                  </p:cNvPr>
                  <p:cNvSpPr>
                    <a:spLocks/>
                  </p:cNvSpPr>
                  <p:nvPr/>
                </p:nvSpPr>
                <p:spPr bwMode="auto">
                  <a:xfrm>
                    <a:off x="1212" y="2932"/>
                    <a:ext cx="48" cy="128"/>
                  </a:xfrm>
                  <a:custGeom>
                    <a:avLst/>
                    <a:gdLst/>
                    <a:ahLst/>
                    <a:cxnLst>
                      <a:cxn ang="0">
                        <a:pos x="2" y="74"/>
                      </a:cxn>
                      <a:cxn ang="0">
                        <a:pos x="4" y="83"/>
                      </a:cxn>
                      <a:cxn ang="0">
                        <a:pos x="5" y="92"/>
                      </a:cxn>
                      <a:cxn ang="0">
                        <a:pos x="5" y="101"/>
                      </a:cxn>
                      <a:cxn ang="0">
                        <a:pos x="4" y="109"/>
                      </a:cxn>
                      <a:cxn ang="0">
                        <a:pos x="5" y="116"/>
                      </a:cxn>
                      <a:cxn ang="0">
                        <a:pos x="8" y="122"/>
                      </a:cxn>
                      <a:cxn ang="0">
                        <a:pos x="11" y="125"/>
                      </a:cxn>
                      <a:cxn ang="0">
                        <a:pos x="15" y="127"/>
                      </a:cxn>
                      <a:cxn ang="0">
                        <a:pos x="20" y="126"/>
                      </a:cxn>
                      <a:cxn ang="0">
                        <a:pos x="24" y="124"/>
                      </a:cxn>
                      <a:cxn ang="0">
                        <a:pos x="28" y="121"/>
                      </a:cxn>
                      <a:cxn ang="0">
                        <a:pos x="31" y="118"/>
                      </a:cxn>
                      <a:cxn ang="0">
                        <a:pos x="34" y="113"/>
                      </a:cxn>
                      <a:cxn ang="0">
                        <a:pos x="36" y="107"/>
                      </a:cxn>
                      <a:cxn ang="0">
                        <a:pos x="37" y="101"/>
                      </a:cxn>
                      <a:cxn ang="0">
                        <a:pos x="40" y="96"/>
                      </a:cxn>
                      <a:cxn ang="0">
                        <a:pos x="42" y="92"/>
                      </a:cxn>
                      <a:cxn ang="0">
                        <a:pos x="43" y="90"/>
                      </a:cxn>
                      <a:cxn ang="0">
                        <a:pos x="40" y="91"/>
                      </a:cxn>
                      <a:cxn ang="0">
                        <a:pos x="37" y="94"/>
                      </a:cxn>
                      <a:cxn ang="0">
                        <a:pos x="35" y="98"/>
                      </a:cxn>
                      <a:cxn ang="0">
                        <a:pos x="31" y="108"/>
                      </a:cxn>
                      <a:cxn ang="0">
                        <a:pos x="26" y="113"/>
                      </a:cxn>
                      <a:cxn ang="0">
                        <a:pos x="26" y="110"/>
                      </a:cxn>
                      <a:cxn ang="0">
                        <a:pos x="28" y="104"/>
                      </a:cxn>
                      <a:cxn ang="0">
                        <a:pos x="31" y="91"/>
                      </a:cxn>
                      <a:cxn ang="0">
                        <a:pos x="31" y="88"/>
                      </a:cxn>
                      <a:cxn ang="0">
                        <a:pos x="27" y="98"/>
                      </a:cxn>
                      <a:cxn ang="0">
                        <a:pos x="29" y="78"/>
                      </a:cxn>
                      <a:cxn ang="0">
                        <a:pos x="29" y="67"/>
                      </a:cxn>
                      <a:cxn ang="0">
                        <a:pos x="28" y="58"/>
                      </a:cxn>
                      <a:cxn ang="0">
                        <a:pos x="27" y="63"/>
                      </a:cxn>
                      <a:cxn ang="0">
                        <a:pos x="24" y="58"/>
                      </a:cxn>
                      <a:cxn ang="0">
                        <a:pos x="23" y="49"/>
                      </a:cxn>
                      <a:cxn ang="0">
                        <a:pos x="23" y="40"/>
                      </a:cxn>
                      <a:cxn ang="0">
                        <a:pos x="23" y="37"/>
                      </a:cxn>
                      <a:cxn ang="0">
                        <a:pos x="22" y="46"/>
                      </a:cxn>
                      <a:cxn ang="0">
                        <a:pos x="21" y="54"/>
                      </a:cxn>
                      <a:cxn ang="0">
                        <a:pos x="23" y="72"/>
                      </a:cxn>
                      <a:cxn ang="0">
                        <a:pos x="17" y="66"/>
                      </a:cxn>
                      <a:cxn ang="0">
                        <a:pos x="16" y="56"/>
                      </a:cxn>
                      <a:cxn ang="0">
                        <a:pos x="16" y="44"/>
                      </a:cxn>
                      <a:cxn ang="0">
                        <a:pos x="17" y="35"/>
                      </a:cxn>
                      <a:cxn ang="0">
                        <a:pos x="18" y="26"/>
                      </a:cxn>
                      <a:cxn ang="0">
                        <a:pos x="19" y="18"/>
                      </a:cxn>
                      <a:cxn ang="0">
                        <a:pos x="18" y="7"/>
                      </a:cxn>
                      <a:cxn ang="0">
                        <a:pos x="17" y="7"/>
                      </a:cxn>
                      <a:cxn ang="0">
                        <a:pos x="17" y="16"/>
                      </a:cxn>
                      <a:cxn ang="0">
                        <a:pos x="15" y="26"/>
                      </a:cxn>
                      <a:cxn ang="0">
                        <a:pos x="13" y="36"/>
                      </a:cxn>
                      <a:cxn ang="0">
                        <a:pos x="10" y="48"/>
                      </a:cxn>
                      <a:cxn ang="0">
                        <a:pos x="8" y="75"/>
                      </a:cxn>
                      <a:cxn ang="0">
                        <a:pos x="10" y="86"/>
                      </a:cxn>
                      <a:cxn ang="0">
                        <a:pos x="0" y="71"/>
                      </a:cxn>
                    </a:cxnLst>
                    <a:rect l="0" t="0" r="r" b="b"/>
                    <a:pathLst>
                      <a:path w="48" h="128">
                        <a:moveTo>
                          <a:pt x="0" y="71"/>
                        </a:moveTo>
                        <a:lnTo>
                          <a:pt x="2" y="74"/>
                        </a:lnTo>
                        <a:lnTo>
                          <a:pt x="3" y="78"/>
                        </a:lnTo>
                        <a:lnTo>
                          <a:pt x="4" y="83"/>
                        </a:lnTo>
                        <a:lnTo>
                          <a:pt x="5" y="88"/>
                        </a:lnTo>
                        <a:lnTo>
                          <a:pt x="5" y="92"/>
                        </a:lnTo>
                        <a:lnTo>
                          <a:pt x="5" y="97"/>
                        </a:lnTo>
                        <a:lnTo>
                          <a:pt x="5" y="101"/>
                        </a:lnTo>
                        <a:lnTo>
                          <a:pt x="4" y="105"/>
                        </a:lnTo>
                        <a:lnTo>
                          <a:pt x="4" y="109"/>
                        </a:lnTo>
                        <a:lnTo>
                          <a:pt x="5" y="112"/>
                        </a:lnTo>
                        <a:lnTo>
                          <a:pt x="5" y="116"/>
                        </a:lnTo>
                        <a:lnTo>
                          <a:pt x="6" y="119"/>
                        </a:lnTo>
                        <a:lnTo>
                          <a:pt x="8" y="122"/>
                        </a:lnTo>
                        <a:lnTo>
                          <a:pt x="10" y="124"/>
                        </a:lnTo>
                        <a:lnTo>
                          <a:pt x="11" y="125"/>
                        </a:lnTo>
                        <a:lnTo>
                          <a:pt x="13" y="126"/>
                        </a:lnTo>
                        <a:lnTo>
                          <a:pt x="15" y="127"/>
                        </a:lnTo>
                        <a:lnTo>
                          <a:pt x="18" y="127"/>
                        </a:lnTo>
                        <a:lnTo>
                          <a:pt x="20" y="126"/>
                        </a:lnTo>
                        <a:lnTo>
                          <a:pt x="22" y="125"/>
                        </a:lnTo>
                        <a:lnTo>
                          <a:pt x="24" y="124"/>
                        </a:lnTo>
                        <a:lnTo>
                          <a:pt x="26" y="123"/>
                        </a:lnTo>
                        <a:lnTo>
                          <a:pt x="28" y="121"/>
                        </a:lnTo>
                        <a:lnTo>
                          <a:pt x="30" y="120"/>
                        </a:lnTo>
                        <a:lnTo>
                          <a:pt x="31" y="118"/>
                        </a:lnTo>
                        <a:lnTo>
                          <a:pt x="33" y="115"/>
                        </a:lnTo>
                        <a:lnTo>
                          <a:pt x="34" y="113"/>
                        </a:lnTo>
                        <a:lnTo>
                          <a:pt x="35" y="110"/>
                        </a:lnTo>
                        <a:lnTo>
                          <a:pt x="36" y="107"/>
                        </a:lnTo>
                        <a:lnTo>
                          <a:pt x="36" y="104"/>
                        </a:lnTo>
                        <a:lnTo>
                          <a:pt x="37" y="101"/>
                        </a:lnTo>
                        <a:lnTo>
                          <a:pt x="38" y="99"/>
                        </a:lnTo>
                        <a:lnTo>
                          <a:pt x="40" y="96"/>
                        </a:lnTo>
                        <a:lnTo>
                          <a:pt x="41" y="94"/>
                        </a:lnTo>
                        <a:lnTo>
                          <a:pt x="42" y="92"/>
                        </a:lnTo>
                        <a:lnTo>
                          <a:pt x="47" y="89"/>
                        </a:lnTo>
                        <a:lnTo>
                          <a:pt x="43" y="90"/>
                        </a:lnTo>
                        <a:lnTo>
                          <a:pt x="41" y="90"/>
                        </a:lnTo>
                        <a:lnTo>
                          <a:pt x="40" y="91"/>
                        </a:lnTo>
                        <a:lnTo>
                          <a:pt x="38" y="93"/>
                        </a:lnTo>
                        <a:lnTo>
                          <a:pt x="37" y="94"/>
                        </a:lnTo>
                        <a:lnTo>
                          <a:pt x="36" y="96"/>
                        </a:lnTo>
                        <a:lnTo>
                          <a:pt x="35" y="98"/>
                        </a:lnTo>
                        <a:lnTo>
                          <a:pt x="32" y="106"/>
                        </a:lnTo>
                        <a:lnTo>
                          <a:pt x="31" y="108"/>
                        </a:lnTo>
                        <a:lnTo>
                          <a:pt x="29" y="110"/>
                        </a:lnTo>
                        <a:lnTo>
                          <a:pt x="26" y="113"/>
                        </a:lnTo>
                        <a:lnTo>
                          <a:pt x="24" y="114"/>
                        </a:lnTo>
                        <a:lnTo>
                          <a:pt x="26" y="110"/>
                        </a:lnTo>
                        <a:lnTo>
                          <a:pt x="27" y="108"/>
                        </a:lnTo>
                        <a:lnTo>
                          <a:pt x="28" y="104"/>
                        </a:lnTo>
                        <a:lnTo>
                          <a:pt x="29" y="99"/>
                        </a:lnTo>
                        <a:lnTo>
                          <a:pt x="31" y="91"/>
                        </a:lnTo>
                        <a:lnTo>
                          <a:pt x="35" y="81"/>
                        </a:lnTo>
                        <a:lnTo>
                          <a:pt x="31" y="88"/>
                        </a:lnTo>
                        <a:lnTo>
                          <a:pt x="29" y="90"/>
                        </a:lnTo>
                        <a:lnTo>
                          <a:pt x="27" y="98"/>
                        </a:lnTo>
                        <a:lnTo>
                          <a:pt x="29" y="85"/>
                        </a:lnTo>
                        <a:lnTo>
                          <a:pt x="29" y="78"/>
                        </a:lnTo>
                        <a:lnTo>
                          <a:pt x="29" y="71"/>
                        </a:lnTo>
                        <a:lnTo>
                          <a:pt x="29" y="67"/>
                        </a:lnTo>
                        <a:lnTo>
                          <a:pt x="28" y="63"/>
                        </a:lnTo>
                        <a:lnTo>
                          <a:pt x="28" y="58"/>
                        </a:lnTo>
                        <a:lnTo>
                          <a:pt x="27" y="54"/>
                        </a:lnTo>
                        <a:lnTo>
                          <a:pt x="27" y="63"/>
                        </a:lnTo>
                        <a:lnTo>
                          <a:pt x="27" y="70"/>
                        </a:lnTo>
                        <a:lnTo>
                          <a:pt x="24" y="58"/>
                        </a:lnTo>
                        <a:lnTo>
                          <a:pt x="23" y="54"/>
                        </a:lnTo>
                        <a:lnTo>
                          <a:pt x="23" y="49"/>
                        </a:lnTo>
                        <a:lnTo>
                          <a:pt x="23" y="44"/>
                        </a:lnTo>
                        <a:lnTo>
                          <a:pt x="23" y="40"/>
                        </a:lnTo>
                        <a:lnTo>
                          <a:pt x="24" y="35"/>
                        </a:lnTo>
                        <a:lnTo>
                          <a:pt x="23" y="37"/>
                        </a:lnTo>
                        <a:lnTo>
                          <a:pt x="22" y="40"/>
                        </a:lnTo>
                        <a:lnTo>
                          <a:pt x="22" y="46"/>
                        </a:lnTo>
                        <a:lnTo>
                          <a:pt x="21" y="49"/>
                        </a:lnTo>
                        <a:lnTo>
                          <a:pt x="21" y="54"/>
                        </a:lnTo>
                        <a:lnTo>
                          <a:pt x="22" y="60"/>
                        </a:lnTo>
                        <a:lnTo>
                          <a:pt x="23" y="72"/>
                        </a:lnTo>
                        <a:lnTo>
                          <a:pt x="21" y="84"/>
                        </a:lnTo>
                        <a:lnTo>
                          <a:pt x="17" y="66"/>
                        </a:lnTo>
                        <a:lnTo>
                          <a:pt x="16" y="61"/>
                        </a:lnTo>
                        <a:lnTo>
                          <a:pt x="16" y="56"/>
                        </a:lnTo>
                        <a:lnTo>
                          <a:pt x="15" y="50"/>
                        </a:lnTo>
                        <a:lnTo>
                          <a:pt x="16" y="44"/>
                        </a:lnTo>
                        <a:lnTo>
                          <a:pt x="16" y="40"/>
                        </a:lnTo>
                        <a:lnTo>
                          <a:pt x="17" y="35"/>
                        </a:lnTo>
                        <a:lnTo>
                          <a:pt x="18" y="30"/>
                        </a:lnTo>
                        <a:lnTo>
                          <a:pt x="18" y="26"/>
                        </a:lnTo>
                        <a:lnTo>
                          <a:pt x="19" y="22"/>
                        </a:lnTo>
                        <a:lnTo>
                          <a:pt x="19" y="18"/>
                        </a:lnTo>
                        <a:lnTo>
                          <a:pt x="19" y="13"/>
                        </a:lnTo>
                        <a:lnTo>
                          <a:pt x="18" y="7"/>
                        </a:lnTo>
                        <a:lnTo>
                          <a:pt x="17" y="0"/>
                        </a:lnTo>
                        <a:lnTo>
                          <a:pt x="17" y="7"/>
                        </a:lnTo>
                        <a:lnTo>
                          <a:pt x="17" y="11"/>
                        </a:lnTo>
                        <a:lnTo>
                          <a:pt x="17" y="16"/>
                        </a:lnTo>
                        <a:lnTo>
                          <a:pt x="16" y="22"/>
                        </a:lnTo>
                        <a:lnTo>
                          <a:pt x="15" y="26"/>
                        </a:lnTo>
                        <a:lnTo>
                          <a:pt x="14" y="31"/>
                        </a:lnTo>
                        <a:lnTo>
                          <a:pt x="13" y="36"/>
                        </a:lnTo>
                        <a:lnTo>
                          <a:pt x="11" y="41"/>
                        </a:lnTo>
                        <a:lnTo>
                          <a:pt x="10" y="48"/>
                        </a:lnTo>
                        <a:lnTo>
                          <a:pt x="9" y="54"/>
                        </a:lnTo>
                        <a:lnTo>
                          <a:pt x="8" y="75"/>
                        </a:lnTo>
                        <a:lnTo>
                          <a:pt x="8" y="79"/>
                        </a:lnTo>
                        <a:lnTo>
                          <a:pt x="10" y="86"/>
                        </a:lnTo>
                        <a:lnTo>
                          <a:pt x="5" y="75"/>
                        </a:lnTo>
                        <a:lnTo>
                          <a:pt x="0" y="71"/>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64" name="Freeform 65">
                    <a:extLst>
                      <a:ext uri="{FF2B5EF4-FFF2-40B4-BE49-F238E27FC236}">
                        <a16:creationId xmlns:a16="http://schemas.microsoft.com/office/drawing/2014/main" id="{08A02C58-77C9-41F3-83BD-96328BA7E669}"/>
                      </a:ext>
                    </a:extLst>
                  </p:cNvPr>
                  <p:cNvSpPr>
                    <a:spLocks/>
                  </p:cNvSpPr>
                  <p:nvPr/>
                </p:nvSpPr>
                <p:spPr bwMode="auto">
                  <a:xfrm>
                    <a:off x="1151" y="3008"/>
                    <a:ext cx="46" cy="56"/>
                  </a:xfrm>
                  <a:custGeom>
                    <a:avLst/>
                    <a:gdLst/>
                    <a:ahLst/>
                    <a:cxnLst>
                      <a:cxn ang="0">
                        <a:pos x="2" y="31"/>
                      </a:cxn>
                      <a:cxn ang="0">
                        <a:pos x="3" y="36"/>
                      </a:cxn>
                      <a:cxn ang="0">
                        <a:pos x="5" y="40"/>
                      </a:cxn>
                      <a:cxn ang="0">
                        <a:pos x="6" y="45"/>
                      </a:cxn>
                      <a:cxn ang="0">
                        <a:pos x="7" y="48"/>
                      </a:cxn>
                      <a:cxn ang="0">
                        <a:pos x="8" y="51"/>
                      </a:cxn>
                      <a:cxn ang="0">
                        <a:pos x="11" y="53"/>
                      </a:cxn>
                      <a:cxn ang="0">
                        <a:pos x="16" y="54"/>
                      </a:cxn>
                      <a:cxn ang="0">
                        <a:pos x="21" y="54"/>
                      </a:cxn>
                      <a:cxn ang="0">
                        <a:pos x="26" y="53"/>
                      </a:cxn>
                      <a:cxn ang="0">
                        <a:pos x="31" y="51"/>
                      </a:cxn>
                      <a:cxn ang="0">
                        <a:pos x="34" y="47"/>
                      </a:cxn>
                      <a:cxn ang="0">
                        <a:pos x="36" y="43"/>
                      </a:cxn>
                      <a:cxn ang="0">
                        <a:pos x="41" y="40"/>
                      </a:cxn>
                      <a:cxn ang="0">
                        <a:pos x="41" y="39"/>
                      </a:cxn>
                      <a:cxn ang="0">
                        <a:pos x="38" y="40"/>
                      </a:cxn>
                      <a:cxn ang="0">
                        <a:pos x="35" y="43"/>
                      </a:cxn>
                      <a:cxn ang="0">
                        <a:pos x="31" y="47"/>
                      </a:cxn>
                      <a:cxn ang="0">
                        <a:pos x="27" y="49"/>
                      </a:cxn>
                      <a:cxn ang="0">
                        <a:pos x="23" y="51"/>
                      </a:cxn>
                      <a:cxn ang="0">
                        <a:pos x="26" y="48"/>
                      </a:cxn>
                      <a:cxn ang="0">
                        <a:pos x="28" y="43"/>
                      </a:cxn>
                      <a:cxn ang="0">
                        <a:pos x="33" y="35"/>
                      </a:cxn>
                      <a:cxn ang="0">
                        <a:pos x="28" y="39"/>
                      </a:cxn>
                      <a:cxn ang="0">
                        <a:pos x="27" y="37"/>
                      </a:cxn>
                      <a:cxn ang="0">
                        <a:pos x="28" y="30"/>
                      </a:cxn>
                      <a:cxn ang="0">
                        <a:pos x="26" y="23"/>
                      </a:cxn>
                      <a:cxn ang="0">
                        <a:pos x="26" y="26"/>
                      </a:cxn>
                      <a:cxn ang="0">
                        <a:pos x="23" y="23"/>
                      </a:cxn>
                      <a:cxn ang="0">
                        <a:pos x="22" y="19"/>
                      </a:cxn>
                      <a:cxn ang="0">
                        <a:pos x="23" y="12"/>
                      </a:cxn>
                      <a:cxn ang="0">
                        <a:pos x="21" y="20"/>
                      </a:cxn>
                      <a:cxn ang="0">
                        <a:pos x="21" y="24"/>
                      </a:cxn>
                      <a:cxn ang="0">
                        <a:pos x="22" y="30"/>
                      </a:cxn>
                      <a:cxn ang="0">
                        <a:pos x="15" y="27"/>
                      </a:cxn>
                      <a:cxn ang="0">
                        <a:pos x="15" y="22"/>
                      </a:cxn>
                      <a:cxn ang="0">
                        <a:pos x="15" y="17"/>
                      </a:cxn>
                      <a:cxn ang="0">
                        <a:pos x="17" y="12"/>
                      </a:cxn>
                      <a:cxn ang="0">
                        <a:pos x="18" y="7"/>
                      </a:cxn>
                      <a:cxn ang="0">
                        <a:pos x="18" y="3"/>
                      </a:cxn>
                      <a:cxn ang="0">
                        <a:pos x="17" y="3"/>
                      </a:cxn>
                      <a:cxn ang="0">
                        <a:pos x="16" y="8"/>
                      </a:cxn>
                      <a:cxn ang="0">
                        <a:pos x="13" y="14"/>
                      </a:cxn>
                      <a:cxn ang="0">
                        <a:pos x="9" y="21"/>
                      </a:cxn>
                      <a:cxn ang="0">
                        <a:pos x="8" y="34"/>
                      </a:cxn>
                      <a:cxn ang="0">
                        <a:pos x="5" y="32"/>
                      </a:cxn>
                    </a:cxnLst>
                    <a:rect l="0" t="0" r="r" b="b"/>
                    <a:pathLst>
                      <a:path w="46" h="56">
                        <a:moveTo>
                          <a:pt x="0" y="30"/>
                        </a:moveTo>
                        <a:lnTo>
                          <a:pt x="2" y="31"/>
                        </a:lnTo>
                        <a:lnTo>
                          <a:pt x="3" y="33"/>
                        </a:lnTo>
                        <a:lnTo>
                          <a:pt x="3" y="36"/>
                        </a:lnTo>
                        <a:lnTo>
                          <a:pt x="5" y="38"/>
                        </a:lnTo>
                        <a:lnTo>
                          <a:pt x="5" y="40"/>
                        </a:lnTo>
                        <a:lnTo>
                          <a:pt x="5" y="42"/>
                        </a:lnTo>
                        <a:lnTo>
                          <a:pt x="6" y="45"/>
                        </a:lnTo>
                        <a:lnTo>
                          <a:pt x="6" y="47"/>
                        </a:lnTo>
                        <a:lnTo>
                          <a:pt x="7" y="48"/>
                        </a:lnTo>
                        <a:lnTo>
                          <a:pt x="7" y="50"/>
                        </a:lnTo>
                        <a:lnTo>
                          <a:pt x="8" y="51"/>
                        </a:lnTo>
                        <a:lnTo>
                          <a:pt x="9" y="52"/>
                        </a:lnTo>
                        <a:lnTo>
                          <a:pt x="11" y="53"/>
                        </a:lnTo>
                        <a:lnTo>
                          <a:pt x="13" y="54"/>
                        </a:lnTo>
                        <a:lnTo>
                          <a:pt x="16" y="54"/>
                        </a:lnTo>
                        <a:lnTo>
                          <a:pt x="19" y="55"/>
                        </a:lnTo>
                        <a:lnTo>
                          <a:pt x="21" y="54"/>
                        </a:lnTo>
                        <a:lnTo>
                          <a:pt x="24" y="54"/>
                        </a:lnTo>
                        <a:lnTo>
                          <a:pt x="26" y="53"/>
                        </a:lnTo>
                        <a:lnTo>
                          <a:pt x="29" y="52"/>
                        </a:lnTo>
                        <a:lnTo>
                          <a:pt x="31" y="51"/>
                        </a:lnTo>
                        <a:lnTo>
                          <a:pt x="32" y="49"/>
                        </a:lnTo>
                        <a:lnTo>
                          <a:pt x="34" y="47"/>
                        </a:lnTo>
                        <a:lnTo>
                          <a:pt x="35" y="45"/>
                        </a:lnTo>
                        <a:lnTo>
                          <a:pt x="36" y="43"/>
                        </a:lnTo>
                        <a:lnTo>
                          <a:pt x="38" y="41"/>
                        </a:lnTo>
                        <a:lnTo>
                          <a:pt x="41" y="40"/>
                        </a:lnTo>
                        <a:lnTo>
                          <a:pt x="45" y="39"/>
                        </a:lnTo>
                        <a:lnTo>
                          <a:pt x="41" y="39"/>
                        </a:lnTo>
                        <a:lnTo>
                          <a:pt x="40" y="39"/>
                        </a:lnTo>
                        <a:lnTo>
                          <a:pt x="38" y="40"/>
                        </a:lnTo>
                        <a:lnTo>
                          <a:pt x="36" y="41"/>
                        </a:lnTo>
                        <a:lnTo>
                          <a:pt x="35" y="43"/>
                        </a:lnTo>
                        <a:lnTo>
                          <a:pt x="32" y="45"/>
                        </a:lnTo>
                        <a:lnTo>
                          <a:pt x="31" y="47"/>
                        </a:lnTo>
                        <a:lnTo>
                          <a:pt x="29" y="48"/>
                        </a:lnTo>
                        <a:lnTo>
                          <a:pt x="27" y="49"/>
                        </a:lnTo>
                        <a:lnTo>
                          <a:pt x="25" y="50"/>
                        </a:lnTo>
                        <a:lnTo>
                          <a:pt x="23" y="51"/>
                        </a:lnTo>
                        <a:lnTo>
                          <a:pt x="25" y="49"/>
                        </a:lnTo>
                        <a:lnTo>
                          <a:pt x="26" y="48"/>
                        </a:lnTo>
                        <a:lnTo>
                          <a:pt x="27" y="46"/>
                        </a:lnTo>
                        <a:lnTo>
                          <a:pt x="28" y="43"/>
                        </a:lnTo>
                        <a:lnTo>
                          <a:pt x="30" y="40"/>
                        </a:lnTo>
                        <a:lnTo>
                          <a:pt x="33" y="35"/>
                        </a:lnTo>
                        <a:lnTo>
                          <a:pt x="29" y="38"/>
                        </a:lnTo>
                        <a:lnTo>
                          <a:pt x="28" y="39"/>
                        </a:lnTo>
                        <a:lnTo>
                          <a:pt x="26" y="43"/>
                        </a:lnTo>
                        <a:lnTo>
                          <a:pt x="27" y="37"/>
                        </a:lnTo>
                        <a:lnTo>
                          <a:pt x="28" y="33"/>
                        </a:lnTo>
                        <a:lnTo>
                          <a:pt x="28" y="30"/>
                        </a:lnTo>
                        <a:lnTo>
                          <a:pt x="27" y="26"/>
                        </a:lnTo>
                        <a:lnTo>
                          <a:pt x="26" y="23"/>
                        </a:lnTo>
                        <a:lnTo>
                          <a:pt x="26" y="22"/>
                        </a:lnTo>
                        <a:lnTo>
                          <a:pt x="26" y="26"/>
                        </a:lnTo>
                        <a:lnTo>
                          <a:pt x="26" y="29"/>
                        </a:lnTo>
                        <a:lnTo>
                          <a:pt x="23" y="23"/>
                        </a:lnTo>
                        <a:lnTo>
                          <a:pt x="23" y="21"/>
                        </a:lnTo>
                        <a:lnTo>
                          <a:pt x="22" y="19"/>
                        </a:lnTo>
                        <a:lnTo>
                          <a:pt x="23" y="16"/>
                        </a:lnTo>
                        <a:lnTo>
                          <a:pt x="23" y="12"/>
                        </a:lnTo>
                        <a:lnTo>
                          <a:pt x="21" y="17"/>
                        </a:lnTo>
                        <a:lnTo>
                          <a:pt x="21" y="20"/>
                        </a:lnTo>
                        <a:lnTo>
                          <a:pt x="21" y="22"/>
                        </a:lnTo>
                        <a:lnTo>
                          <a:pt x="21" y="24"/>
                        </a:lnTo>
                        <a:lnTo>
                          <a:pt x="21" y="27"/>
                        </a:lnTo>
                        <a:lnTo>
                          <a:pt x="22" y="30"/>
                        </a:lnTo>
                        <a:lnTo>
                          <a:pt x="20" y="36"/>
                        </a:lnTo>
                        <a:lnTo>
                          <a:pt x="15" y="27"/>
                        </a:lnTo>
                        <a:lnTo>
                          <a:pt x="15" y="25"/>
                        </a:lnTo>
                        <a:lnTo>
                          <a:pt x="15" y="22"/>
                        </a:lnTo>
                        <a:lnTo>
                          <a:pt x="15" y="20"/>
                        </a:lnTo>
                        <a:lnTo>
                          <a:pt x="15" y="17"/>
                        </a:lnTo>
                        <a:lnTo>
                          <a:pt x="17" y="14"/>
                        </a:lnTo>
                        <a:lnTo>
                          <a:pt x="17" y="12"/>
                        </a:lnTo>
                        <a:lnTo>
                          <a:pt x="18" y="10"/>
                        </a:lnTo>
                        <a:lnTo>
                          <a:pt x="18" y="7"/>
                        </a:lnTo>
                        <a:lnTo>
                          <a:pt x="18" y="5"/>
                        </a:lnTo>
                        <a:lnTo>
                          <a:pt x="18" y="3"/>
                        </a:lnTo>
                        <a:lnTo>
                          <a:pt x="17" y="0"/>
                        </a:lnTo>
                        <a:lnTo>
                          <a:pt x="17" y="3"/>
                        </a:lnTo>
                        <a:lnTo>
                          <a:pt x="17" y="6"/>
                        </a:lnTo>
                        <a:lnTo>
                          <a:pt x="16" y="8"/>
                        </a:lnTo>
                        <a:lnTo>
                          <a:pt x="15" y="10"/>
                        </a:lnTo>
                        <a:lnTo>
                          <a:pt x="13" y="14"/>
                        </a:lnTo>
                        <a:lnTo>
                          <a:pt x="11" y="18"/>
                        </a:lnTo>
                        <a:lnTo>
                          <a:pt x="9" y="21"/>
                        </a:lnTo>
                        <a:lnTo>
                          <a:pt x="8" y="31"/>
                        </a:lnTo>
                        <a:lnTo>
                          <a:pt x="8" y="34"/>
                        </a:lnTo>
                        <a:lnTo>
                          <a:pt x="9" y="37"/>
                        </a:lnTo>
                        <a:lnTo>
                          <a:pt x="5" y="32"/>
                        </a:lnTo>
                        <a:lnTo>
                          <a:pt x="0" y="30"/>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sp>
                <p:nvSpPr>
                  <p:cNvPr id="265" name="Freeform 66">
                    <a:extLst>
                      <a:ext uri="{FF2B5EF4-FFF2-40B4-BE49-F238E27FC236}">
                        <a16:creationId xmlns:a16="http://schemas.microsoft.com/office/drawing/2014/main" id="{1EABCCB9-677B-475F-9286-93F1EF92570B}"/>
                      </a:ext>
                    </a:extLst>
                  </p:cNvPr>
                  <p:cNvSpPr>
                    <a:spLocks/>
                  </p:cNvSpPr>
                  <p:nvPr/>
                </p:nvSpPr>
                <p:spPr bwMode="auto">
                  <a:xfrm>
                    <a:off x="1187" y="2932"/>
                    <a:ext cx="37" cy="82"/>
                  </a:xfrm>
                  <a:custGeom>
                    <a:avLst/>
                    <a:gdLst/>
                    <a:ahLst/>
                    <a:cxnLst>
                      <a:cxn ang="0">
                        <a:pos x="34" y="46"/>
                      </a:cxn>
                      <a:cxn ang="0">
                        <a:pos x="32" y="53"/>
                      </a:cxn>
                      <a:cxn ang="0">
                        <a:pos x="31" y="59"/>
                      </a:cxn>
                      <a:cxn ang="0">
                        <a:pos x="31" y="66"/>
                      </a:cxn>
                      <a:cxn ang="0">
                        <a:pos x="30" y="71"/>
                      </a:cxn>
                      <a:cxn ang="0">
                        <a:pos x="28" y="76"/>
                      </a:cxn>
                      <a:cxn ang="0">
                        <a:pos x="26" y="79"/>
                      </a:cxn>
                      <a:cxn ang="0">
                        <a:pos x="22" y="80"/>
                      </a:cxn>
                      <a:cxn ang="0">
                        <a:pos x="18" y="80"/>
                      </a:cxn>
                      <a:cxn ang="0">
                        <a:pos x="14" y="78"/>
                      </a:cxn>
                      <a:cxn ang="0">
                        <a:pos x="10" y="75"/>
                      </a:cxn>
                      <a:cxn ang="0">
                        <a:pos x="8" y="70"/>
                      </a:cxn>
                      <a:cxn ang="0">
                        <a:pos x="6" y="64"/>
                      </a:cxn>
                      <a:cxn ang="0">
                        <a:pos x="3" y="59"/>
                      </a:cxn>
                      <a:cxn ang="0">
                        <a:pos x="2" y="57"/>
                      </a:cxn>
                      <a:cxn ang="0">
                        <a:pos x="5" y="59"/>
                      </a:cxn>
                      <a:cxn ang="0">
                        <a:pos x="7" y="64"/>
                      </a:cxn>
                      <a:cxn ang="0">
                        <a:pos x="10" y="69"/>
                      </a:cxn>
                      <a:cxn ang="0">
                        <a:pos x="13" y="72"/>
                      </a:cxn>
                      <a:cxn ang="0">
                        <a:pos x="16" y="75"/>
                      </a:cxn>
                      <a:cxn ang="0">
                        <a:pos x="14" y="70"/>
                      </a:cxn>
                      <a:cxn ang="0">
                        <a:pos x="13" y="64"/>
                      </a:cxn>
                      <a:cxn ang="0">
                        <a:pos x="9" y="51"/>
                      </a:cxn>
                      <a:cxn ang="0">
                        <a:pos x="13" y="58"/>
                      </a:cxn>
                      <a:cxn ang="0">
                        <a:pos x="13" y="54"/>
                      </a:cxn>
                      <a:cxn ang="0">
                        <a:pos x="13" y="44"/>
                      </a:cxn>
                      <a:cxn ang="0">
                        <a:pos x="14" y="35"/>
                      </a:cxn>
                      <a:cxn ang="0">
                        <a:pos x="14" y="38"/>
                      </a:cxn>
                      <a:cxn ang="0">
                        <a:pos x="16" y="35"/>
                      </a:cxn>
                      <a:cxn ang="0">
                        <a:pos x="17" y="28"/>
                      </a:cxn>
                      <a:cxn ang="0">
                        <a:pos x="17" y="18"/>
                      </a:cxn>
                      <a:cxn ang="0">
                        <a:pos x="19" y="29"/>
                      </a:cxn>
                      <a:cxn ang="0">
                        <a:pos x="18" y="36"/>
                      </a:cxn>
                      <a:cxn ang="0">
                        <a:pos x="18" y="45"/>
                      </a:cxn>
                      <a:cxn ang="0">
                        <a:pos x="23" y="40"/>
                      </a:cxn>
                      <a:cxn ang="0">
                        <a:pos x="23" y="33"/>
                      </a:cxn>
                      <a:cxn ang="0">
                        <a:pos x="23" y="25"/>
                      </a:cxn>
                      <a:cxn ang="0">
                        <a:pos x="21" y="18"/>
                      </a:cxn>
                      <a:cxn ang="0">
                        <a:pos x="21" y="11"/>
                      </a:cxn>
                      <a:cxn ang="0">
                        <a:pos x="21" y="4"/>
                      </a:cxn>
                      <a:cxn ang="0">
                        <a:pos x="22" y="4"/>
                      </a:cxn>
                      <a:cxn ang="0">
                        <a:pos x="22" y="12"/>
                      </a:cxn>
                      <a:cxn ang="0">
                        <a:pos x="25" y="20"/>
                      </a:cxn>
                      <a:cxn ang="0">
                        <a:pos x="28" y="32"/>
                      </a:cxn>
                      <a:cxn ang="0">
                        <a:pos x="29" y="50"/>
                      </a:cxn>
                      <a:cxn ang="0">
                        <a:pos x="31" y="47"/>
                      </a:cxn>
                    </a:cxnLst>
                    <a:rect l="0" t="0" r="r" b="b"/>
                    <a:pathLst>
                      <a:path w="37" h="82">
                        <a:moveTo>
                          <a:pt x="36" y="44"/>
                        </a:moveTo>
                        <a:lnTo>
                          <a:pt x="34" y="46"/>
                        </a:lnTo>
                        <a:lnTo>
                          <a:pt x="33" y="49"/>
                        </a:lnTo>
                        <a:lnTo>
                          <a:pt x="32" y="53"/>
                        </a:lnTo>
                        <a:lnTo>
                          <a:pt x="31" y="57"/>
                        </a:lnTo>
                        <a:lnTo>
                          <a:pt x="31" y="59"/>
                        </a:lnTo>
                        <a:lnTo>
                          <a:pt x="31" y="63"/>
                        </a:lnTo>
                        <a:lnTo>
                          <a:pt x="31" y="66"/>
                        </a:lnTo>
                        <a:lnTo>
                          <a:pt x="31" y="69"/>
                        </a:lnTo>
                        <a:lnTo>
                          <a:pt x="30" y="71"/>
                        </a:lnTo>
                        <a:lnTo>
                          <a:pt x="30" y="74"/>
                        </a:lnTo>
                        <a:lnTo>
                          <a:pt x="28" y="76"/>
                        </a:lnTo>
                        <a:lnTo>
                          <a:pt x="28" y="77"/>
                        </a:lnTo>
                        <a:lnTo>
                          <a:pt x="26" y="79"/>
                        </a:lnTo>
                        <a:lnTo>
                          <a:pt x="25" y="79"/>
                        </a:lnTo>
                        <a:lnTo>
                          <a:pt x="22" y="80"/>
                        </a:lnTo>
                        <a:lnTo>
                          <a:pt x="20" y="81"/>
                        </a:lnTo>
                        <a:lnTo>
                          <a:pt x="18" y="80"/>
                        </a:lnTo>
                        <a:lnTo>
                          <a:pt x="16" y="79"/>
                        </a:lnTo>
                        <a:lnTo>
                          <a:pt x="14" y="78"/>
                        </a:lnTo>
                        <a:lnTo>
                          <a:pt x="12" y="77"/>
                        </a:lnTo>
                        <a:lnTo>
                          <a:pt x="10" y="75"/>
                        </a:lnTo>
                        <a:lnTo>
                          <a:pt x="9" y="72"/>
                        </a:lnTo>
                        <a:lnTo>
                          <a:pt x="8" y="70"/>
                        </a:lnTo>
                        <a:lnTo>
                          <a:pt x="7" y="67"/>
                        </a:lnTo>
                        <a:lnTo>
                          <a:pt x="6" y="64"/>
                        </a:lnTo>
                        <a:lnTo>
                          <a:pt x="4" y="61"/>
                        </a:lnTo>
                        <a:lnTo>
                          <a:pt x="3" y="59"/>
                        </a:lnTo>
                        <a:lnTo>
                          <a:pt x="0" y="57"/>
                        </a:lnTo>
                        <a:lnTo>
                          <a:pt x="2" y="57"/>
                        </a:lnTo>
                        <a:lnTo>
                          <a:pt x="4" y="58"/>
                        </a:lnTo>
                        <a:lnTo>
                          <a:pt x="5" y="59"/>
                        </a:lnTo>
                        <a:lnTo>
                          <a:pt x="6" y="61"/>
                        </a:lnTo>
                        <a:lnTo>
                          <a:pt x="7" y="64"/>
                        </a:lnTo>
                        <a:lnTo>
                          <a:pt x="9" y="66"/>
                        </a:lnTo>
                        <a:lnTo>
                          <a:pt x="10" y="69"/>
                        </a:lnTo>
                        <a:lnTo>
                          <a:pt x="12" y="71"/>
                        </a:lnTo>
                        <a:lnTo>
                          <a:pt x="13" y="72"/>
                        </a:lnTo>
                        <a:lnTo>
                          <a:pt x="15" y="74"/>
                        </a:lnTo>
                        <a:lnTo>
                          <a:pt x="16" y="75"/>
                        </a:lnTo>
                        <a:lnTo>
                          <a:pt x="15" y="73"/>
                        </a:lnTo>
                        <a:lnTo>
                          <a:pt x="14" y="70"/>
                        </a:lnTo>
                        <a:lnTo>
                          <a:pt x="13" y="68"/>
                        </a:lnTo>
                        <a:lnTo>
                          <a:pt x="13" y="64"/>
                        </a:lnTo>
                        <a:lnTo>
                          <a:pt x="12" y="58"/>
                        </a:lnTo>
                        <a:lnTo>
                          <a:pt x="9" y="51"/>
                        </a:lnTo>
                        <a:lnTo>
                          <a:pt x="12" y="56"/>
                        </a:lnTo>
                        <a:lnTo>
                          <a:pt x="13" y="58"/>
                        </a:lnTo>
                        <a:lnTo>
                          <a:pt x="15" y="64"/>
                        </a:lnTo>
                        <a:lnTo>
                          <a:pt x="13" y="54"/>
                        </a:lnTo>
                        <a:lnTo>
                          <a:pt x="13" y="49"/>
                        </a:lnTo>
                        <a:lnTo>
                          <a:pt x="13" y="44"/>
                        </a:lnTo>
                        <a:lnTo>
                          <a:pt x="13" y="38"/>
                        </a:lnTo>
                        <a:lnTo>
                          <a:pt x="14" y="35"/>
                        </a:lnTo>
                        <a:lnTo>
                          <a:pt x="15" y="32"/>
                        </a:lnTo>
                        <a:lnTo>
                          <a:pt x="14" y="38"/>
                        </a:lnTo>
                        <a:lnTo>
                          <a:pt x="15" y="43"/>
                        </a:lnTo>
                        <a:lnTo>
                          <a:pt x="16" y="35"/>
                        </a:lnTo>
                        <a:lnTo>
                          <a:pt x="17" y="32"/>
                        </a:lnTo>
                        <a:lnTo>
                          <a:pt x="17" y="28"/>
                        </a:lnTo>
                        <a:lnTo>
                          <a:pt x="17" y="24"/>
                        </a:lnTo>
                        <a:lnTo>
                          <a:pt x="17" y="18"/>
                        </a:lnTo>
                        <a:lnTo>
                          <a:pt x="18" y="25"/>
                        </a:lnTo>
                        <a:lnTo>
                          <a:pt x="19" y="29"/>
                        </a:lnTo>
                        <a:lnTo>
                          <a:pt x="19" y="32"/>
                        </a:lnTo>
                        <a:lnTo>
                          <a:pt x="18" y="36"/>
                        </a:lnTo>
                        <a:lnTo>
                          <a:pt x="18" y="40"/>
                        </a:lnTo>
                        <a:lnTo>
                          <a:pt x="18" y="45"/>
                        </a:lnTo>
                        <a:lnTo>
                          <a:pt x="19" y="53"/>
                        </a:lnTo>
                        <a:lnTo>
                          <a:pt x="23" y="40"/>
                        </a:lnTo>
                        <a:lnTo>
                          <a:pt x="23" y="37"/>
                        </a:lnTo>
                        <a:lnTo>
                          <a:pt x="23" y="33"/>
                        </a:lnTo>
                        <a:lnTo>
                          <a:pt x="23" y="29"/>
                        </a:lnTo>
                        <a:lnTo>
                          <a:pt x="23" y="25"/>
                        </a:lnTo>
                        <a:lnTo>
                          <a:pt x="22" y="21"/>
                        </a:lnTo>
                        <a:lnTo>
                          <a:pt x="21" y="18"/>
                        </a:lnTo>
                        <a:lnTo>
                          <a:pt x="21" y="14"/>
                        </a:lnTo>
                        <a:lnTo>
                          <a:pt x="21" y="11"/>
                        </a:lnTo>
                        <a:lnTo>
                          <a:pt x="21" y="8"/>
                        </a:lnTo>
                        <a:lnTo>
                          <a:pt x="21" y="4"/>
                        </a:lnTo>
                        <a:lnTo>
                          <a:pt x="22" y="0"/>
                        </a:lnTo>
                        <a:lnTo>
                          <a:pt x="22" y="4"/>
                        </a:lnTo>
                        <a:lnTo>
                          <a:pt x="22" y="9"/>
                        </a:lnTo>
                        <a:lnTo>
                          <a:pt x="22" y="12"/>
                        </a:lnTo>
                        <a:lnTo>
                          <a:pt x="23" y="16"/>
                        </a:lnTo>
                        <a:lnTo>
                          <a:pt x="25" y="20"/>
                        </a:lnTo>
                        <a:lnTo>
                          <a:pt x="27" y="27"/>
                        </a:lnTo>
                        <a:lnTo>
                          <a:pt x="28" y="32"/>
                        </a:lnTo>
                        <a:lnTo>
                          <a:pt x="29" y="46"/>
                        </a:lnTo>
                        <a:lnTo>
                          <a:pt x="29" y="50"/>
                        </a:lnTo>
                        <a:lnTo>
                          <a:pt x="28" y="56"/>
                        </a:lnTo>
                        <a:lnTo>
                          <a:pt x="31" y="47"/>
                        </a:lnTo>
                        <a:lnTo>
                          <a:pt x="36" y="44"/>
                        </a:lnTo>
                      </a:path>
                    </a:pathLst>
                  </a:custGeom>
                  <a:solidFill>
                    <a:schemeClr val="tx1"/>
                  </a:solidFill>
                  <a:ln w="9525" cap="rnd">
                    <a:noFill/>
                    <a:round/>
                    <a:headEnd/>
                    <a:tailEnd/>
                  </a:ln>
                  <a:effectLst/>
                  <a:sp3d prstMaterial="softEdge">
                    <a:bevelT w="127000" prst="artDeco"/>
                  </a:sp3d>
                </p:spPr>
                <p:txBody>
                  <a:bodyPr/>
                  <a:lstStyle/>
                  <a:p>
                    <a:pPr>
                      <a:defRPr/>
                    </a:pPr>
                    <a:endParaRPr lang="es-ES" sz="1400" dirty="0">
                      <a:ea typeface="+mn-ea"/>
                      <a:cs typeface="Courier New" pitchFamily="49" charset="0"/>
                    </a:endParaRPr>
                  </a:p>
                </p:txBody>
              </p:sp>
              <p:grpSp>
                <p:nvGrpSpPr>
                  <p:cNvPr id="266" name="Group 67">
                    <a:extLst>
                      <a:ext uri="{FF2B5EF4-FFF2-40B4-BE49-F238E27FC236}">
                        <a16:creationId xmlns:a16="http://schemas.microsoft.com/office/drawing/2014/main" id="{74329645-DF52-43C5-9170-EA0D2A8FC9B5}"/>
                      </a:ext>
                    </a:extLst>
                  </p:cNvPr>
                  <p:cNvGrpSpPr>
                    <a:grpSpLocks/>
                  </p:cNvGrpSpPr>
                  <p:nvPr/>
                </p:nvGrpSpPr>
                <p:grpSpPr bwMode="auto">
                  <a:xfrm>
                    <a:off x="1181" y="3006"/>
                    <a:ext cx="53" cy="56"/>
                    <a:chOff x="1181" y="3006"/>
                    <a:chExt cx="53" cy="56"/>
                  </a:xfrm>
                </p:grpSpPr>
                <p:sp>
                  <p:nvSpPr>
                    <p:cNvPr id="267" name="Oval 68">
                      <a:extLst>
                        <a:ext uri="{FF2B5EF4-FFF2-40B4-BE49-F238E27FC236}">
                          <a16:creationId xmlns:a16="http://schemas.microsoft.com/office/drawing/2014/main" id="{26FA01A9-3051-457F-B895-15EE95B92441}"/>
                        </a:ext>
                      </a:extLst>
                    </p:cNvPr>
                    <p:cNvSpPr>
                      <a:spLocks noChangeArrowheads="1"/>
                    </p:cNvSpPr>
                    <p:nvPr/>
                  </p:nvSpPr>
                  <p:spPr bwMode="auto">
                    <a:xfrm>
                      <a:off x="1181" y="3006"/>
                      <a:ext cx="53" cy="56"/>
                    </a:xfrm>
                    <a:prstGeom prst="ellipse">
                      <a:avLst/>
                    </a:prstGeom>
                    <a:solidFill>
                      <a:schemeClr val="tx1"/>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68" name="AutoShape 69">
                      <a:extLst>
                        <a:ext uri="{FF2B5EF4-FFF2-40B4-BE49-F238E27FC236}">
                          <a16:creationId xmlns:a16="http://schemas.microsoft.com/office/drawing/2014/main" id="{06629D98-F437-41EC-9B6C-674098A49C9D}"/>
                        </a:ext>
                      </a:extLst>
                    </p:cNvPr>
                    <p:cNvSpPr>
                      <a:spLocks noChangeArrowheads="1"/>
                    </p:cNvSpPr>
                    <p:nvPr/>
                  </p:nvSpPr>
                  <p:spPr bwMode="auto">
                    <a:xfrm rot="2460000">
                      <a:off x="1199" y="3028"/>
                      <a:ext cx="28" cy="8"/>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69" name="AutoShape 70">
                      <a:extLst>
                        <a:ext uri="{FF2B5EF4-FFF2-40B4-BE49-F238E27FC236}">
                          <a16:creationId xmlns:a16="http://schemas.microsoft.com/office/drawing/2014/main" id="{1D8835F4-3313-42FD-8DFF-46273423B2AA}"/>
                        </a:ext>
                      </a:extLst>
                    </p:cNvPr>
                    <p:cNvSpPr>
                      <a:spLocks noChangeArrowheads="1"/>
                    </p:cNvSpPr>
                    <p:nvPr/>
                  </p:nvSpPr>
                  <p:spPr bwMode="auto">
                    <a:xfrm rot="2460000">
                      <a:off x="1190" y="3044"/>
                      <a:ext cx="28" cy="8"/>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grpSp>
            </p:grpSp>
          </p:grpSp>
          <p:grpSp>
            <p:nvGrpSpPr>
              <p:cNvPr id="242" name="Group 71">
                <a:extLst>
                  <a:ext uri="{FF2B5EF4-FFF2-40B4-BE49-F238E27FC236}">
                    <a16:creationId xmlns:a16="http://schemas.microsoft.com/office/drawing/2014/main" id="{9B3D7E95-FCA5-4BD9-AD64-983B4BA512E1}"/>
                  </a:ext>
                </a:extLst>
              </p:cNvPr>
              <p:cNvGrpSpPr>
                <a:grpSpLocks/>
              </p:cNvGrpSpPr>
              <p:nvPr/>
            </p:nvGrpSpPr>
            <p:grpSpPr bwMode="auto">
              <a:xfrm>
                <a:off x="674" y="2703"/>
                <a:ext cx="549" cy="183"/>
                <a:chOff x="674" y="2703"/>
                <a:chExt cx="549" cy="183"/>
              </a:xfrm>
            </p:grpSpPr>
            <p:grpSp>
              <p:nvGrpSpPr>
                <p:cNvPr id="243" name="Group 72">
                  <a:extLst>
                    <a:ext uri="{FF2B5EF4-FFF2-40B4-BE49-F238E27FC236}">
                      <a16:creationId xmlns:a16="http://schemas.microsoft.com/office/drawing/2014/main" id="{15EECF28-C8C4-4CA8-90A6-DC0DA02ADD7C}"/>
                    </a:ext>
                  </a:extLst>
                </p:cNvPr>
                <p:cNvGrpSpPr>
                  <a:grpSpLocks/>
                </p:cNvGrpSpPr>
                <p:nvPr/>
              </p:nvGrpSpPr>
              <p:grpSpPr bwMode="auto">
                <a:xfrm>
                  <a:off x="674" y="2703"/>
                  <a:ext cx="186" cy="183"/>
                  <a:chOff x="674" y="2703"/>
                  <a:chExt cx="186" cy="183"/>
                </a:xfrm>
              </p:grpSpPr>
              <p:sp>
                <p:nvSpPr>
                  <p:cNvPr id="250" name="AutoShape 73">
                    <a:extLst>
                      <a:ext uri="{FF2B5EF4-FFF2-40B4-BE49-F238E27FC236}">
                        <a16:creationId xmlns:a16="http://schemas.microsoft.com/office/drawing/2014/main" id="{C8615164-DAAC-4149-970E-BDA3973E1D78}"/>
                      </a:ext>
                    </a:extLst>
                  </p:cNvPr>
                  <p:cNvSpPr>
                    <a:spLocks noChangeArrowheads="1"/>
                  </p:cNvSpPr>
                  <p:nvPr/>
                </p:nvSpPr>
                <p:spPr bwMode="auto">
                  <a:xfrm>
                    <a:off x="674" y="2703"/>
                    <a:ext cx="186" cy="137"/>
                  </a:xfrm>
                  <a:prstGeom prst="triangle">
                    <a:avLst>
                      <a:gd name="adj" fmla="val 49995"/>
                    </a:avLst>
                  </a:prstGeom>
                  <a:solidFill>
                    <a:srgbClr val="0099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51" name="Rectangle 74">
                    <a:extLst>
                      <a:ext uri="{FF2B5EF4-FFF2-40B4-BE49-F238E27FC236}">
                        <a16:creationId xmlns:a16="http://schemas.microsoft.com/office/drawing/2014/main" id="{3A603476-FBAC-4254-B0E2-3A0DB2A7E668}"/>
                      </a:ext>
                    </a:extLst>
                  </p:cNvPr>
                  <p:cNvSpPr>
                    <a:spLocks noChangeArrowheads="1"/>
                  </p:cNvSpPr>
                  <p:nvPr/>
                </p:nvSpPr>
                <p:spPr bwMode="auto">
                  <a:xfrm>
                    <a:off x="725" y="2736"/>
                    <a:ext cx="92" cy="150"/>
                  </a:xfrm>
                  <a:prstGeom prst="rect">
                    <a:avLst/>
                  </a:prstGeom>
                  <a:noFill/>
                  <a:ln w="9525">
                    <a:noFill/>
                    <a:miter lim="800000"/>
                    <a:headEnd/>
                    <a:tailEnd/>
                  </a:ln>
                  <a:effectLst/>
                  <a:sp3d prstMaterial="softEdge">
                    <a:bevelT w="127000" prst="artDeco"/>
                  </a:sp3d>
                </p:spPr>
                <p:txBody>
                  <a:bodyPr wrap="none" lIns="20638" tIns="11112" rIns="20638" bIns="11112">
                    <a:spAutoFit/>
                  </a:bodyPr>
                  <a:lstStyle/>
                  <a:p>
                    <a:pPr defTabSz="46038">
                      <a:defRPr/>
                    </a:pPr>
                    <a:r>
                      <a:rPr lang="es-ES_tradnl" sz="1400" dirty="0">
                        <a:ea typeface="+mn-ea"/>
                        <a:cs typeface="Courier New" pitchFamily="49" charset="0"/>
                      </a:rPr>
                      <a:t>A</a:t>
                    </a:r>
                  </a:p>
                </p:txBody>
              </p:sp>
            </p:grpSp>
            <p:grpSp>
              <p:nvGrpSpPr>
                <p:cNvPr id="244" name="Group 75">
                  <a:extLst>
                    <a:ext uri="{FF2B5EF4-FFF2-40B4-BE49-F238E27FC236}">
                      <a16:creationId xmlns:a16="http://schemas.microsoft.com/office/drawing/2014/main" id="{5CBF262E-4E3B-4C5F-94B9-6EE2B95E6B58}"/>
                    </a:ext>
                  </a:extLst>
                </p:cNvPr>
                <p:cNvGrpSpPr>
                  <a:grpSpLocks/>
                </p:cNvGrpSpPr>
                <p:nvPr/>
              </p:nvGrpSpPr>
              <p:grpSpPr bwMode="auto">
                <a:xfrm>
                  <a:off x="892" y="2716"/>
                  <a:ext cx="136" cy="166"/>
                  <a:chOff x="892" y="2716"/>
                  <a:chExt cx="136" cy="166"/>
                </a:xfrm>
              </p:grpSpPr>
              <p:sp>
                <p:nvSpPr>
                  <p:cNvPr id="248" name="Rectangle 76">
                    <a:extLst>
                      <a:ext uri="{FF2B5EF4-FFF2-40B4-BE49-F238E27FC236}">
                        <a16:creationId xmlns:a16="http://schemas.microsoft.com/office/drawing/2014/main" id="{360898B9-5621-4745-8C33-DE344C480DC5}"/>
                      </a:ext>
                    </a:extLst>
                  </p:cNvPr>
                  <p:cNvSpPr>
                    <a:spLocks noChangeArrowheads="1"/>
                  </p:cNvSpPr>
                  <p:nvPr/>
                </p:nvSpPr>
                <p:spPr bwMode="auto">
                  <a:xfrm>
                    <a:off x="892" y="2716"/>
                    <a:ext cx="136" cy="136"/>
                  </a:xfrm>
                  <a:prstGeom prst="rect">
                    <a:avLst/>
                  </a:prstGeom>
                  <a:solidFill>
                    <a:srgbClr val="FF3300"/>
                  </a:solidFill>
                  <a:ln w="12700">
                    <a:noFill/>
                    <a:miter lim="800000"/>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49" name="Rectangle 77">
                    <a:extLst>
                      <a:ext uri="{FF2B5EF4-FFF2-40B4-BE49-F238E27FC236}">
                        <a16:creationId xmlns:a16="http://schemas.microsoft.com/office/drawing/2014/main" id="{7F49BFAB-21BB-4D20-8865-42793BD52E3D}"/>
                      </a:ext>
                    </a:extLst>
                  </p:cNvPr>
                  <p:cNvSpPr>
                    <a:spLocks noChangeArrowheads="1"/>
                  </p:cNvSpPr>
                  <p:nvPr/>
                </p:nvSpPr>
                <p:spPr bwMode="auto">
                  <a:xfrm>
                    <a:off x="919" y="2732"/>
                    <a:ext cx="91" cy="150"/>
                  </a:xfrm>
                  <a:prstGeom prst="rect">
                    <a:avLst/>
                  </a:prstGeom>
                  <a:solidFill>
                    <a:srgbClr val="FF3300"/>
                  </a:solidFill>
                  <a:ln w="9525">
                    <a:noFill/>
                    <a:miter lim="800000"/>
                    <a:headEnd/>
                    <a:tailEnd/>
                  </a:ln>
                  <a:effectLst/>
                  <a:sp3d prstMaterial="softEdge">
                    <a:bevelT w="127000" prst="artDeco"/>
                  </a:sp3d>
                </p:spPr>
                <p:txBody>
                  <a:bodyPr wrap="none" lIns="23812" tIns="11112" rIns="23812" bIns="11112">
                    <a:spAutoFit/>
                  </a:bodyPr>
                  <a:lstStyle/>
                  <a:p>
                    <a:pPr defTabSz="57150">
                      <a:defRPr/>
                    </a:pPr>
                    <a:r>
                      <a:rPr lang="es-ES_tradnl" sz="1400" dirty="0">
                        <a:ea typeface="+mn-ea"/>
                        <a:cs typeface="Courier New" pitchFamily="49" charset="0"/>
                      </a:rPr>
                      <a:t>B</a:t>
                    </a:r>
                  </a:p>
                </p:txBody>
              </p:sp>
            </p:grpSp>
            <p:grpSp>
              <p:nvGrpSpPr>
                <p:cNvPr id="245" name="Group 78">
                  <a:extLst>
                    <a:ext uri="{FF2B5EF4-FFF2-40B4-BE49-F238E27FC236}">
                      <a16:creationId xmlns:a16="http://schemas.microsoft.com/office/drawing/2014/main" id="{BEFBEBE2-08B6-4C3E-BC37-86EB8856008A}"/>
                    </a:ext>
                  </a:extLst>
                </p:cNvPr>
                <p:cNvGrpSpPr>
                  <a:grpSpLocks/>
                </p:cNvGrpSpPr>
                <p:nvPr/>
              </p:nvGrpSpPr>
              <p:grpSpPr bwMode="auto">
                <a:xfrm>
                  <a:off x="1080" y="2712"/>
                  <a:ext cx="143" cy="161"/>
                  <a:chOff x="1080" y="2712"/>
                  <a:chExt cx="143" cy="161"/>
                </a:xfrm>
              </p:grpSpPr>
              <p:sp>
                <p:nvSpPr>
                  <p:cNvPr id="246" name="Oval 79">
                    <a:extLst>
                      <a:ext uri="{FF2B5EF4-FFF2-40B4-BE49-F238E27FC236}">
                        <a16:creationId xmlns:a16="http://schemas.microsoft.com/office/drawing/2014/main" id="{81701884-86A4-4AE4-AA17-E05823DEA2D9}"/>
                      </a:ext>
                    </a:extLst>
                  </p:cNvPr>
                  <p:cNvSpPr>
                    <a:spLocks noChangeArrowheads="1"/>
                  </p:cNvSpPr>
                  <p:nvPr/>
                </p:nvSpPr>
                <p:spPr bwMode="auto">
                  <a:xfrm>
                    <a:off x="1080" y="2712"/>
                    <a:ext cx="143" cy="143"/>
                  </a:xfrm>
                  <a:prstGeom prst="ellipse">
                    <a:avLst/>
                  </a:prstGeom>
                  <a:solidFill>
                    <a:srgbClr val="0066FF"/>
                  </a:solidFill>
                  <a:ln w="12700">
                    <a:noFill/>
                    <a:round/>
                    <a:headEnd/>
                    <a:tailEnd/>
                  </a:ln>
                  <a:effectLst/>
                  <a:sp3d prstMaterial="softEdge">
                    <a:bevelT w="127000" prst="artDeco"/>
                  </a:sp3d>
                </p:spPr>
                <p:txBody>
                  <a:bodyPr wrap="none" anchor="ctr"/>
                  <a:lstStyle/>
                  <a:p>
                    <a:pPr>
                      <a:defRPr/>
                    </a:pPr>
                    <a:endParaRPr lang="es-ES" sz="1400" dirty="0">
                      <a:ea typeface="+mn-ea"/>
                      <a:cs typeface="Courier New" pitchFamily="49" charset="0"/>
                    </a:endParaRPr>
                  </a:p>
                </p:txBody>
              </p:sp>
              <p:sp>
                <p:nvSpPr>
                  <p:cNvPr id="247" name="Rectangle 80">
                    <a:extLst>
                      <a:ext uri="{FF2B5EF4-FFF2-40B4-BE49-F238E27FC236}">
                        <a16:creationId xmlns:a16="http://schemas.microsoft.com/office/drawing/2014/main" id="{270BC917-A5CC-4F7A-8153-B704E87E3830}"/>
                      </a:ext>
                    </a:extLst>
                  </p:cNvPr>
                  <p:cNvSpPr>
                    <a:spLocks noChangeArrowheads="1"/>
                  </p:cNvSpPr>
                  <p:nvPr/>
                </p:nvSpPr>
                <p:spPr bwMode="auto">
                  <a:xfrm>
                    <a:off x="1112" y="2723"/>
                    <a:ext cx="87" cy="150"/>
                  </a:xfrm>
                  <a:prstGeom prst="rect">
                    <a:avLst/>
                  </a:prstGeom>
                  <a:solidFill>
                    <a:srgbClr val="0066FF"/>
                  </a:solidFill>
                  <a:ln w="9525">
                    <a:noFill/>
                    <a:miter lim="800000"/>
                    <a:headEnd/>
                    <a:tailEnd/>
                  </a:ln>
                  <a:effectLst/>
                  <a:sp3d prstMaterial="softEdge">
                    <a:bevelT w="127000" prst="artDeco"/>
                  </a:sp3d>
                </p:spPr>
                <p:txBody>
                  <a:bodyPr wrap="none" lIns="20638" tIns="11112" rIns="20638" bIns="11112">
                    <a:spAutoFit/>
                  </a:bodyPr>
                  <a:lstStyle/>
                  <a:p>
                    <a:pPr defTabSz="46038">
                      <a:defRPr/>
                    </a:pPr>
                    <a:r>
                      <a:rPr lang="es-ES_tradnl" sz="1400" dirty="0">
                        <a:ea typeface="+mn-ea"/>
                        <a:cs typeface="Courier New" pitchFamily="49" charset="0"/>
                      </a:rPr>
                      <a:t>C</a:t>
                    </a:r>
                  </a:p>
                </p:txBody>
              </p:sp>
            </p:grpSp>
          </p:grpSp>
        </p:grpSp>
        <p:sp>
          <p:nvSpPr>
            <p:cNvPr id="314" name="Rectangle 83">
              <a:extLst>
                <a:ext uri="{FF2B5EF4-FFF2-40B4-BE49-F238E27FC236}">
                  <a16:creationId xmlns:a16="http://schemas.microsoft.com/office/drawing/2014/main" id="{E2555DD2-DF34-4F99-B13F-0A29E8781F64}"/>
                </a:ext>
              </a:extLst>
            </p:cNvPr>
            <p:cNvSpPr>
              <a:spLocks noChangeArrowheads="1"/>
            </p:cNvSpPr>
            <p:nvPr/>
          </p:nvSpPr>
          <p:spPr bwMode="auto">
            <a:xfrm>
              <a:off x="3654424" y="4311730"/>
              <a:ext cx="920573" cy="308419"/>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recipiente</a:t>
              </a:r>
            </a:p>
          </p:txBody>
        </p:sp>
        <p:sp>
          <p:nvSpPr>
            <p:cNvPr id="315" name="Rectangle 84">
              <a:extLst>
                <a:ext uri="{FF2B5EF4-FFF2-40B4-BE49-F238E27FC236}">
                  <a16:creationId xmlns:a16="http://schemas.microsoft.com/office/drawing/2014/main" id="{D76969DF-D573-4830-A852-2065B52E1B95}"/>
                </a:ext>
              </a:extLst>
            </p:cNvPr>
            <p:cNvSpPr>
              <a:spLocks noChangeArrowheads="1"/>
            </p:cNvSpPr>
            <p:nvPr/>
          </p:nvSpPr>
          <p:spPr bwMode="auto">
            <a:xfrm>
              <a:off x="3635374" y="3505280"/>
              <a:ext cx="916598" cy="308419"/>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manguera</a:t>
              </a:r>
            </a:p>
          </p:txBody>
        </p:sp>
        <p:sp>
          <p:nvSpPr>
            <p:cNvPr id="316" name="Rectangle 85">
              <a:extLst>
                <a:ext uri="{FF2B5EF4-FFF2-40B4-BE49-F238E27FC236}">
                  <a16:creationId xmlns:a16="http://schemas.microsoft.com/office/drawing/2014/main" id="{9D88CB1E-7B1F-48FB-A94D-B0915DEB8D63}"/>
                </a:ext>
              </a:extLst>
            </p:cNvPr>
            <p:cNvSpPr>
              <a:spLocks noChangeArrowheads="1"/>
            </p:cNvSpPr>
            <p:nvPr/>
          </p:nvSpPr>
          <p:spPr bwMode="auto">
            <a:xfrm>
              <a:off x="7785099" y="3152855"/>
              <a:ext cx="957826" cy="523862"/>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mango de </a:t>
              </a:r>
            </a:p>
            <a:p>
              <a:pPr>
                <a:defRPr/>
              </a:pPr>
              <a:r>
                <a:rPr lang="es-ES_tradnl" sz="1400" dirty="0">
                  <a:ea typeface="+mn-ea"/>
                  <a:cs typeface="Courier New" pitchFamily="49" charset="0"/>
                </a:rPr>
                <a:t>transporte</a:t>
              </a:r>
            </a:p>
          </p:txBody>
        </p:sp>
        <p:sp>
          <p:nvSpPr>
            <p:cNvPr id="317" name="Rectangle 86">
              <a:extLst>
                <a:ext uri="{FF2B5EF4-FFF2-40B4-BE49-F238E27FC236}">
                  <a16:creationId xmlns:a16="http://schemas.microsoft.com/office/drawing/2014/main" id="{50B48952-7F74-4EB8-8C75-67DD4BEBF1DC}"/>
                </a:ext>
              </a:extLst>
            </p:cNvPr>
            <p:cNvSpPr>
              <a:spLocks noChangeArrowheads="1"/>
            </p:cNvSpPr>
            <p:nvPr/>
          </p:nvSpPr>
          <p:spPr bwMode="auto">
            <a:xfrm>
              <a:off x="3611562" y="2330530"/>
              <a:ext cx="956224" cy="523862"/>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indicador </a:t>
              </a:r>
            </a:p>
            <a:p>
              <a:pPr>
                <a:defRPr/>
              </a:pPr>
              <a:r>
                <a:rPr lang="es-ES_tradnl" sz="1400" dirty="0">
                  <a:ea typeface="+mn-ea"/>
                  <a:cs typeface="Courier New" pitchFamily="49" charset="0"/>
                </a:rPr>
                <a:t>de presión</a:t>
              </a:r>
            </a:p>
          </p:txBody>
        </p:sp>
        <p:sp>
          <p:nvSpPr>
            <p:cNvPr id="318" name="Rectangle 87">
              <a:extLst>
                <a:ext uri="{FF2B5EF4-FFF2-40B4-BE49-F238E27FC236}">
                  <a16:creationId xmlns:a16="http://schemas.microsoft.com/office/drawing/2014/main" id="{56A41E12-044D-4867-9575-A1FA436DBE50}"/>
                </a:ext>
              </a:extLst>
            </p:cNvPr>
            <p:cNvSpPr>
              <a:spLocks noChangeArrowheads="1"/>
            </p:cNvSpPr>
            <p:nvPr/>
          </p:nvSpPr>
          <p:spPr bwMode="auto">
            <a:xfrm>
              <a:off x="7804149" y="1949530"/>
              <a:ext cx="1014830" cy="523862"/>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palanca de </a:t>
              </a:r>
            </a:p>
            <a:p>
              <a:pPr>
                <a:defRPr/>
              </a:pPr>
              <a:r>
                <a:rPr lang="es-ES_tradnl" sz="1400" dirty="0">
                  <a:ea typeface="+mn-ea"/>
                  <a:cs typeface="Courier New" pitchFamily="49" charset="0"/>
                </a:rPr>
                <a:t>descarga</a:t>
              </a:r>
            </a:p>
          </p:txBody>
        </p:sp>
        <p:sp>
          <p:nvSpPr>
            <p:cNvPr id="319" name="Rectangle 88">
              <a:extLst>
                <a:ext uri="{FF2B5EF4-FFF2-40B4-BE49-F238E27FC236}">
                  <a16:creationId xmlns:a16="http://schemas.microsoft.com/office/drawing/2014/main" id="{FE35E474-D314-4C09-B837-8519CC9EA8AC}"/>
                </a:ext>
              </a:extLst>
            </p:cNvPr>
            <p:cNvSpPr>
              <a:spLocks noChangeArrowheads="1"/>
            </p:cNvSpPr>
            <p:nvPr/>
          </p:nvSpPr>
          <p:spPr bwMode="auto">
            <a:xfrm>
              <a:off x="7802562" y="4235530"/>
              <a:ext cx="2135187" cy="308419"/>
            </a:xfrm>
            <a:prstGeom prst="rect">
              <a:avLst/>
            </a:prstGeom>
            <a:noFill/>
            <a:ln w="9525">
              <a:noFill/>
              <a:miter lim="800000"/>
              <a:headEnd/>
              <a:tailEnd/>
            </a:ln>
          </p:spPr>
          <p:txBody>
            <a:bodyPr lIns="92075" tIns="46038" rIns="92075" bIns="46038">
              <a:spAutoFit/>
            </a:bodyPr>
            <a:lstStyle/>
            <a:p>
              <a:pPr>
                <a:defRPr/>
              </a:pPr>
              <a:r>
                <a:rPr lang="es-ES_tradnl" sz="1400" dirty="0">
                  <a:ea typeface="+mn-ea"/>
                  <a:cs typeface="Courier New" pitchFamily="49" charset="0"/>
                </a:rPr>
                <a:t>Nitrógeno</a:t>
              </a:r>
            </a:p>
          </p:txBody>
        </p:sp>
        <p:sp>
          <p:nvSpPr>
            <p:cNvPr id="320" name="Rectangle 89">
              <a:extLst>
                <a:ext uri="{FF2B5EF4-FFF2-40B4-BE49-F238E27FC236}">
                  <a16:creationId xmlns:a16="http://schemas.microsoft.com/office/drawing/2014/main" id="{BB9C7515-FFBB-438B-9A22-719612CC8639}"/>
                </a:ext>
              </a:extLst>
            </p:cNvPr>
            <p:cNvSpPr>
              <a:spLocks noChangeArrowheads="1"/>
            </p:cNvSpPr>
            <p:nvPr/>
          </p:nvSpPr>
          <p:spPr bwMode="auto">
            <a:xfrm>
              <a:off x="3613149" y="5029280"/>
              <a:ext cx="775853" cy="308419"/>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boquilla</a:t>
              </a:r>
            </a:p>
          </p:txBody>
        </p:sp>
        <p:sp>
          <p:nvSpPr>
            <p:cNvPr id="321" name="Rectangle 90">
              <a:extLst>
                <a:ext uri="{FF2B5EF4-FFF2-40B4-BE49-F238E27FC236}">
                  <a16:creationId xmlns:a16="http://schemas.microsoft.com/office/drawing/2014/main" id="{A045A31D-310E-47E2-8059-51E870472A9B}"/>
                </a:ext>
              </a:extLst>
            </p:cNvPr>
            <p:cNvSpPr>
              <a:spLocks noChangeArrowheads="1"/>
            </p:cNvSpPr>
            <p:nvPr/>
          </p:nvSpPr>
          <p:spPr bwMode="auto">
            <a:xfrm>
              <a:off x="7743824" y="5057855"/>
              <a:ext cx="922753" cy="308419"/>
            </a:xfrm>
            <a:prstGeom prst="rect">
              <a:avLst/>
            </a:prstGeom>
            <a:noFill/>
            <a:ln w="9525">
              <a:noFill/>
              <a:miter lim="800000"/>
              <a:headEnd/>
              <a:tailEnd/>
            </a:ln>
          </p:spPr>
          <p:txBody>
            <a:bodyPr wrap="none" lIns="92075" tIns="46038" rIns="92075" bIns="46038">
              <a:spAutoFit/>
            </a:bodyPr>
            <a:lstStyle/>
            <a:p>
              <a:pPr>
                <a:defRPr/>
              </a:pPr>
              <a:r>
                <a:rPr lang="es-ES_tradnl" sz="1400" dirty="0">
                  <a:ea typeface="+mn-ea"/>
                  <a:cs typeface="Courier New" pitchFamily="49" charset="0"/>
                </a:rPr>
                <a:t>tubo sifón</a:t>
              </a:r>
            </a:p>
          </p:txBody>
        </p:sp>
        <p:sp>
          <p:nvSpPr>
            <p:cNvPr id="322" name="Rectangle 91">
              <a:extLst>
                <a:ext uri="{FF2B5EF4-FFF2-40B4-BE49-F238E27FC236}">
                  <a16:creationId xmlns:a16="http://schemas.microsoft.com/office/drawing/2014/main" id="{C8D26E7A-B2FC-4189-975B-99CD962DD25F}"/>
                </a:ext>
              </a:extLst>
            </p:cNvPr>
            <p:cNvSpPr>
              <a:spLocks noChangeArrowheads="1"/>
            </p:cNvSpPr>
            <p:nvPr/>
          </p:nvSpPr>
          <p:spPr bwMode="auto">
            <a:xfrm>
              <a:off x="5961081" y="5705476"/>
              <a:ext cx="979487" cy="334962"/>
            </a:xfrm>
            <a:prstGeom prst="rect">
              <a:avLst/>
            </a:prstGeom>
            <a:solidFill>
              <a:srgbClr val="0099FF"/>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3" name="Oval 93">
              <a:extLst>
                <a:ext uri="{FF2B5EF4-FFF2-40B4-BE49-F238E27FC236}">
                  <a16:creationId xmlns:a16="http://schemas.microsoft.com/office/drawing/2014/main" id="{FD9C3EC5-9E62-4DEE-B2D0-5F7899288F20}"/>
                </a:ext>
              </a:extLst>
            </p:cNvPr>
            <p:cNvSpPr>
              <a:spLocks noChangeArrowheads="1"/>
            </p:cNvSpPr>
            <p:nvPr/>
          </p:nvSpPr>
          <p:spPr bwMode="auto">
            <a:xfrm>
              <a:off x="5961081" y="3038476"/>
              <a:ext cx="979487" cy="771525"/>
            </a:xfrm>
            <a:prstGeom prst="ellipse">
              <a:avLst/>
            </a:prstGeom>
            <a:solidFill>
              <a:schemeClr val="tx2"/>
            </a:soli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4" name="Rectangle 94">
              <a:extLst>
                <a:ext uri="{FF2B5EF4-FFF2-40B4-BE49-F238E27FC236}">
                  <a16:creationId xmlns:a16="http://schemas.microsoft.com/office/drawing/2014/main" id="{90E1511F-F08B-410A-B896-229ED7438DC4}"/>
                </a:ext>
              </a:extLst>
            </p:cNvPr>
            <p:cNvSpPr>
              <a:spLocks noChangeArrowheads="1"/>
            </p:cNvSpPr>
            <p:nvPr/>
          </p:nvSpPr>
          <p:spPr bwMode="auto">
            <a:xfrm>
              <a:off x="5961081" y="3467101"/>
              <a:ext cx="979487" cy="2225675"/>
            </a:xfrm>
            <a:prstGeom prst="rect">
              <a:avLst/>
            </a:prstGeom>
            <a:solidFill>
              <a:schemeClr val="tx2"/>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5" name="Rectangle 95" descr="70%">
              <a:extLst>
                <a:ext uri="{FF2B5EF4-FFF2-40B4-BE49-F238E27FC236}">
                  <a16:creationId xmlns:a16="http://schemas.microsoft.com/office/drawing/2014/main" id="{1893108F-1EEE-4C6D-8FE0-45F04DFB4F65}"/>
                </a:ext>
              </a:extLst>
            </p:cNvPr>
            <p:cNvSpPr>
              <a:spLocks noChangeArrowheads="1"/>
            </p:cNvSpPr>
            <p:nvPr/>
          </p:nvSpPr>
          <p:spPr bwMode="auto">
            <a:xfrm>
              <a:off x="6021406" y="3322638"/>
              <a:ext cx="862012" cy="2322513"/>
            </a:xfrm>
            <a:prstGeom prst="rect">
              <a:avLst/>
            </a:prstGeom>
            <a:pattFill prst="pct70">
              <a:fgClr>
                <a:schemeClr val="folHlink"/>
              </a:fgClr>
              <a:bgClr>
                <a:schemeClr val="bg1"/>
              </a:bgClr>
            </a:patt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6" name="Rectangle 96">
              <a:extLst>
                <a:ext uri="{FF2B5EF4-FFF2-40B4-BE49-F238E27FC236}">
                  <a16:creationId xmlns:a16="http://schemas.microsoft.com/office/drawing/2014/main" id="{65CE48A0-2AE3-4CE1-99F6-CE475EC8206E}"/>
                </a:ext>
              </a:extLst>
            </p:cNvPr>
            <p:cNvSpPr>
              <a:spLocks noChangeArrowheads="1"/>
            </p:cNvSpPr>
            <p:nvPr/>
          </p:nvSpPr>
          <p:spPr bwMode="auto">
            <a:xfrm>
              <a:off x="6399231" y="2967038"/>
              <a:ext cx="49212" cy="2663825"/>
            </a:xfrm>
            <a:prstGeom prst="rect">
              <a:avLst/>
            </a:prstGeom>
            <a:solidFill>
              <a:schemeClr val="bg1"/>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7" name="Freeform 97">
              <a:extLst>
                <a:ext uri="{FF2B5EF4-FFF2-40B4-BE49-F238E27FC236}">
                  <a16:creationId xmlns:a16="http://schemas.microsoft.com/office/drawing/2014/main" id="{0315FD39-2E09-4FB5-8B5A-274E77D241EC}"/>
                </a:ext>
              </a:extLst>
            </p:cNvPr>
            <p:cNvSpPr>
              <a:spLocks/>
            </p:cNvSpPr>
            <p:nvPr/>
          </p:nvSpPr>
          <p:spPr bwMode="auto">
            <a:xfrm>
              <a:off x="6221431" y="2297113"/>
              <a:ext cx="1173162" cy="501650"/>
            </a:xfrm>
            <a:custGeom>
              <a:avLst/>
              <a:gdLst/>
              <a:ahLst/>
              <a:cxnLst>
                <a:cxn ang="0">
                  <a:pos x="94" y="212"/>
                </a:cxn>
                <a:cxn ang="0">
                  <a:pos x="169" y="240"/>
                </a:cxn>
                <a:cxn ang="0">
                  <a:pos x="213" y="315"/>
                </a:cxn>
                <a:cxn ang="0">
                  <a:pos x="738" y="162"/>
                </a:cxn>
                <a:cxn ang="0">
                  <a:pos x="162" y="162"/>
                </a:cxn>
                <a:cxn ang="0">
                  <a:pos x="162" y="76"/>
                </a:cxn>
                <a:cxn ang="0">
                  <a:pos x="524" y="76"/>
                </a:cxn>
                <a:cxn ang="0">
                  <a:pos x="477" y="0"/>
                </a:cxn>
                <a:cxn ang="0">
                  <a:pos x="39" y="0"/>
                </a:cxn>
                <a:cxn ang="0">
                  <a:pos x="30" y="0"/>
                </a:cxn>
                <a:cxn ang="0">
                  <a:pos x="22" y="4"/>
                </a:cxn>
                <a:cxn ang="0">
                  <a:pos x="15" y="8"/>
                </a:cxn>
                <a:cxn ang="0">
                  <a:pos x="11" y="16"/>
                </a:cxn>
                <a:cxn ang="0">
                  <a:pos x="6" y="26"/>
                </a:cxn>
                <a:cxn ang="0">
                  <a:pos x="1" y="36"/>
                </a:cxn>
                <a:cxn ang="0">
                  <a:pos x="0" y="46"/>
                </a:cxn>
                <a:cxn ang="0">
                  <a:pos x="1" y="56"/>
                </a:cxn>
                <a:cxn ang="0">
                  <a:pos x="4" y="66"/>
                </a:cxn>
                <a:cxn ang="0">
                  <a:pos x="9" y="74"/>
                </a:cxn>
                <a:cxn ang="0">
                  <a:pos x="94" y="212"/>
                </a:cxn>
              </a:cxnLst>
              <a:rect l="0" t="0" r="r" b="b"/>
              <a:pathLst>
                <a:path w="739" h="316">
                  <a:moveTo>
                    <a:pt x="94" y="212"/>
                  </a:moveTo>
                  <a:lnTo>
                    <a:pt x="169" y="240"/>
                  </a:lnTo>
                  <a:lnTo>
                    <a:pt x="213" y="315"/>
                  </a:lnTo>
                  <a:lnTo>
                    <a:pt x="738" y="162"/>
                  </a:lnTo>
                  <a:lnTo>
                    <a:pt x="162" y="162"/>
                  </a:lnTo>
                  <a:lnTo>
                    <a:pt x="162" y="76"/>
                  </a:lnTo>
                  <a:lnTo>
                    <a:pt x="524" y="76"/>
                  </a:lnTo>
                  <a:lnTo>
                    <a:pt x="477" y="0"/>
                  </a:lnTo>
                  <a:lnTo>
                    <a:pt x="39" y="0"/>
                  </a:lnTo>
                  <a:lnTo>
                    <a:pt x="30" y="0"/>
                  </a:lnTo>
                  <a:lnTo>
                    <a:pt x="22" y="4"/>
                  </a:lnTo>
                  <a:lnTo>
                    <a:pt x="15" y="8"/>
                  </a:lnTo>
                  <a:lnTo>
                    <a:pt x="11" y="16"/>
                  </a:lnTo>
                  <a:lnTo>
                    <a:pt x="6" y="26"/>
                  </a:lnTo>
                  <a:lnTo>
                    <a:pt x="1" y="36"/>
                  </a:lnTo>
                  <a:lnTo>
                    <a:pt x="0" y="46"/>
                  </a:lnTo>
                  <a:lnTo>
                    <a:pt x="1" y="56"/>
                  </a:lnTo>
                  <a:lnTo>
                    <a:pt x="4" y="66"/>
                  </a:lnTo>
                  <a:lnTo>
                    <a:pt x="9" y="74"/>
                  </a:lnTo>
                  <a:lnTo>
                    <a:pt x="94" y="212"/>
                  </a:lnTo>
                </a:path>
              </a:pathLst>
            </a:custGeom>
            <a:solidFill>
              <a:srgbClr val="FFFFFF"/>
            </a:solidFill>
            <a:ln w="12700" cap="rnd" cmpd="sng">
              <a:solidFill>
                <a:schemeClr val="tx1"/>
              </a:solid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defRPr/>
              </a:pPr>
              <a:endParaRPr lang="es-ES" sz="1400" dirty="0">
                <a:ea typeface="+mn-ea"/>
                <a:cs typeface="Courier New" pitchFamily="49" charset="0"/>
              </a:endParaRPr>
            </a:p>
          </p:txBody>
        </p:sp>
        <p:sp>
          <p:nvSpPr>
            <p:cNvPr id="328" name="Line 100">
              <a:extLst>
                <a:ext uri="{FF2B5EF4-FFF2-40B4-BE49-F238E27FC236}">
                  <a16:creationId xmlns:a16="http://schemas.microsoft.com/office/drawing/2014/main" id="{96D44951-1974-4A7E-B88F-B7A1B0E98508}"/>
                </a:ext>
              </a:extLst>
            </p:cNvPr>
            <p:cNvSpPr>
              <a:spLocks noChangeShapeType="1"/>
            </p:cNvSpPr>
            <p:nvPr/>
          </p:nvSpPr>
          <p:spPr bwMode="auto">
            <a:xfrm>
              <a:off x="7164406" y="2695576"/>
              <a:ext cx="561975" cy="663575"/>
            </a:xfrm>
            <a:prstGeom prst="line">
              <a:avLst/>
            </a:prstGeom>
            <a:noFill/>
            <a:ln w="57150">
              <a:noFill/>
              <a:round/>
              <a:headEnd type="stealth" w="med" len="med"/>
              <a:tailEnd type="none" w="sm" len="sm"/>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29" name="AutoShape 103">
              <a:extLst>
                <a:ext uri="{FF2B5EF4-FFF2-40B4-BE49-F238E27FC236}">
                  <a16:creationId xmlns:a16="http://schemas.microsoft.com/office/drawing/2014/main" id="{990CC5F6-DD16-43F0-85E8-4915C2D88F6F}"/>
                </a:ext>
              </a:extLst>
            </p:cNvPr>
            <p:cNvSpPr>
              <a:spLocks noChangeArrowheads="1"/>
            </p:cNvSpPr>
            <p:nvPr/>
          </p:nvSpPr>
          <p:spPr bwMode="auto">
            <a:xfrm rot="10800000" flipH="1" flipV="1">
              <a:off x="6389706" y="3032126"/>
              <a:ext cx="58737" cy="19367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grpSp>
          <p:nvGrpSpPr>
            <p:cNvPr id="330" name="Group 104">
              <a:extLst>
                <a:ext uri="{FF2B5EF4-FFF2-40B4-BE49-F238E27FC236}">
                  <a16:creationId xmlns:a16="http://schemas.microsoft.com/office/drawing/2014/main" id="{F81CD766-4DF2-4A3E-8198-80E0FE24D589}"/>
                </a:ext>
              </a:extLst>
            </p:cNvPr>
            <p:cNvGrpSpPr>
              <a:grpSpLocks/>
            </p:cNvGrpSpPr>
            <p:nvPr/>
          </p:nvGrpSpPr>
          <p:grpSpPr bwMode="auto">
            <a:xfrm>
              <a:off x="5745181" y="2663826"/>
              <a:ext cx="298450" cy="2260600"/>
              <a:chOff x="2975" y="1649"/>
              <a:chExt cx="188" cy="1424"/>
            </a:xfrm>
            <a:scene3d>
              <a:camera prst="orthographicFront">
                <a:rot lat="0" lon="0" rev="0"/>
              </a:camera>
              <a:lightRig rig="brightRoom" dir="t">
                <a:rot lat="0" lon="0" rev="600000"/>
              </a:lightRig>
            </a:scene3d>
          </p:grpSpPr>
          <p:sp>
            <p:nvSpPr>
              <p:cNvPr id="331" name="Freeform 105">
                <a:extLst>
                  <a:ext uri="{FF2B5EF4-FFF2-40B4-BE49-F238E27FC236}">
                    <a16:creationId xmlns:a16="http://schemas.microsoft.com/office/drawing/2014/main" id="{7BF765E5-66F1-4C99-9517-0613717EC551}"/>
                  </a:ext>
                </a:extLst>
              </p:cNvPr>
              <p:cNvSpPr>
                <a:spLocks/>
              </p:cNvSpPr>
              <p:nvPr/>
            </p:nvSpPr>
            <p:spPr bwMode="auto">
              <a:xfrm>
                <a:off x="2975" y="1649"/>
                <a:ext cx="188" cy="853"/>
              </a:xfrm>
              <a:custGeom>
                <a:avLst/>
                <a:gdLst/>
                <a:ahLst/>
                <a:cxnLst>
                  <a:cxn ang="0">
                    <a:pos x="187" y="107"/>
                  </a:cxn>
                  <a:cxn ang="0">
                    <a:pos x="145" y="107"/>
                  </a:cxn>
                  <a:cxn ang="0">
                    <a:pos x="133" y="107"/>
                  </a:cxn>
                  <a:cxn ang="0">
                    <a:pos x="123" y="112"/>
                  </a:cxn>
                  <a:cxn ang="0">
                    <a:pos x="112" y="119"/>
                  </a:cxn>
                  <a:cxn ang="0">
                    <a:pos x="103" y="130"/>
                  </a:cxn>
                  <a:cxn ang="0">
                    <a:pos x="93" y="139"/>
                  </a:cxn>
                  <a:cxn ang="0">
                    <a:pos x="84" y="152"/>
                  </a:cxn>
                  <a:cxn ang="0">
                    <a:pos x="76" y="170"/>
                  </a:cxn>
                  <a:cxn ang="0">
                    <a:pos x="69" y="188"/>
                  </a:cxn>
                  <a:cxn ang="0">
                    <a:pos x="62" y="209"/>
                  </a:cxn>
                  <a:cxn ang="0">
                    <a:pos x="56" y="229"/>
                  </a:cxn>
                  <a:cxn ang="0">
                    <a:pos x="51" y="251"/>
                  </a:cxn>
                  <a:cxn ang="0">
                    <a:pos x="48" y="276"/>
                  </a:cxn>
                  <a:cxn ang="0">
                    <a:pos x="45" y="301"/>
                  </a:cxn>
                  <a:cxn ang="0">
                    <a:pos x="44" y="325"/>
                  </a:cxn>
                  <a:cxn ang="0">
                    <a:pos x="43" y="339"/>
                  </a:cxn>
                  <a:cxn ang="0">
                    <a:pos x="43" y="852"/>
                  </a:cxn>
                  <a:cxn ang="0">
                    <a:pos x="0" y="852"/>
                  </a:cxn>
                  <a:cxn ang="0">
                    <a:pos x="0" y="341"/>
                  </a:cxn>
                  <a:cxn ang="0">
                    <a:pos x="0" y="328"/>
                  </a:cxn>
                  <a:cxn ang="0">
                    <a:pos x="0" y="298"/>
                  </a:cxn>
                  <a:cxn ang="0">
                    <a:pos x="3" y="267"/>
                  </a:cxn>
                  <a:cxn ang="0">
                    <a:pos x="7" y="240"/>
                  </a:cxn>
                  <a:cxn ang="0">
                    <a:pos x="12" y="211"/>
                  </a:cxn>
                  <a:cxn ang="0">
                    <a:pos x="18" y="182"/>
                  </a:cxn>
                  <a:cxn ang="0">
                    <a:pos x="24" y="157"/>
                  </a:cxn>
                  <a:cxn ang="0">
                    <a:pos x="32" y="132"/>
                  </a:cxn>
                  <a:cxn ang="0">
                    <a:pos x="41" y="110"/>
                  </a:cxn>
                  <a:cxn ang="0">
                    <a:pos x="50" y="89"/>
                  </a:cxn>
                  <a:cxn ang="0">
                    <a:pos x="60" y="69"/>
                  </a:cxn>
                  <a:cxn ang="0">
                    <a:pos x="71" y="53"/>
                  </a:cxn>
                  <a:cxn ang="0">
                    <a:pos x="82" y="38"/>
                  </a:cxn>
                  <a:cxn ang="0">
                    <a:pos x="93" y="24"/>
                  </a:cxn>
                  <a:cxn ang="0">
                    <a:pos x="107" y="15"/>
                  </a:cxn>
                  <a:cxn ang="0">
                    <a:pos x="118" y="8"/>
                  </a:cxn>
                  <a:cxn ang="0">
                    <a:pos x="131" y="4"/>
                  </a:cxn>
                  <a:cxn ang="0">
                    <a:pos x="145" y="2"/>
                  </a:cxn>
                  <a:cxn ang="0">
                    <a:pos x="187" y="0"/>
                  </a:cxn>
                  <a:cxn ang="0">
                    <a:pos x="187" y="107"/>
                  </a:cxn>
                </a:cxnLst>
                <a:rect l="0" t="0" r="r" b="b"/>
                <a:pathLst>
                  <a:path w="188" h="853">
                    <a:moveTo>
                      <a:pt x="187" y="107"/>
                    </a:moveTo>
                    <a:lnTo>
                      <a:pt x="145" y="107"/>
                    </a:lnTo>
                    <a:lnTo>
                      <a:pt x="133" y="107"/>
                    </a:lnTo>
                    <a:lnTo>
                      <a:pt x="123" y="112"/>
                    </a:lnTo>
                    <a:lnTo>
                      <a:pt x="112" y="119"/>
                    </a:lnTo>
                    <a:lnTo>
                      <a:pt x="103" y="130"/>
                    </a:lnTo>
                    <a:lnTo>
                      <a:pt x="93" y="139"/>
                    </a:lnTo>
                    <a:lnTo>
                      <a:pt x="84" y="152"/>
                    </a:lnTo>
                    <a:lnTo>
                      <a:pt x="76" y="170"/>
                    </a:lnTo>
                    <a:lnTo>
                      <a:pt x="69" y="188"/>
                    </a:lnTo>
                    <a:lnTo>
                      <a:pt x="62" y="209"/>
                    </a:lnTo>
                    <a:lnTo>
                      <a:pt x="56" y="229"/>
                    </a:lnTo>
                    <a:lnTo>
                      <a:pt x="51" y="251"/>
                    </a:lnTo>
                    <a:lnTo>
                      <a:pt x="48" y="276"/>
                    </a:lnTo>
                    <a:lnTo>
                      <a:pt x="45" y="301"/>
                    </a:lnTo>
                    <a:lnTo>
                      <a:pt x="44" y="325"/>
                    </a:lnTo>
                    <a:lnTo>
                      <a:pt x="43" y="339"/>
                    </a:lnTo>
                    <a:lnTo>
                      <a:pt x="43" y="852"/>
                    </a:lnTo>
                    <a:lnTo>
                      <a:pt x="0" y="852"/>
                    </a:lnTo>
                    <a:lnTo>
                      <a:pt x="0" y="341"/>
                    </a:lnTo>
                    <a:lnTo>
                      <a:pt x="0" y="328"/>
                    </a:lnTo>
                    <a:lnTo>
                      <a:pt x="0" y="298"/>
                    </a:lnTo>
                    <a:lnTo>
                      <a:pt x="3" y="267"/>
                    </a:lnTo>
                    <a:lnTo>
                      <a:pt x="7" y="240"/>
                    </a:lnTo>
                    <a:lnTo>
                      <a:pt x="12" y="211"/>
                    </a:lnTo>
                    <a:lnTo>
                      <a:pt x="18" y="182"/>
                    </a:lnTo>
                    <a:lnTo>
                      <a:pt x="24" y="157"/>
                    </a:lnTo>
                    <a:lnTo>
                      <a:pt x="32" y="132"/>
                    </a:lnTo>
                    <a:lnTo>
                      <a:pt x="41" y="110"/>
                    </a:lnTo>
                    <a:lnTo>
                      <a:pt x="50" y="89"/>
                    </a:lnTo>
                    <a:lnTo>
                      <a:pt x="60" y="69"/>
                    </a:lnTo>
                    <a:lnTo>
                      <a:pt x="71" y="53"/>
                    </a:lnTo>
                    <a:lnTo>
                      <a:pt x="82" y="38"/>
                    </a:lnTo>
                    <a:lnTo>
                      <a:pt x="93" y="24"/>
                    </a:lnTo>
                    <a:lnTo>
                      <a:pt x="107" y="15"/>
                    </a:lnTo>
                    <a:lnTo>
                      <a:pt x="118" y="8"/>
                    </a:lnTo>
                    <a:lnTo>
                      <a:pt x="131" y="4"/>
                    </a:lnTo>
                    <a:lnTo>
                      <a:pt x="145" y="2"/>
                    </a:lnTo>
                    <a:lnTo>
                      <a:pt x="187" y="0"/>
                    </a:lnTo>
                    <a:lnTo>
                      <a:pt x="187" y="107"/>
                    </a:lnTo>
                  </a:path>
                </a:pathLst>
              </a:custGeom>
              <a:solidFill>
                <a:srgbClr val="CC9900"/>
              </a:solidFill>
              <a:ln w="12700" cap="rnd" cmpd="sng">
                <a:noFill/>
                <a:prstDash val="solid"/>
                <a:round/>
                <a:headEnd/>
                <a:tailEnd/>
              </a:ln>
              <a:effectLst>
                <a:outerShdw blurRad="57785" dist="33020" dir="3180000" algn="ctr">
                  <a:srgbClr val="000000">
                    <a:alpha val="30000"/>
                  </a:srgbClr>
                </a:outerShdw>
              </a:effectLst>
              <a:sp3d prstMaterial="metal">
                <a:bevelT w="38100" h="57150" prst="angle"/>
              </a:sp3d>
            </p:spPr>
            <p:txBody>
              <a:bodyPr/>
              <a:lstStyle/>
              <a:p>
                <a:pPr>
                  <a:defRPr/>
                </a:pPr>
                <a:endParaRPr lang="es-ES" sz="1400" dirty="0">
                  <a:ea typeface="+mn-ea"/>
                  <a:cs typeface="Courier New" pitchFamily="49" charset="0"/>
                </a:endParaRPr>
              </a:p>
            </p:txBody>
          </p:sp>
          <p:sp>
            <p:nvSpPr>
              <p:cNvPr id="332" name="Rectangle 106">
                <a:extLst>
                  <a:ext uri="{FF2B5EF4-FFF2-40B4-BE49-F238E27FC236}">
                    <a16:creationId xmlns:a16="http://schemas.microsoft.com/office/drawing/2014/main" id="{54D372B9-6B30-47AA-B02C-66DA98079CE3}"/>
                  </a:ext>
                </a:extLst>
              </p:cNvPr>
              <p:cNvSpPr>
                <a:spLocks noChangeArrowheads="1"/>
              </p:cNvSpPr>
              <p:nvPr/>
            </p:nvSpPr>
            <p:spPr bwMode="auto">
              <a:xfrm>
                <a:off x="2982" y="2494"/>
                <a:ext cx="34" cy="579"/>
              </a:xfrm>
              <a:prstGeom prst="rect">
                <a:avLst/>
              </a:prstGeom>
              <a:solidFill>
                <a:srgbClr val="CC9900"/>
              </a:solidFill>
              <a:ln w="12700">
                <a:noFill/>
                <a:miter lim="800000"/>
                <a:headEnd/>
                <a:tailEnd/>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33" name="Line 107">
                <a:extLst>
                  <a:ext uri="{FF2B5EF4-FFF2-40B4-BE49-F238E27FC236}">
                    <a16:creationId xmlns:a16="http://schemas.microsoft.com/office/drawing/2014/main" id="{3E4EE64A-3172-4EFC-B1A0-458E16867F38}"/>
                  </a:ext>
                </a:extLst>
              </p:cNvPr>
              <p:cNvSpPr>
                <a:spLocks noChangeShapeType="1"/>
              </p:cNvSpPr>
              <p:nvPr/>
            </p:nvSpPr>
            <p:spPr bwMode="auto">
              <a:xfrm>
                <a:off x="3162" y="1649"/>
                <a:ext cx="0" cy="127"/>
              </a:xfrm>
              <a:prstGeom prst="line">
                <a:avLst/>
              </a:prstGeom>
              <a:noFill/>
              <a:ln w="25400">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grpSp>
        <p:sp>
          <p:nvSpPr>
            <p:cNvPr id="334" name="AutoShape 108">
              <a:extLst>
                <a:ext uri="{FF2B5EF4-FFF2-40B4-BE49-F238E27FC236}">
                  <a16:creationId xmlns:a16="http://schemas.microsoft.com/office/drawing/2014/main" id="{3FF00CFB-6C56-425C-A5D6-B89DFC05111A}"/>
                </a:ext>
              </a:extLst>
            </p:cNvPr>
            <p:cNvSpPr>
              <a:spLocks noChangeArrowheads="1"/>
            </p:cNvSpPr>
            <p:nvPr/>
          </p:nvSpPr>
          <p:spPr bwMode="auto">
            <a:xfrm flipV="1">
              <a:off x="5718193" y="4918076"/>
              <a:ext cx="131763" cy="53975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F0033"/>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grpSp>
          <p:nvGrpSpPr>
            <p:cNvPr id="335" name="Group 109">
              <a:extLst>
                <a:ext uri="{FF2B5EF4-FFF2-40B4-BE49-F238E27FC236}">
                  <a16:creationId xmlns:a16="http://schemas.microsoft.com/office/drawing/2014/main" id="{52EF19ED-5402-4C9D-818E-34A78F60C99D}"/>
                </a:ext>
              </a:extLst>
            </p:cNvPr>
            <p:cNvGrpSpPr>
              <a:grpSpLocks/>
            </p:cNvGrpSpPr>
            <p:nvPr/>
          </p:nvGrpSpPr>
          <p:grpSpPr bwMode="auto">
            <a:xfrm>
              <a:off x="6048393" y="2568576"/>
              <a:ext cx="561975" cy="476250"/>
              <a:chOff x="3166" y="1589"/>
              <a:chExt cx="354" cy="300"/>
            </a:xfrm>
            <a:scene3d>
              <a:camera prst="orthographicFront">
                <a:rot lat="0" lon="0" rev="0"/>
              </a:camera>
              <a:lightRig rig="brightRoom" dir="t">
                <a:rot lat="0" lon="0" rev="600000"/>
              </a:lightRig>
            </a:scene3d>
          </p:grpSpPr>
          <p:sp>
            <p:nvSpPr>
              <p:cNvPr id="336" name="Rectangle 110">
                <a:extLst>
                  <a:ext uri="{FF2B5EF4-FFF2-40B4-BE49-F238E27FC236}">
                    <a16:creationId xmlns:a16="http://schemas.microsoft.com/office/drawing/2014/main" id="{FEA4032A-B013-4BF3-83D5-380CB9901D39}"/>
                  </a:ext>
                </a:extLst>
              </p:cNvPr>
              <p:cNvSpPr>
                <a:spLocks noChangeArrowheads="1"/>
              </p:cNvSpPr>
              <p:nvPr/>
            </p:nvSpPr>
            <p:spPr bwMode="auto">
              <a:xfrm>
                <a:off x="3333" y="1755"/>
                <a:ext cx="187" cy="134"/>
              </a:xfrm>
              <a:prstGeom prst="rect">
                <a:avLst/>
              </a:prstGeom>
              <a:solidFill>
                <a:srgbClr val="0099FF"/>
              </a:solidFill>
              <a:ln w="12700">
                <a:noFill/>
                <a:miter lim="800000"/>
                <a:headEnd/>
                <a:tailEnd/>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37" name="Rectangle 111">
                <a:extLst>
                  <a:ext uri="{FF2B5EF4-FFF2-40B4-BE49-F238E27FC236}">
                    <a16:creationId xmlns:a16="http://schemas.microsoft.com/office/drawing/2014/main" id="{E4EBC0C9-9710-4D29-9602-80A6A9D36552}"/>
                  </a:ext>
                </a:extLst>
              </p:cNvPr>
              <p:cNvSpPr>
                <a:spLocks noChangeArrowheads="1"/>
              </p:cNvSpPr>
              <p:nvPr/>
            </p:nvSpPr>
            <p:spPr bwMode="auto">
              <a:xfrm>
                <a:off x="3166" y="1653"/>
                <a:ext cx="180" cy="119"/>
              </a:xfrm>
              <a:prstGeom prst="rect">
                <a:avLst/>
              </a:prstGeom>
              <a:solidFill>
                <a:schemeClr val="tx2"/>
              </a:solidFill>
              <a:ln w="12700">
                <a:noFill/>
                <a:miter lim="800000"/>
                <a:headEnd/>
                <a:tailEnd/>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38" name="Line 112">
                <a:extLst>
                  <a:ext uri="{FF2B5EF4-FFF2-40B4-BE49-F238E27FC236}">
                    <a16:creationId xmlns:a16="http://schemas.microsoft.com/office/drawing/2014/main" id="{E4BCDFD1-ADB8-4681-B620-6A54F343A125}"/>
                  </a:ext>
                </a:extLst>
              </p:cNvPr>
              <p:cNvSpPr>
                <a:spLocks noChangeShapeType="1"/>
              </p:cNvSpPr>
              <p:nvPr/>
            </p:nvSpPr>
            <p:spPr bwMode="auto">
              <a:xfrm>
                <a:off x="3213" y="1649"/>
                <a:ext cx="0" cy="127"/>
              </a:xfrm>
              <a:prstGeom prst="line">
                <a:avLst/>
              </a:prstGeom>
              <a:noFill/>
              <a:ln w="25400">
                <a:noFill/>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grpSp>
            <p:nvGrpSpPr>
              <p:cNvPr id="339" name="Group 113">
                <a:extLst>
                  <a:ext uri="{FF2B5EF4-FFF2-40B4-BE49-F238E27FC236}">
                    <a16:creationId xmlns:a16="http://schemas.microsoft.com/office/drawing/2014/main" id="{35CE970D-4571-410B-BFF7-B78A1A6658EF}"/>
                  </a:ext>
                </a:extLst>
              </p:cNvPr>
              <p:cNvGrpSpPr>
                <a:grpSpLocks/>
              </p:cNvGrpSpPr>
              <p:nvPr/>
            </p:nvGrpSpPr>
            <p:grpSpPr bwMode="auto">
              <a:xfrm>
                <a:off x="3330" y="1589"/>
                <a:ext cx="185" cy="205"/>
                <a:chOff x="3330" y="1589"/>
                <a:chExt cx="185" cy="205"/>
              </a:xfrm>
            </p:grpSpPr>
            <p:sp>
              <p:nvSpPr>
                <p:cNvPr id="340" name="Oval 114">
                  <a:extLst>
                    <a:ext uri="{FF2B5EF4-FFF2-40B4-BE49-F238E27FC236}">
                      <a16:creationId xmlns:a16="http://schemas.microsoft.com/office/drawing/2014/main" id="{39D212E7-9D41-46AE-966E-5AC30805CC61}"/>
                    </a:ext>
                  </a:extLst>
                </p:cNvPr>
                <p:cNvSpPr>
                  <a:spLocks noChangeArrowheads="1"/>
                </p:cNvSpPr>
                <p:nvPr/>
              </p:nvSpPr>
              <p:spPr bwMode="auto">
                <a:xfrm>
                  <a:off x="3330" y="1589"/>
                  <a:ext cx="185" cy="205"/>
                </a:xfrm>
                <a:prstGeom prst="ellipse">
                  <a:avLst/>
                </a:prstGeom>
                <a:solidFill>
                  <a:srgbClr val="FFFF00"/>
                </a:solidFill>
                <a:ln w="38100" cmpd="dbl">
                  <a:noFill/>
                  <a:round/>
                  <a:headEnd/>
                  <a:tailEnd/>
                </a:ln>
                <a:effectLst>
                  <a:outerShdw blurRad="57785" dist="33020" dir="3180000" algn="ctr">
                    <a:srgbClr val="000000">
                      <a:alpha val="30000"/>
                    </a:srgbClr>
                  </a:outerShdw>
                </a:effectLst>
                <a:sp3d prstMaterial="metal">
                  <a:bevelT w="38100" h="57150" prst="angle"/>
                </a:sp3d>
              </p:spPr>
              <p:txBody>
                <a:bodyPr wrap="none" anchor="ctr"/>
                <a:lstStyle/>
                <a:p>
                  <a:pPr>
                    <a:defRPr/>
                  </a:pPr>
                  <a:endParaRPr lang="es-ES" sz="1400" dirty="0">
                    <a:ea typeface="+mn-ea"/>
                    <a:cs typeface="Courier New" pitchFamily="49" charset="0"/>
                  </a:endParaRPr>
                </a:p>
              </p:txBody>
            </p:sp>
            <p:grpSp>
              <p:nvGrpSpPr>
                <p:cNvPr id="341" name="Group 115">
                  <a:extLst>
                    <a:ext uri="{FF2B5EF4-FFF2-40B4-BE49-F238E27FC236}">
                      <a16:creationId xmlns:a16="http://schemas.microsoft.com/office/drawing/2014/main" id="{C3EF485E-A98F-4609-AC1F-73169F848914}"/>
                    </a:ext>
                  </a:extLst>
                </p:cNvPr>
                <p:cNvGrpSpPr>
                  <a:grpSpLocks/>
                </p:cNvGrpSpPr>
                <p:nvPr/>
              </p:nvGrpSpPr>
              <p:grpSpPr bwMode="auto">
                <a:xfrm>
                  <a:off x="3387" y="1624"/>
                  <a:ext cx="59" cy="142"/>
                  <a:chOff x="3387" y="1624"/>
                  <a:chExt cx="59" cy="142"/>
                </a:xfrm>
              </p:grpSpPr>
              <p:sp>
                <p:nvSpPr>
                  <p:cNvPr id="342" name="Freeform 116">
                    <a:extLst>
                      <a:ext uri="{FF2B5EF4-FFF2-40B4-BE49-F238E27FC236}">
                        <a16:creationId xmlns:a16="http://schemas.microsoft.com/office/drawing/2014/main" id="{19FBA7B6-3054-41C5-98DB-96160B85C428}"/>
                      </a:ext>
                    </a:extLst>
                  </p:cNvPr>
                  <p:cNvSpPr>
                    <a:spLocks/>
                  </p:cNvSpPr>
                  <p:nvPr/>
                </p:nvSpPr>
                <p:spPr bwMode="auto">
                  <a:xfrm>
                    <a:off x="3387" y="1624"/>
                    <a:ext cx="36" cy="141"/>
                  </a:xfrm>
                  <a:custGeom>
                    <a:avLst/>
                    <a:gdLst/>
                    <a:ahLst/>
                    <a:cxnLst>
                      <a:cxn ang="0">
                        <a:pos x="35" y="140"/>
                      </a:cxn>
                      <a:cxn ang="0">
                        <a:pos x="0" y="87"/>
                      </a:cxn>
                      <a:cxn ang="0">
                        <a:pos x="35" y="0"/>
                      </a:cxn>
                    </a:cxnLst>
                    <a:rect l="0" t="0" r="r" b="b"/>
                    <a:pathLst>
                      <a:path w="36" h="141">
                        <a:moveTo>
                          <a:pt x="35" y="140"/>
                        </a:moveTo>
                        <a:lnTo>
                          <a:pt x="0" y="87"/>
                        </a:lnTo>
                        <a:lnTo>
                          <a:pt x="35" y="0"/>
                        </a:lnTo>
                      </a:path>
                    </a:pathLst>
                  </a:custGeom>
                  <a:solidFill>
                    <a:schemeClr val="bg2"/>
                  </a:solidFill>
                  <a:ln w="12700" cap="rnd" cmpd="sng">
                    <a:noFill/>
                    <a:prstDash val="solid"/>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defRPr/>
                    </a:pPr>
                    <a:endParaRPr lang="es-ES" sz="1400" dirty="0">
                      <a:ea typeface="+mn-ea"/>
                      <a:cs typeface="Courier New" pitchFamily="49" charset="0"/>
                    </a:endParaRPr>
                  </a:p>
                </p:txBody>
              </p:sp>
              <p:sp>
                <p:nvSpPr>
                  <p:cNvPr id="343" name="Freeform 117">
                    <a:extLst>
                      <a:ext uri="{FF2B5EF4-FFF2-40B4-BE49-F238E27FC236}">
                        <a16:creationId xmlns:a16="http://schemas.microsoft.com/office/drawing/2014/main" id="{F4B14C8A-44A6-4E8B-888A-519EFC0BDB9C}"/>
                      </a:ext>
                    </a:extLst>
                  </p:cNvPr>
                  <p:cNvSpPr>
                    <a:spLocks/>
                  </p:cNvSpPr>
                  <p:nvPr/>
                </p:nvSpPr>
                <p:spPr bwMode="auto">
                  <a:xfrm>
                    <a:off x="3411" y="1624"/>
                    <a:ext cx="35" cy="142"/>
                  </a:xfrm>
                  <a:custGeom>
                    <a:avLst/>
                    <a:gdLst/>
                    <a:ahLst/>
                    <a:cxnLst>
                      <a:cxn ang="0">
                        <a:pos x="0" y="141"/>
                      </a:cxn>
                      <a:cxn ang="0">
                        <a:pos x="34" y="88"/>
                      </a:cxn>
                      <a:cxn ang="0">
                        <a:pos x="0" y="0"/>
                      </a:cxn>
                    </a:cxnLst>
                    <a:rect l="0" t="0" r="r" b="b"/>
                    <a:pathLst>
                      <a:path w="35" h="142">
                        <a:moveTo>
                          <a:pt x="0" y="141"/>
                        </a:moveTo>
                        <a:lnTo>
                          <a:pt x="34" y="88"/>
                        </a:lnTo>
                        <a:lnTo>
                          <a:pt x="0" y="0"/>
                        </a:lnTo>
                      </a:path>
                    </a:pathLst>
                  </a:custGeom>
                  <a:solidFill>
                    <a:schemeClr val="bg2"/>
                  </a:solidFill>
                  <a:ln w="12700" cap="rnd" cmpd="sng">
                    <a:noFill/>
                    <a:prstDash val="solid"/>
                    <a:round/>
                    <a:headEnd type="none" w="sm" len="sm"/>
                    <a:tailEnd type="none" w="sm" len="sm"/>
                  </a:ln>
                  <a:effectLst>
                    <a:outerShdw blurRad="57785" dist="33020" dir="3180000" algn="ctr">
                      <a:srgbClr val="000000">
                        <a:alpha val="30000"/>
                      </a:srgbClr>
                    </a:outerShdw>
                  </a:effectLst>
                  <a:sp3d prstMaterial="metal">
                    <a:bevelT w="38100" h="57150" prst="angle"/>
                  </a:sp3d>
                </p:spPr>
                <p:txBody>
                  <a:bodyPr/>
                  <a:lstStyle/>
                  <a:p>
                    <a:pPr>
                      <a:defRPr/>
                    </a:pPr>
                    <a:endParaRPr lang="es-ES" sz="1400" dirty="0">
                      <a:ea typeface="+mn-ea"/>
                      <a:cs typeface="Courier New" pitchFamily="49" charset="0"/>
                    </a:endParaRPr>
                  </a:p>
                </p:txBody>
              </p:sp>
            </p:grpSp>
          </p:grpSp>
        </p:grpSp>
        <p:sp>
          <p:nvSpPr>
            <p:cNvPr id="344" name="Line 118">
              <a:extLst>
                <a:ext uri="{FF2B5EF4-FFF2-40B4-BE49-F238E27FC236}">
                  <a16:creationId xmlns:a16="http://schemas.microsoft.com/office/drawing/2014/main" id="{2DF5597C-F9C8-450C-9258-0CBF8B8240FA}"/>
                </a:ext>
              </a:extLst>
            </p:cNvPr>
            <p:cNvSpPr>
              <a:spLocks noChangeShapeType="1"/>
            </p:cNvSpPr>
            <p:nvPr/>
          </p:nvSpPr>
          <p:spPr bwMode="auto">
            <a:xfrm flipV="1">
              <a:off x="5441968" y="4540251"/>
              <a:ext cx="519113" cy="1587"/>
            </a:xfrm>
            <a:prstGeom prst="line">
              <a:avLst/>
            </a:prstGeom>
            <a:noFill/>
            <a:ln w="57150">
              <a:noFill/>
              <a:round/>
              <a:headEnd type="none" w="sm" len="sm"/>
              <a:tailEnd type="stealth"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sp>
          <p:nvSpPr>
            <p:cNvPr id="345" name="Line 119">
              <a:extLst>
                <a:ext uri="{FF2B5EF4-FFF2-40B4-BE49-F238E27FC236}">
                  <a16:creationId xmlns:a16="http://schemas.microsoft.com/office/drawing/2014/main" id="{37D8D867-DA28-4B5C-AB46-6EADD61389E4}"/>
                </a:ext>
              </a:extLst>
            </p:cNvPr>
            <p:cNvSpPr>
              <a:spLocks noChangeShapeType="1"/>
            </p:cNvSpPr>
            <p:nvPr/>
          </p:nvSpPr>
          <p:spPr bwMode="auto">
            <a:xfrm>
              <a:off x="5289568" y="2670176"/>
              <a:ext cx="1084263" cy="25400"/>
            </a:xfrm>
            <a:prstGeom prst="line">
              <a:avLst/>
            </a:prstGeom>
            <a:noFill/>
            <a:ln w="57150">
              <a:noFill/>
              <a:round/>
              <a:headEnd type="none" w="sm" len="sm"/>
              <a:tailEnd type="stealth"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s-ES" sz="1400" dirty="0">
                <a:ea typeface="+mn-ea"/>
                <a:cs typeface="Courier New" pitchFamily="49" charset="0"/>
              </a:endParaRPr>
            </a:p>
          </p:txBody>
        </p:sp>
        <p:cxnSp>
          <p:nvCxnSpPr>
            <p:cNvPr id="346" name="123 Conector recto de flecha">
              <a:extLst>
                <a:ext uri="{FF2B5EF4-FFF2-40B4-BE49-F238E27FC236}">
                  <a16:creationId xmlns:a16="http://schemas.microsoft.com/office/drawing/2014/main" id="{2998D2C5-C5E9-405A-B608-0A17EF53989F}"/>
                </a:ext>
              </a:extLst>
            </p:cNvPr>
            <p:cNvCxnSpPr>
              <a:cxnSpLocks noChangeShapeType="1"/>
            </p:cNvCxnSpPr>
            <p:nvPr/>
          </p:nvCxnSpPr>
          <p:spPr bwMode="auto">
            <a:xfrm rot="10800000" flipV="1">
              <a:off x="7307262" y="2209880"/>
              <a:ext cx="500062" cy="1428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47" name="124 Conector recto de flecha">
              <a:extLst>
                <a:ext uri="{FF2B5EF4-FFF2-40B4-BE49-F238E27FC236}">
                  <a16:creationId xmlns:a16="http://schemas.microsoft.com/office/drawing/2014/main" id="{336E2114-23A9-4723-9E1B-61053BF9102B}"/>
                </a:ext>
              </a:extLst>
            </p:cNvPr>
            <p:cNvCxnSpPr>
              <a:cxnSpLocks noChangeShapeType="1"/>
            </p:cNvCxnSpPr>
            <p:nvPr/>
          </p:nvCxnSpPr>
          <p:spPr bwMode="auto">
            <a:xfrm rot="10800000">
              <a:off x="6878637" y="2781380"/>
              <a:ext cx="857250" cy="7143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48" name="126 Conector recto de flecha">
              <a:extLst>
                <a:ext uri="{FF2B5EF4-FFF2-40B4-BE49-F238E27FC236}">
                  <a16:creationId xmlns:a16="http://schemas.microsoft.com/office/drawing/2014/main" id="{94B8180A-D4A6-41A7-BBD8-9671A6B9835F}"/>
                </a:ext>
              </a:extLst>
            </p:cNvPr>
            <p:cNvCxnSpPr>
              <a:cxnSpLocks noChangeShapeType="1"/>
            </p:cNvCxnSpPr>
            <p:nvPr/>
          </p:nvCxnSpPr>
          <p:spPr bwMode="auto">
            <a:xfrm flipH="1" flipV="1">
              <a:off x="6610369" y="3505280"/>
              <a:ext cx="1196955" cy="920751"/>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49" name="128 Conector recto de flecha">
              <a:extLst>
                <a:ext uri="{FF2B5EF4-FFF2-40B4-BE49-F238E27FC236}">
                  <a16:creationId xmlns:a16="http://schemas.microsoft.com/office/drawing/2014/main" id="{42794ECF-ED17-43E4-8ED8-FB78869B9681}"/>
                </a:ext>
              </a:extLst>
            </p:cNvPr>
            <p:cNvCxnSpPr>
              <a:cxnSpLocks noChangeShapeType="1"/>
            </p:cNvCxnSpPr>
            <p:nvPr/>
          </p:nvCxnSpPr>
          <p:spPr bwMode="auto">
            <a:xfrm flipH="1" flipV="1">
              <a:off x="6399231" y="4573588"/>
              <a:ext cx="1408094" cy="70969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0" name="130 Conector recto de flecha">
              <a:extLst>
                <a:ext uri="{FF2B5EF4-FFF2-40B4-BE49-F238E27FC236}">
                  <a16:creationId xmlns:a16="http://schemas.microsoft.com/office/drawing/2014/main" id="{0EFF910C-8F31-4669-9A2F-81E9D89C635E}"/>
                </a:ext>
              </a:extLst>
            </p:cNvPr>
            <p:cNvCxnSpPr>
              <a:cxnSpLocks noChangeShapeType="1"/>
              <a:stCxn id="129" idx="1"/>
            </p:cNvCxnSpPr>
            <p:nvPr/>
          </p:nvCxnSpPr>
          <p:spPr bwMode="auto">
            <a:xfrm flipH="1" flipV="1">
              <a:off x="6235699" y="5496006"/>
              <a:ext cx="1321594" cy="28752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1" name="133 Conector recto de flecha">
              <a:extLst>
                <a:ext uri="{FF2B5EF4-FFF2-40B4-BE49-F238E27FC236}">
                  <a16:creationId xmlns:a16="http://schemas.microsoft.com/office/drawing/2014/main" id="{22102E99-649D-4E19-BE2D-4956883453CB}"/>
                </a:ext>
              </a:extLst>
            </p:cNvPr>
            <p:cNvCxnSpPr>
              <a:cxnSpLocks noChangeShapeType="1"/>
            </p:cNvCxnSpPr>
            <p:nvPr/>
          </p:nvCxnSpPr>
          <p:spPr bwMode="auto">
            <a:xfrm>
              <a:off x="4949824" y="5210255"/>
              <a:ext cx="646113" cy="222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2" name="135 Conector recto de flecha">
              <a:extLst>
                <a:ext uri="{FF2B5EF4-FFF2-40B4-BE49-F238E27FC236}">
                  <a16:creationId xmlns:a16="http://schemas.microsoft.com/office/drawing/2014/main" id="{17AF8E22-585C-41E1-83C3-E334919CE69E}"/>
                </a:ext>
              </a:extLst>
            </p:cNvPr>
            <p:cNvCxnSpPr>
              <a:cxnSpLocks noChangeShapeType="1"/>
            </p:cNvCxnSpPr>
            <p:nvPr/>
          </p:nvCxnSpPr>
          <p:spPr bwMode="auto">
            <a:xfrm>
              <a:off x="5164137" y="2495630"/>
              <a:ext cx="1144587" cy="23495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3" name="137 Conector recto de flecha">
              <a:extLst>
                <a:ext uri="{FF2B5EF4-FFF2-40B4-BE49-F238E27FC236}">
                  <a16:creationId xmlns:a16="http://schemas.microsoft.com/office/drawing/2014/main" id="{6517FCB9-DE28-4612-AA9C-6DD18FF59881}"/>
                </a:ext>
              </a:extLst>
            </p:cNvPr>
            <p:cNvCxnSpPr>
              <a:cxnSpLocks noChangeShapeType="1"/>
            </p:cNvCxnSpPr>
            <p:nvPr/>
          </p:nvCxnSpPr>
          <p:spPr bwMode="auto">
            <a:xfrm>
              <a:off x="5235574" y="4495880"/>
              <a:ext cx="71437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4" name="139 Conector recto de flecha">
              <a:extLst>
                <a:ext uri="{FF2B5EF4-FFF2-40B4-BE49-F238E27FC236}">
                  <a16:creationId xmlns:a16="http://schemas.microsoft.com/office/drawing/2014/main" id="{936B4DEA-2400-41E5-8D3F-318C4DBBA928}"/>
                </a:ext>
              </a:extLst>
            </p:cNvPr>
            <p:cNvCxnSpPr>
              <a:cxnSpLocks noChangeShapeType="1"/>
            </p:cNvCxnSpPr>
            <p:nvPr/>
          </p:nvCxnSpPr>
          <p:spPr bwMode="auto">
            <a:xfrm>
              <a:off x="4949824" y="3708480"/>
              <a:ext cx="785813"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29" name="Rectangle 90">
              <a:extLst>
                <a:ext uri="{FF2B5EF4-FFF2-40B4-BE49-F238E27FC236}">
                  <a16:creationId xmlns:a16="http://schemas.microsoft.com/office/drawing/2014/main" id="{CA8F0BA6-B999-4E70-ACBF-165651DF43CF}"/>
                </a:ext>
              </a:extLst>
            </p:cNvPr>
            <p:cNvSpPr>
              <a:spLocks noChangeArrowheads="1"/>
            </p:cNvSpPr>
            <p:nvPr/>
          </p:nvSpPr>
          <p:spPr bwMode="auto">
            <a:xfrm>
              <a:off x="7557293" y="5629324"/>
              <a:ext cx="631583" cy="308419"/>
            </a:xfrm>
            <a:prstGeom prst="rect">
              <a:avLst/>
            </a:prstGeom>
            <a:noFill/>
            <a:ln w="9525">
              <a:noFill/>
              <a:miter lim="800000"/>
              <a:headEnd/>
              <a:tailEnd/>
            </a:ln>
          </p:spPr>
          <p:txBody>
            <a:bodyPr wrap="none" lIns="92075" tIns="46038" rIns="92075" bIns="46038">
              <a:spAutoFit/>
            </a:bodyPr>
            <a:lstStyle/>
            <a:p>
              <a:pPr>
                <a:defRPr/>
              </a:pPr>
              <a:r>
                <a:rPr lang="es-ES_tradnl" sz="1400" dirty="0" err="1">
                  <a:ea typeface="+mn-ea"/>
                  <a:cs typeface="Courier New" pitchFamily="49" charset="0"/>
                </a:rPr>
                <a:t>PQSM</a:t>
              </a:r>
              <a:endParaRPr lang="es-ES_tradnl" sz="1400" dirty="0">
                <a:ea typeface="+mn-ea"/>
                <a:cs typeface="Courier New" pitchFamily="49" charset="0"/>
              </a:endParaRPr>
            </a:p>
          </p:txBody>
        </p:sp>
      </p:grpSp>
    </p:spTree>
    <p:extLst>
      <p:ext uri="{BB962C8B-B14F-4D97-AF65-F5344CB8AC3E}">
        <p14:creationId xmlns:p14="http://schemas.microsoft.com/office/powerpoint/2010/main" val="302948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05039" y="309264"/>
            <a:ext cx="10908769"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AGENTES EXTINTORES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895839" y="1079305"/>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sp>
        <p:nvSpPr>
          <p:cNvPr id="2" name="CuadroTexto 1">
            <a:extLst>
              <a:ext uri="{FF2B5EF4-FFF2-40B4-BE49-F238E27FC236}">
                <a16:creationId xmlns:a16="http://schemas.microsoft.com/office/drawing/2014/main" id="{3EB694E0-21A3-4EF2-8C50-EF2EC156491C}"/>
              </a:ext>
            </a:extLst>
          </p:cNvPr>
          <p:cNvSpPr txBox="1"/>
          <p:nvPr/>
        </p:nvSpPr>
        <p:spPr>
          <a:xfrm>
            <a:off x="2806579" y="1323606"/>
            <a:ext cx="9146247" cy="4401205"/>
          </a:xfrm>
          <a:prstGeom prst="rect">
            <a:avLst/>
          </a:prstGeom>
          <a:noFill/>
        </p:spPr>
        <p:txBody>
          <a:bodyPr wrap="square" rtlCol="0">
            <a:spAutoFit/>
          </a:bodyPr>
          <a:lstStyle/>
          <a:p>
            <a:pPr marL="457200" indent="-457200" algn="just">
              <a:buAutoNum type="arabicPeriod"/>
            </a:pPr>
            <a:r>
              <a:rPr lang="es-CO" sz="2000" dirty="0"/>
              <a:t>Químico seco: conformado por partículas por lo general de bicarbonato de sodio, bicarbonato de potasio y fosfato de amonio, a los cuales se agregan suplementos que brinden resistencia a la humedad, al proceso de empaque y para proveer mayor fluidez.</a:t>
            </a:r>
          </a:p>
          <a:p>
            <a:pPr marL="457200" indent="-457200" algn="just">
              <a:buAutoNum type="arabicPeriod"/>
            </a:pPr>
            <a:endParaRPr lang="es-CO" sz="2000" dirty="0"/>
          </a:p>
          <a:p>
            <a:pPr marL="457200" indent="-457200" algn="just">
              <a:buAutoNum type="arabicPeriod"/>
            </a:pPr>
            <a:r>
              <a:rPr lang="es-CO" sz="2000" dirty="0"/>
              <a:t>Químico húmedo: conformado por soluciones salinas en agua.</a:t>
            </a:r>
          </a:p>
          <a:p>
            <a:pPr marL="457200" indent="-457200" algn="just">
              <a:buAutoNum type="arabicPeriod"/>
            </a:pPr>
            <a:endParaRPr lang="es-CO" sz="2000" dirty="0"/>
          </a:p>
          <a:p>
            <a:pPr marL="457200" indent="-457200" algn="just">
              <a:buAutoNum type="arabicPeriod"/>
            </a:pPr>
            <a:r>
              <a:rPr lang="es-CO" sz="2000" dirty="0"/>
              <a:t>Humectantes: soluciones jabonosas en agua que disminuyen la tensión superficial brindando poder de penetración y humectación.</a:t>
            </a:r>
          </a:p>
          <a:p>
            <a:pPr marL="457200" indent="-457200" algn="just">
              <a:buAutoNum type="arabicPeriod"/>
            </a:pPr>
            <a:endParaRPr lang="es-CO" sz="2000" dirty="0"/>
          </a:p>
          <a:p>
            <a:pPr marL="457200" indent="-457200" algn="just">
              <a:buAutoNum type="arabicPeriod"/>
            </a:pPr>
            <a:r>
              <a:rPr lang="es-CO" sz="2000" dirty="0"/>
              <a:t>Polvo seco: agentes sólidos creados para extinguir fuegos clase D principalmente, por encostramiento,  sofocación o transferencia de calor.</a:t>
            </a:r>
          </a:p>
          <a:p>
            <a:pPr marL="457200" indent="-457200" algn="just">
              <a:buAutoNum type="arabicPeriod"/>
            </a:pPr>
            <a:endParaRPr lang="es-CO" sz="2000" dirty="0"/>
          </a:p>
          <a:p>
            <a:pPr marL="457200" indent="-457200" algn="just">
              <a:buAutoNum type="arabicPeriod"/>
            </a:pPr>
            <a:r>
              <a:rPr lang="es-CO" sz="2000" dirty="0"/>
              <a:t>Espumas formadoras de película: acuosas (</a:t>
            </a:r>
            <a:r>
              <a:rPr lang="es-CO" sz="2000" dirty="0" err="1"/>
              <a:t>AFFF</a:t>
            </a:r>
            <a:r>
              <a:rPr lang="es-CO" sz="2000" dirty="0"/>
              <a:t>) y </a:t>
            </a:r>
            <a:r>
              <a:rPr lang="es-CO" sz="2000" dirty="0" err="1"/>
              <a:t>fluoroproteínas</a:t>
            </a:r>
            <a:r>
              <a:rPr lang="es-CO" sz="2000" dirty="0"/>
              <a:t> (</a:t>
            </a:r>
            <a:r>
              <a:rPr lang="es-CO" sz="2000" dirty="0" err="1"/>
              <a:t>FFFP</a:t>
            </a:r>
            <a:r>
              <a:rPr lang="es-CO" sz="2000" dirty="0"/>
              <a:t>).</a:t>
            </a:r>
          </a:p>
        </p:txBody>
      </p:sp>
      <p:pic>
        <p:nvPicPr>
          <p:cNvPr id="130" name="Picture 4" descr="Agentes extintores de incendios - Blog - Lumax - Blog">
            <a:extLst>
              <a:ext uri="{FF2B5EF4-FFF2-40B4-BE49-F238E27FC236}">
                <a16:creationId xmlns:a16="http://schemas.microsoft.com/office/drawing/2014/main" id="{0508ACCA-84BF-49A7-86FE-CA898982C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74" y="1820663"/>
            <a:ext cx="2469983" cy="246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24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105039" y="309264"/>
            <a:ext cx="10908769"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AGENTES EXTINTORES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895839" y="1079305"/>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sp>
        <p:nvSpPr>
          <p:cNvPr id="2" name="CuadroTexto 1">
            <a:extLst>
              <a:ext uri="{FF2B5EF4-FFF2-40B4-BE49-F238E27FC236}">
                <a16:creationId xmlns:a16="http://schemas.microsoft.com/office/drawing/2014/main" id="{3EB694E0-21A3-4EF2-8C50-EF2EC156491C}"/>
              </a:ext>
            </a:extLst>
          </p:cNvPr>
          <p:cNvSpPr txBox="1"/>
          <p:nvPr/>
        </p:nvSpPr>
        <p:spPr>
          <a:xfrm>
            <a:off x="703699" y="1582665"/>
            <a:ext cx="6642197" cy="4708981"/>
          </a:xfrm>
          <a:prstGeom prst="rect">
            <a:avLst/>
          </a:prstGeom>
          <a:noFill/>
        </p:spPr>
        <p:txBody>
          <a:bodyPr wrap="square" rtlCol="0">
            <a:spAutoFit/>
          </a:bodyPr>
          <a:lstStyle/>
          <a:p>
            <a:pPr marL="457200" indent="-457200" algn="just">
              <a:buFont typeface="+mj-lt"/>
              <a:buAutoNum type="arabicPeriod" startAt="6"/>
            </a:pPr>
            <a:r>
              <a:rPr lang="es-CO" sz="2000" dirty="0"/>
              <a:t>Halogenados: incluyen los </a:t>
            </a:r>
            <a:r>
              <a:rPr lang="es-CO" sz="2000" dirty="0" err="1"/>
              <a:t>Hidroclorofluorocarbonados</a:t>
            </a:r>
            <a:r>
              <a:rPr lang="es-CO" sz="2000" dirty="0"/>
              <a:t> (HCFC), </a:t>
            </a:r>
            <a:r>
              <a:rPr lang="es-CO" sz="2000" dirty="0" err="1"/>
              <a:t>Hidrofluorocarbonados</a:t>
            </a:r>
            <a:r>
              <a:rPr lang="es-CO" sz="2000" dirty="0"/>
              <a:t> (</a:t>
            </a:r>
            <a:r>
              <a:rPr lang="es-CO" sz="2000" dirty="0" err="1"/>
              <a:t>HFC</a:t>
            </a:r>
            <a:r>
              <a:rPr lang="es-CO" sz="2000" dirty="0"/>
              <a:t>), </a:t>
            </a:r>
            <a:r>
              <a:rPr lang="es-CO" sz="2000" dirty="0" err="1"/>
              <a:t>Perfluorocarbonados</a:t>
            </a:r>
            <a:r>
              <a:rPr lang="es-CO" sz="2000" dirty="0"/>
              <a:t> (</a:t>
            </a:r>
            <a:r>
              <a:rPr lang="es-CO" sz="2000" dirty="0" err="1"/>
              <a:t>PFC</a:t>
            </a:r>
            <a:r>
              <a:rPr lang="es-CO" sz="2000" dirty="0"/>
              <a:t>), </a:t>
            </a:r>
            <a:r>
              <a:rPr lang="es-CO" sz="2000" dirty="0" err="1"/>
              <a:t>Fluoroyodocarbonados</a:t>
            </a:r>
            <a:r>
              <a:rPr lang="es-CO" sz="2000" dirty="0"/>
              <a:t> (</a:t>
            </a:r>
            <a:r>
              <a:rPr lang="es-CO" sz="2000" dirty="0" err="1"/>
              <a:t>FIC</a:t>
            </a:r>
            <a:r>
              <a:rPr lang="es-CO" sz="2000" dirty="0"/>
              <a:t>) y los </a:t>
            </a:r>
            <a:r>
              <a:rPr lang="es-CO" sz="2000" dirty="0" err="1"/>
              <a:t>Halons</a:t>
            </a:r>
            <a:r>
              <a:rPr lang="es-CO" sz="2000" dirty="0"/>
              <a:t> como el </a:t>
            </a:r>
            <a:r>
              <a:rPr lang="es-CO" sz="2000" dirty="0" err="1"/>
              <a:t>bromoclorodifluorometano</a:t>
            </a:r>
            <a:r>
              <a:rPr lang="es-CO" sz="2000" dirty="0"/>
              <a:t>, </a:t>
            </a:r>
            <a:r>
              <a:rPr lang="es-CO" sz="2000" dirty="0" err="1"/>
              <a:t>bromotrifluorometano</a:t>
            </a:r>
            <a:r>
              <a:rPr lang="es-CO" sz="2000" dirty="0"/>
              <a:t> y mezclas de ellos.</a:t>
            </a:r>
          </a:p>
          <a:p>
            <a:pPr marL="457200" indent="-457200" algn="just">
              <a:buFont typeface="+mj-lt"/>
              <a:buAutoNum type="arabicPeriod" startAt="6"/>
            </a:pPr>
            <a:endParaRPr lang="es-CO" sz="2000" dirty="0"/>
          </a:p>
          <a:p>
            <a:pPr marL="457200" indent="-457200" algn="just">
              <a:buFont typeface="+mj-lt"/>
              <a:buAutoNum type="arabicPeriod" startAt="6"/>
            </a:pPr>
            <a:r>
              <a:rPr lang="es-CO" sz="2000" dirty="0"/>
              <a:t>Gases: generalmente nitrógeno, aire comprimido, dióxido de carbono y otros gases que se envasan en cilindros de alta presión.</a:t>
            </a:r>
          </a:p>
          <a:p>
            <a:pPr algn="just"/>
            <a:endParaRPr lang="es-CO" sz="2000" dirty="0"/>
          </a:p>
          <a:p>
            <a:pPr marL="342900" indent="-342900" algn="just">
              <a:buFont typeface="Arial" panose="020B0604020202020204" pitchFamily="34" charset="0"/>
              <a:buChar char="•"/>
            </a:pPr>
            <a:r>
              <a:rPr lang="es-CO" sz="2000" dirty="0"/>
              <a:t>EL SOLKAFLAM, no es un agente extintor reconocido como un sustituto oficial de los </a:t>
            </a:r>
            <a:r>
              <a:rPr lang="es-CO" sz="2000" dirty="0" err="1"/>
              <a:t>Halons</a:t>
            </a:r>
            <a:r>
              <a:rPr lang="es-CO" sz="2000" dirty="0"/>
              <a:t>. Por tal razón, la norma </a:t>
            </a:r>
            <a:r>
              <a:rPr lang="es-CO" sz="2000" dirty="0" err="1"/>
              <a:t>NFPA</a:t>
            </a:r>
            <a:r>
              <a:rPr lang="es-CO" sz="2000" dirty="0"/>
              <a:t> 10 no lo nombra aunque químicamente estaría incluido dentro de los extintores halogenados.</a:t>
            </a:r>
          </a:p>
          <a:p>
            <a:pPr algn="just"/>
            <a:endParaRPr lang="es-CO" sz="2000" dirty="0"/>
          </a:p>
        </p:txBody>
      </p:sp>
      <p:pic>
        <p:nvPicPr>
          <p:cNvPr id="1026" name="Picture 2" descr="Infografia de Agentes Extintores contra Incendios - Extintores SECOM">
            <a:extLst>
              <a:ext uri="{FF2B5EF4-FFF2-40B4-BE49-F238E27FC236}">
                <a16:creationId xmlns:a16="http://schemas.microsoft.com/office/drawing/2014/main" id="{0AB99F90-5227-44F4-B22C-6CA3D180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203" y="2710409"/>
            <a:ext cx="3637447" cy="184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4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748280" y="632702"/>
            <a:ext cx="10702821" cy="630942"/>
          </a:xfrm>
          <a:prstGeom prst="rect">
            <a:avLst/>
          </a:prstGeom>
          <a:noFill/>
        </p:spPr>
        <p:txBody>
          <a:bodyPr wrap="square" rtlCol="0">
            <a:spAutoFit/>
          </a:bodyPr>
          <a:lstStyle/>
          <a:p>
            <a:r>
              <a:rPr lang="es-CO" sz="3500" b="1" dirty="0">
                <a:solidFill>
                  <a:srgbClr val="FF0000"/>
                </a:solidFill>
                <a:latin typeface="Abadi MT Condensed Extra Bold" panose="020B0306030101010103" pitchFamily="34" charset="77"/>
              </a:rPr>
              <a:t>RELACIÓN ENTRE EXTINTORES Y TIPOS DE INCENDIO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grpSp>
        <p:nvGrpSpPr>
          <p:cNvPr id="307" name="Group 3">
            <a:extLst>
              <a:ext uri="{FF2B5EF4-FFF2-40B4-BE49-F238E27FC236}">
                <a16:creationId xmlns:a16="http://schemas.microsoft.com/office/drawing/2014/main" id="{B929D9EA-078A-47FB-B679-A58ECD907841}"/>
              </a:ext>
            </a:extLst>
          </p:cNvPr>
          <p:cNvGrpSpPr>
            <a:grpSpLocks/>
          </p:cNvGrpSpPr>
          <p:nvPr/>
        </p:nvGrpSpPr>
        <p:grpSpPr bwMode="auto">
          <a:xfrm>
            <a:off x="2060590" y="4842387"/>
            <a:ext cx="7937500" cy="1008063"/>
            <a:chOff x="434" y="1093"/>
            <a:chExt cx="5000" cy="635"/>
          </a:xfrm>
          <a:scene3d>
            <a:camera prst="orthographicFront">
              <a:rot lat="0" lon="0" rev="0"/>
            </a:camera>
            <a:lightRig rig="glow" dir="t">
              <a:rot lat="0" lon="0" rev="14100000"/>
            </a:lightRig>
          </a:scene3d>
        </p:grpSpPr>
        <p:grpSp>
          <p:nvGrpSpPr>
            <p:cNvPr id="308" name="Group 4">
              <a:extLst>
                <a:ext uri="{FF2B5EF4-FFF2-40B4-BE49-F238E27FC236}">
                  <a16:creationId xmlns:a16="http://schemas.microsoft.com/office/drawing/2014/main" id="{CDA74F7E-9087-41DE-8207-1D626AEB02F4}"/>
                </a:ext>
              </a:extLst>
            </p:cNvPr>
            <p:cNvGrpSpPr>
              <a:grpSpLocks/>
            </p:cNvGrpSpPr>
            <p:nvPr/>
          </p:nvGrpSpPr>
          <p:grpSpPr bwMode="auto">
            <a:xfrm>
              <a:off x="434" y="1093"/>
              <a:ext cx="668" cy="626"/>
              <a:chOff x="434" y="1093"/>
              <a:chExt cx="668" cy="626"/>
            </a:xfrm>
          </p:grpSpPr>
          <p:sp>
            <p:nvSpPr>
              <p:cNvPr id="345" name="AutoShape 5">
                <a:extLst>
                  <a:ext uri="{FF2B5EF4-FFF2-40B4-BE49-F238E27FC236}">
                    <a16:creationId xmlns:a16="http://schemas.microsoft.com/office/drawing/2014/main" id="{DB1882FC-DD06-441B-8395-272918A50497}"/>
                  </a:ext>
                </a:extLst>
              </p:cNvPr>
              <p:cNvSpPr>
                <a:spLocks noChangeArrowheads="1"/>
              </p:cNvSpPr>
              <p:nvPr/>
            </p:nvSpPr>
            <p:spPr bwMode="auto">
              <a:xfrm>
                <a:off x="434" y="1093"/>
                <a:ext cx="668" cy="626"/>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46" name="AutoShape 6">
                <a:extLst>
                  <a:ext uri="{FF2B5EF4-FFF2-40B4-BE49-F238E27FC236}">
                    <a16:creationId xmlns:a16="http://schemas.microsoft.com/office/drawing/2014/main" id="{B6E17EA8-D335-4E56-8D5A-DE07277053F1}"/>
                  </a:ext>
                </a:extLst>
              </p:cNvPr>
              <p:cNvSpPr>
                <a:spLocks noChangeArrowheads="1"/>
              </p:cNvSpPr>
              <p:nvPr/>
            </p:nvSpPr>
            <p:spPr bwMode="auto">
              <a:xfrm rot="-10800000" flipH="1" flipV="1">
                <a:off x="519" y="1349"/>
                <a:ext cx="238" cy="281"/>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47" name="Freeform 7">
                <a:extLst>
                  <a:ext uri="{FF2B5EF4-FFF2-40B4-BE49-F238E27FC236}">
                    <a16:creationId xmlns:a16="http://schemas.microsoft.com/office/drawing/2014/main" id="{36591B19-6A36-4020-A51A-B50AD49E159C}"/>
                  </a:ext>
                </a:extLst>
              </p:cNvPr>
              <p:cNvSpPr>
                <a:spLocks/>
              </p:cNvSpPr>
              <p:nvPr/>
            </p:nvSpPr>
            <p:spPr bwMode="auto">
              <a:xfrm>
                <a:off x="501" y="1236"/>
                <a:ext cx="97" cy="110"/>
              </a:xfrm>
              <a:custGeom>
                <a:avLst/>
                <a:gdLst/>
                <a:ahLst/>
                <a:cxnLst>
                  <a:cxn ang="0">
                    <a:pos x="29" y="109"/>
                  </a:cxn>
                  <a:cxn ang="0">
                    <a:pos x="78" y="109"/>
                  </a:cxn>
                  <a:cxn ang="0">
                    <a:pos x="87" y="98"/>
                  </a:cxn>
                  <a:cxn ang="0">
                    <a:pos x="96" y="75"/>
                  </a:cxn>
                  <a:cxn ang="0">
                    <a:pos x="74" y="37"/>
                  </a:cxn>
                  <a:cxn ang="0">
                    <a:pos x="68" y="45"/>
                  </a:cxn>
                  <a:cxn ang="0">
                    <a:pos x="56" y="35"/>
                  </a:cxn>
                  <a:cxn ang="0">
                    <a:pos x="39" y="59"/>
                  </a:cxn>
                  <a:cxn ang="0">
                    <a:pos x="27" y="23"/>
                  </a:cxn>
                  <a:cxn ang="0">
                    <a:pos x="24" y="0"/>
                  </a:cxn>
                  <a:cxn ang="0">
                    <a:pos x="10" y="24"/>
                  </a:cxn>
                  <a:cxn ang="0">
                    <a:pos x="0" y="73"/>
                  </a:cxn>
                  <a:cxn ang="0">
                    <a:pos x="11" y="99"/>
                  </a:cxn>
                  <a:cxn ang="0">
                    <a:pos x="29" y="109"/>
                  </a:cxn>
                </a:cxnLst>
                <a:rect l="0" t="0" r="r" b="b"/>
                <a:pathLst>
                  <a:path w="97" h="110">
                    <a:moveTo>
                      <a:pt x="29" y="109"/>
                    </a:moveTo>
                    <a:lnTo>
                      <a:pt x="78" y="109"/>
                    </a:lnTo>
                    <a:lnTo>
                      <a:pt x="87" y="98"/>
                    </a:lnTo>
                    <a:lnTo>
                      <a:pt x="96" y="75"/>
                    </a:lnTo>
                    <a:lnTo>
                      <a:pt x="74" y="37"/>
                    </a:lnTo>
                    <a:lnTo>
                      <a:pt x="68" y="45"/>
                    </a:lnTo>
                    <a:lnTo>
                      <a:pt x="56" y="35"/>
                    </a:lnTo>
                    <a:lnTo>
                      <a:pt x="39" y="59"/>
                    </a:lnTo>
                    <a:lnTo>
                      <a:pt x="27" y="23"/>
                    </a:lnTo>
                    <a:lnTo>
                      <a:pt x="24" y="0"/>
                    </a:lnTo>
                    <a:lnTo>
                      <a:pt x="10" y="24"/>
                    </a:lnTo>
                    <a:lnTo>
                      <a:pt x="0" y="73"/>
                    </a:lnTo>
                    <a:lnTo>
                      <a:pt x="11" y="99"/>
                    </a:lnTo>
                    <a:lnTo>
                      <a:pt x="29" y="109"/>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48" name="Freeform 8">
                <a:extLst>
                  <a:ext uri="{FF2B5EF4-FFF2-40B4-BE49-F238E27FC236}">
                    <a16:creationId xmlns:a16="http://schemas.microsoft.com/office/drawing/2014/main" id="{6C0185B7-77C1-4A67-B2C8-A8C7C06DDCD3}"/>
                  </a:ext>
                </a:extLst>
              </p:cNvPr>
              <p:cNvSpPr>
                <a:spLocks/>
              </p:cNvSpPr>
              <p:nvPr/>
            </p:nvSpPr>
            <p:spPr bwMode="auto">
              <a:xfrm>
                <a:off x="482" y="1189"/>
                <a:ext cx="128" cy="158"/>
              </a:xfrm>
              <a:custGeom>
                <a:avLst/>
                <a:gdLst/>
                <a:ahLst/>
                <a:cxnLst>
                  <a:cxn ang="0">
                    <a:pos x="3" y="87"/>
                  </a:cxn>
                  <a:cxn ang="0">
                    <a:pos x="0" y="102"/>
                  </a:cxn>
                  <a:cxn ang="0">
                    <a:pos x="2" y="119"/>
                  </a:cxn>
                  <a:cxn ang="0">
                    <a:pos x="10" y="134"/>
                  </a:cxn>
                  <a:cxn ang="0">
                    <a:pos x="22" y="147"/>
                  </a:cxn>
                  <a:cxn ang="0">
                    <a:pos x="38" y="155"/>
                  </a:cxn>
                  <a:cxn ang="0">
                    <a:pos x="44" y="155"/>
                  </a:cxn>
                  <a:cxn ang="0">
                    <a:pos x="32" y="140"/>
                  </a:cxn>
                  <a:cxn ang="0">
                    <a:pos x="25" y="123"/>
                  </a:cxn>
                  <a:cxn ang="0">
                    <a:pos x="24" y="104"/>
                  </a:cxn>
                  <a:cxn ang="0">
                    <a:pos x="31" y="77"/>
                  </a:cxn>
                  <a:cxn ang="0">
                    <a:pos x="39" y="62"/>
                  </a:cxn>
                  <a:cxn ang="0">
                    <a:pos x="40" y="86"/>
                  </a:cxn>
                  <a:cxn ang="0">
                    <a:pos x="46" y="108"/>
                  </a:cxn>
                  <a:cxn ang="0">
                    <a:pos x="58" y="129"/>
                  </a:cxn>
                  <a:cxn ang="0">
                    <a:pos x="65" y="130"/>
                  </a:cxn>
                  <a:cxn ang="0">
                    <a:pos x="67" y="110"/>
                  </a:cxn>
                  <a:cxn ang="0">
                    <a:pos x="76" y="92"/>
                  </a:cxn>
                  <a:cxn ang="0">
                    <a:pos x="81" y="107"/>
                  </a:cxn>
                  <a:cxn ang="0">
                    <a:pos x="83" y="126"/>
                  </a:cxn>
                  <a:cxn ang="0">
                    <a:pos x="90" y="124"/>
                  </a:cxn>
                  <a:cxn ang="0">
                    <a:pos x="96" y="110"/>
                  </a:cxn>
                  <a:cxn ang="0">
                    <a:pos x="99" y="105"/>
                  </a:cxn>
                  <a:cxn ang="0">
                    <a:pos x="104" y="120"/>
                  </a:cxn>
                  <a:cxn ang="0">
                    <a:pos x="104" y="135"/>
                  </a:cxn>
                  <a:cxn ang="0">
                    <a:pos x="98" y="150"/>
                  </a:cxn>
                  <a:cxn ang="0">
                    <a:pos x="106" y="151"/>
                  </a:cxn>
                  <a:cxn ang="0">
                    <a:pos x="117" y="140"/>
                  </a:cxn>
                  <a:cxn ang="0">
                    <a:pos x="125" y="125"/>
                  </a:cxn>
                  <a:cxn ang="0">
                    <a:pos x="127" y="109"/>
                  </a:cxn>
                  <a:cxn ang="0">
                    <a:pos x="122" y="93"/>
                  </a:cxn>
                  <a:cxn ang="0">
                    <a:pos x="110" y="78"/>
                  </a:cxn>
                  <a:cxn ang="0">
                    <a:pos x="102" y="70"/>
                  </a:cxn>
                  <a:cxn ang="0">
                    <a:pos x="96" y="57"/>
                  </a:cxn>
                  <a:cxn ang="0">
                    <a:pos x="93" y="41"/>
                  </a:cxn>
                  <a:cxn ang="0">
                    <a:pos x="86" y="30"/>
                  </a:cxn>
                  <a:cxn ang="0">
                    <a:pos x="74" y="21"/>
                  </a:cxn>
                  <a:cxn ang="0">
                    <a:pos x="73" y="24"/>
                  </a:cxn>
                  <a:cxn ang="0">
                    <a:pos x="75" y="40"/>
                  </a:cxn>
                  <a:cxn ang="0">
                    <a:pos x="71" y="56"/>
                  </a:cxn>
                  <a:cxn ang="0">
                    <a:pos x="64" y="72"/>
                  </a:cxn>
                  <a:cxn ang="0">
                    <a:pos x="64" y="87"/>
                  </a:cxn>
                  <a:cxn ang="0">
                    <a:pos x="60" y="66"/>
                  </a:cxn>
                  <a:cxn ang="0">
                    <a:pos x="59" y="49"/>
                  </a:cxn>
                  <a:cxn ang="0">
                    <a:pos x="53" y="31"/>
                  </a:cxn>
                  <a:cxn ang="0">
                    <a:pos x="41" y="15"/>
                  </a:cxn>
                  <a:cxn ang="0">
                    <a:pos x="25" y="3"/>
                  </a:cxn>
                  <a:cxn ang="0">
                    <a:pos x="20" y="6"/>
                  </a:cxn>
                  <a:cxn ang="0">
                    <a:pos x="26" y="23"/>
                  </a:cxn>
                  <a:cxn ang="0">
                    <a:pos x="27" y="41"/>
                  </a:cxn>
                  <a:cxn ang="0">
                    <a:pos x="22" y="59"/>
                  </a:cxn>
                  <a:cxn ang="0">
                    <a:pos x="11" y="75"/>
                  </a:cxn>
                </a:cxnLst>
                <a:rect l="0" t="0" r="r" b="b"/>
                <a:pathLst>
                  <a:path w="128" h="158">
                    <a:moveTo>
                      <a:pt x="11" y="75"/>
                    </a:moveTo>
                    <a:lnTo>
                      <a:pt x="7" y="79"/>
                    </a:lnTo>
                    <a:lnTo>
                      <a:pt x="5" y="84"/>
                    </a:lnTo>
                    <a:lnTo>
                      <a:pt x="3" y="87"/>
                    </a:lnTo>
                    <a:lnTo>
                      <a:pt x="3" y="89"/>
                    </a:lnTo>
                    <a:lnTo>
                      <a:pt x="1" y="94"/>
                    </a:lnTo>
                    <a:lnTo>
                      <a:pt x="0" y="98"/>
                    </a:lnTo>
                    <a:lnTo>
                      <a:pt x="0" y="102"/>
                    </a:lnTo>
                    <a:lnTo>
                      <a:pt x="0" y="107"/>
                    </a:lnTo>
                    <a:lnTo>
                      <a:pt x="0" y="110"/>
                    </a:lnTo>
                    <a:lnTo>
                      <a:pt x="0" y="115"/>
                    </a:lnTo>
                    <a:lnTo>
                      <a:pt x="2" y="119"/>
                    </a:lnTo>
                    <a:lnTo>
                      <a:pt x="3" y="123"/>
                    </a:lnTo>
                    <a:lnTo>
                      <a:pt x="5" y="127"/>
                    </a:lnTo>
                    <a:lnTo>
                      <a:pt x="7" y="131"/>
                    </a:lnTo>
                    <a:lnTo>
                      <a:pt x="10" y="134"/>
                    </a:lnTo>
                    <a:lnTo>
                      <a:pt x="12" y="138"/>
                    </a:lnTo>
                    <a:lnTo>
                      <a:pt x="15" y="141"/>
                    </a:lnTo>
                    <a:lnTo>
                      <a:pt x="19" y="144"/>
                    </a:lnTo>
                    <a:lnTo>
                      <a:pt x="22" y="147"/>
                    </a:lnTo>
                    <a:lnTo>
                      <a:pt x="26" y="149"/>
                    </a:lnTo>
                    <a:lnTo>
                      <a:pt x="30" y="152"/>
                    </a:lnTo>
                    <a:lnTo>
                      <a:pt x="34" y="154"/>
                    </a:lnTo>
                    <a:lnTo>
                      <a:pt x="38" y="155"/>
                    </a:lnTo>
                    <a:lnTo>
                      <a:pt x="43" y="157"/>
                    </a:lnTo>
                    <a:lnTo>
                      <a:pt x="45" y="157"/>
                    </a:lnTo>
                    <a:lnTo>
                      <a:pt x="46" y="157"/>
                    </a:lnTo>
                    <a:lnTo>
                      <a:pt x="44" y="155"/>
                    </a:lnTo>
                    <a:lnTo>
                      <a:pt x="40" y="151"/>
                    </a:lnTo>
                    <a:lnTo>
                      <a:pt x="37" y="148"/>
                    </a:lnTo>
                    <a:lnTo>
                      <a:pt x="34" y="144"/>
                    </a:lnTo>
                    <a:lnTo>
                      <a:pt x="32" y="140"/>
                    </a:lnTo>
                    <a:lnTo>
                      <a:pt x="30" y="136"/>
                    </a:lnTo>
                    <a:lnTo>
                      <a:pt x="28" y="132"/>
                    </a:lnTo>
                    <a:lnTo>
                      <a:pt x="26" y="127"/>
                    </a:lnTo>
                    <a:lnTo>
                      <a:pt x="25" y="123"/>
                    </a:lnTo>
                    <a:lnTo>
                      <a:pt x="24" y="118"/>
                    </a:lnTo>
                    <a:lnTo>
                      <a:pt x="23" y="113"/>
                    </a:lnTo>
                    <a:lnTo>
                      <a:pt x="23" y="109"/>
                    </a:lnTo>
                    <a:lnTo>
                      <a:pt x="24" y="104"/>
                    </a:lnTo>
                    <a:lnTo>
                      <a:pt x="25" y="100"/>
                    </a:lnTo>
                    <a:lnTo>
                      <a:pt x="26" y="92"/>
                    </a:lnTo>
                    <a:lnTo>
                      <a:pt x="29" y="84"/>
                    </a:lnTo>
                    <a:lnTo>
                      <a:pt x="31" y="77"/>
                    </a:lnTo>
                    <a:lnTo>
                      <a:pt x="33" y="70"/>
                    </a:lnTo>
                    <a:lnTo>
                      <a:pt x="36" y="62"/>
                    </a:lnTo>
                    <a:lnTo>
                      <a:pt x="40" y="55"/>
                    </a:lnTo>
                    <a:lnTo>
                      <a:pt x="39" y="62"/>
                    </a:lnTo>
                    <a:lnTo>
                      <a:pt x="39" y="68"/>
                    </a:lnTo>
                    <a:lnTo>
                      <a:pt x="38" y="73"/>
                    </a:lnTo>
                    <a:lnTo>
                      <a:pt x="39" y="79"/>
                    </a:lnTo>
                    <a:lnTo>
                      <a:pt x="40" y="86"/>
                    </a:lnTo>
                    <a:lnTo>
                      <a:pt x="40" y="91"/>
                    </a:lnTo>
                    <a:lnTo>
                      <a:pt x="42" y="97"/>
                    </a:lnTo>
                    <a:lnTo>
                      <a:pt x="44" y="102"/>
                    </a:lnTo>
                    <a:lnTo>
                      <a:pt x="46" y="108"/>
                    </a:lnTo>
                    <a:lnTo>
                      <a:pt x="49" y="114"/>
                    </a:lnTo>
                    <a:lnTo>
                      <a:pt x="51" y="119"/>
                    </a:lnTo>
                    <a:lnTo>
                      <a:pt x="55" y="124"/>
                    </a:lnTo>
                    <a:lnTo>
                      <a:pt x="58" y="129"/>
                    </a:lnTo>
                    <a:lnTo>
                      <a:pt x="62" y="133"/>
                    </a:lnTo>
                    <a:lnTo>
                      <a:pt x="66" y="138"/>
                    </a:lnTo>
                    <a:lnTo>
                      <a:pt x="66" y="135"/>
                    </a:lnTo>
                    <a:lnTo>
                      <a:pt x="65" y="130"/>
                    </a:lnTo>
                    <a:lnTo>
                      <a:pt x="65" y="125"/>
                    </a:lnTo>
                    <a:lnTo>
                      <a:pt x="66" y="120"/>
                    </a:lnTo>
                    <a:lnTo>
                      <a:pt x="66" y="115"/>
                    </a:lnTo>
                    <a:lnTo>
                      <a:pt x="67" y="110"/>
                    </a:lnTo>
                    <a:lnTo>
                      <a:pt x="69" y="105"/>
                    </a:lnTo>
                    <a:lnTo>
                      <a:pt x="70" y="101"/>
                    </a:lnTo>
                    <a:lnTo>
                      <a:pt x="73" y="96"/>
                    </a:lnTo>
                    <a:lnTo>
                      <a:pt x="76" y="92"/>
                    </a:lnTo>
                    <a:lnTo>
                      <a:pt x="76" y="93"/>
                    </a:lnTo>
                    <a:lnTo>
                      <a:pt x="78" y="97"/>
                    </a:lnTo>
                    <a:lnTo>
                      <a:pt x="80" y="102"/>
                    </a:lnTo>
                    <a:lnTo>
                      <a:pt x="81" y="107"/>
                    </a:lnTo>
                    <a:lnTo>
                      <a:pt x="82" y="111"/>
                    </a:lnTo>
                    <a:lnTo>
                      <a:pt x="83" y="117"/>
                    </a:lnTo>
                    <a:lnTo>
                      <a:pt x="83" y="121"/>
                    </a:lnTo>
                    <a:lnTo>
                      <a:pt x="83" y="126"/>
                    </a:lnTo>
                    <a:lnTo>
                      <a:pt x="83" y="131"/>
                    </a:lnTo>
                    <a:lnTo>
                      <a:pt x="85" y="129"/>
                    </a:lnTo>
                    <a:lnTo>
                      <a:pt x="88" y="126"/>
                    </a:lnTo>
                    <a:lnTo>
                      <a:pt x="90" y="124"/>
                    </a:lnTo>
                    <a:lnTo>
                      <a:pt x="92" y="120"/>
                    </a:lnTo>
                    <a:lnTo>
                      <a:pt x="93" y="117"/>
                    </a:lnTo>
                    <a:lnTo>
                      <a:pt x="95" y="114"/>
                    </a:lnTo>
                    <a:lnTo>
                      <a:pt x="96" y="110"/>
                    </a:lnTo>
                    <a:lnTo>
                      <a:pt x="96" y="108"/>
                    </a:lnTo>
                    <a:lnTo>
                      <a:pt x="96" y="104"/>
                    </a:lnTo>
                    <a:lnTo>
                      <a:pt x="96" y="102"/>
                    </a:lnTo>
                    <a:lnTo>
                      <a:pt x="99" y="105"/>
                    </a:lnTo>
                    <a:lnTo>
                      <a:pt x="100" y="109"/>
                    </a:lnTo>
                    <a:lnTo>
                      <a:pt x="102" y="112"/>
                    </a:lnTo>
                    <a:lnTo>
                      <a:pt x="103" y="117"/>
                    </a:lnTo>
                    <a:lnTo>
                      <a:pt x="104" y="120"/>
                    </a:lnTo>
                    <a:lnTo>
                      <a:pt x="105" y="124"/>
                    </a:lnTo>
                    <a:lnTo>
                      <a:pt x="105" y="128"/>
                    </a:lnTo>
                    <a:lnTo>
                      <a:pt x="105" y="132"/>
                    </a:lnTo>
                    <a:lnTo>
                      <a:pt x="104" y="135"/>
                    </a:lnTo>
                    <a:lnTo>
                      <a:pt x="103" y="140"/>
                    </a:lnTo>
                    <a:lnTo>
                      <a:pt x="102" y="143"/>
                    </a:lnTo>
                    <a:lnTo>
                      <a:pt x="100" y="147"/>
                    </a:lnTo>
                    <a:lnTo>
                      <a:pt x="98" y="150"/>
                    </a:lnTo>
                    <a:lnTo>
                      <a:pt x="94" y="157"/>
                    </a:lnTo>
                    <a:lnTo>
                      <a:pt x="98" y="155"/>
                    </a:lnTo>
                    <a:lnTo>
                      <a:pt x="102" y="153"/>
                    </a:lnTo>
                    <a:lnTo>
                      <a:pt x="106" y="151"/>
                    </a:lnTo>
                    <a:lnTo>
                      <a:pt x="109" y="149"/>
                    </a:lnTo>
                    <a:lnTo>
                      <a:pt x="112" y="146"/>
                    </a:lnTo>
                    <a:lnTo>
                      <a:pt x="115" y="142"/>
                    </a:lnTo>
                    <a:lnTo>
                      <a:pt x="117" y="140"/>
                    </a:lnTo>
                    <a:lnTo>
                      <a:pt x="120" y="136"/>
                    </a:lnTo>
                    <a:lnTo>
                      <a:pt x="122" y="133"/>
                    </a:lnTo>
                    <a:lnTo>
                      <a:pt x="123" y="128"/>
                    </a:lnTo>
                    <a:lnTo>
                      <a:pt x="125" y="125"/>
                    </a:lnTo>
                    <a:lnTo>
                      <a:pt x="126" y="121"/>
                    </a:lnTo>
                    <a:lnTo>
                      <a:pt x="127" y="117"/>
                    </a:lnTo>
                    <a:lnTo>
                      <a:pt x="127" y="113"/>
                    </a:lnTo>
                    <a:lnTo>
                      <a:pt x="127" y="109"/>
                    </a:lnTo>
                    <a:lnTo>
                      <a:pt x="126" y="105"/>
                    </a:lnTo>
                    <a:lnTo>
                      <a:pt x="125" y="101"/>
                    </a:lnTo>
                    <a:lnTo>
                      <a:pt x="123" y="97"/>
                    </a:lnTo>
                    <a:lnTo>
                      <a:pt x="122" y="93"/>
                    </a:lnTo>
                    <a:lnTo>
                      <a:pt x="120" y="89"/>
                    </a:lnTo>
                    <a:lnTo>
                      <a:pt x="117" y="86"/>
                    </a:lnTo>
                    <a:lnTo>
                      <a:pt x="115" y="83"/>
                    </a:lnTo>
                    <a:lnTo>
                      <a:pt x="110" y="78"/>
                    </a:lnTo>
                    <a:lnTo>
                      <a:pt x="109" y="77"/>
                    </a:lnTo>
                    <a:lnTo>
                      <a:pt x="107" y="76"/>
                    </a:lnTo>
                    <a:lnTo>
                      <a:pt x="104" y="73"/>
                    </a:lnTo>
                    <a:lnTo>
                      <a:pt x="102" y="70"/>
                    </a:lnTo>
                    <a:lnTo>
                      <a:pt x="100" y="67"/>
                    </a:lnTo>
                    <a:lnTo>
                      <a:pt x="98" y="64"/>
                    </a:lnTo>
                    <a:lnTo>
                      <a:pt x="96" y="61"/>
                    </a:lnTo>
                    <a:lnTo>
                      <a:pt x="96" y="57"/>
                    </a:lnTo>
                    <a:lnTo>
                      <a:pt x="95" y="54"/>
                    </a:lnTo>
                    <a:lnTo>
                      <a:pt x="94" y="52"/>
                    </a:lnTo>
                    <a:lnTo>
                      <a:pt x="94" y="48"/>
                    </a:lnTo>
                    <a:lnTo>
                      <a:pt x="93" y="41"/>
                    </a:lnTo>
                    <a:lnTo>
                      <a:pt x="91" y="39"/>
                    </a:lnTo>
                    <a:lnTo>
                      <a:pt x="90" y="35"/>
                    </a:lnTo>
                    <a:lnTo>
                      <a:pt x="88" y="32"/>
                    </a:lnTo>
                    <a:lnTo>
                      <a:pt x="86" y="30"/>
                    </a:lnTo>
                    <a:lnTo>
                      <a:pt x="83" y="27"/>
                    </a:lnTo>
                    <a:lnTo>
                      <a:pt x="80" y="24"/>
                    </a:lnTo>
                    <a:lnTo>
                      <a:pt x="77" y="23"/>
                    </a:lnTo>
                    <a:lnTo>
                      <a:pt x="74" y="21"/>
                    </a:lnTo>
                    <a:lnTo>
                      <a:pt x="73" y="20"/>
                    </a:lnTo>
                    <a:lnTo>
                      <a:pt x="71" y="19"/>
                    </a:lnTo>
                    <a:lnTo>
                      <a:pt x="72" y="21"/>
                    </a:lnTo>
                    <a:lnTo>
                      <a:pt x="73" y="24"/>
                    </a:lnTo>
                    <a:lnTo>
                      <a:pt x="74" y="29"/>
                    </a:lnTo>
                    <a:lnTo>
                      <a:pt x="75" y="32"/>
                    </a:lnTo>
                    <a:lnTo>
                      <a:pt x="75" y="37"/>
                    </a:lnTo>
                    <a:lnTo>
                      <a:pt x="75" y="40"/>
                    </a:lnTo>
                    <a:lnTo>
                      <a:pt x="74" y="45"/>
                    </a:lnTo>
                    <a:lnTo>
                      <a:pt x="73" y="48"/>
                    </a:lnTo>
                    <a:lnTo>
                      <a:pt x="73" y="53"/>
                    </a:lnTo>
                    <a:lnTo>
                      <a:pt x="71" y="56"/>
                    </a:lnTo>
                    <a:lnTo>
                      <a:pt x="68" y="62"/>
                    </a:lnTo>
                    <a:lnTo>
                      <a:pt x="66" y="65"/>
                    </a:lnTo>
                    <a:lnTo>
                      <a:pt x="65" y="69"/>
                    </a:lnTo>
                    <a:lnTo>
                      <a:pt x="64" y="72"/>
                    </a:lnTo>
                    <a:lnTo>
                      <a:pt x="63" y="76"/>
                    </a:lnTo>
                    <a:lnTo>
                      <a:pt x="63" y="80"/>
                    </a:lnTo>
                    <a:lnTo>
                      <a:pt x="63" y="84"/>
                    </a:lnTo>
                    <a:lnTo>
                      <a:pt x="64" y="87"/>
                    </a:lnTo>
                    <a:lnTo>
                      <a:pt x="63" y="84"/>
                    </a:lnTo>
                    <a:lnTo>
                      <a:pt x="62" y="78"/>
                    </a:lnTo>
                    <a:lnTo>
                      <a:pt x="60" y="72"/>
                    </a:lnTo>
                    <a:lnTo>
                      <a:pt x="60" y="66"/>
                    </a:lnTo>
                    <a:lnTo>
                      <a:pt x="60" y="61"/>
                    </a:lnTo>
                    <a:lnTo>
                      <a:pt x="60" y="59"/>
                    </a:lnTo>
                    <a:lnTo>
                      <a:pt x="60" y="54"/>
                    </a:lnTo>
                    <a:lnTo>
                      <a:pt x="59" y="49"/>
                    </a:lnTo>
                    <a:lnTo>
                      <a:pt x="58" y="45"/>
                    </a:lnTo>
                    <a:lnTo>
                      <a:pt x="56" y="39"/>
                    </a:lnTo>
                    <a:lnTo>
                      <a:pt x="55" y="36"/>
                    </a:lnTo>
                    <a:lnTo>
                      <a:pt x="53" y="31"/>
                    </a:lnTo>
                    <a:lnTo>
                      <a:pt x="50" y="27"/>
                    </a:lnTo>
                    <a:lnTo>
                      <a:pt x="47" y="23"/>
                    </a:lnTo>
                    <a:lnTo>
                      <a:pt x="44" y="19"/>
                    </a:lnTo>
                    <a:lnTo>
                      <a:pt x="41" y="15"/>
                    </a:lnTo>
                    <a:lnTo>
                      <a:pt x="37" y="12"/>
                    </a:lnTo>
                    <a:lnTo>
                      <a:pt x="33" y="8"/>
                    </a:lnTo>
                    <a:lnTo>
                      <a:pt x="30" y="6"/>
                    </a:lnTo>
                    <a:lnTo>
                      <a:pt x="25" y="3"/>
                    </a:lnTo>
                    <a:lnTo>
                      <a:pt x="20" y="1"/>
                    </a:lnTo>
                    <a:lnTo>
                      <a:pt x="16" y="0"/>
                    </a:lnTo>
                    <a:lnTo>
                      <a:pt x="18" y="2"/>
                    </a:lnTo>
                    <a:lnTo>
                      <a:pt x="20" y="6"/>
                    </a:lnTo>
                    <a:lnTo>
                      <a:pt x="23" y="10"/>
                    </a:lnTo>
                    <a:lnTo>
                      <a:pt x="24" y="15"/>
                    </a:lnTo>
                    <a:lnTo>
                      <a:pt x="26" y="18"/>
                    </a:lnTo>
                    <a:lnTo>
                      <a:pt x="26" y="23"/>
                    </a:lnTo>
                    <a:lnTo>
                      <a:pt x="27" y="28"/>
                    </a:lnTo>
                    <a:lnTo>
                      <a:pt x="28" y="32"/>
                    </a:lnTo>
                    <a:lnTo>
                      <a:pt x="28" y="37"/>
                    </a:lnTo>
                    <a:lnTo>
                      <a:pt x="27" y="41"/>
                    </a:lnTo>
                    <a:lnTo>
                      <a:pt x="26" y="46"/>
                    </a:lnTo>
                    <a:lnTo>
                      <a:pt x="25" y="50"/>
                    </a:lnTo>
                    <a:lnTo>
                      <a:pt x="23" y="54"/>
                    </a:lnTo>
                    <a:lnTo>
                      <a:pt x="22" y="59"/>
                    </a:lnTo>
                    <a:lnTo>
                      <a:pt x="20" y="63"/>
                    </a:lnTo>
                    <a:lnTo>
                      <a:pt x="17" y="67"/>
                    </a:lnTo>
                    <a:lnTo>
                      <a:pt x="14" y="70"/>
                    </a:lnTo>
                    <a:lnTo>
                      <a:pt x="11" y="75"/>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49" name="Freeform 9">
                <a:extLst>
                  <a:ext uri="{FF2B5EF4-FFF2-40B4-BE49-F238E27FC236}">
                    <a16:creationId xmlns:a16="http://schemas.microsoft.com/office/drawing/2014/main" id="{55EDF646-F2FE-49C1-B1B9-061CF64C5548}"/>
                  </a:ext>
                </a:extLst>
              </p:cNvPr>
              <p:cNvSpPr>
                <a:spLocks/>
              </p:cNvSpPr>
              <p:nvPr/>
            </p:nvSpPr>
            <p:spPr bwMode="auto">
              <a:xfrm>
                <a:off x="681" y="1209"/>
                <a:ext cx="130" cy="138"/>
              </a:xfrm>
              <a:custGeom>
                <a:avLst/>
                <a:gdLst/>
                <a:ahLst/>
                <a:cxnLst>
                  <a:cxn ang="0">
                    <a:pos x="89" y="137"/>
                  </a:cxn>
                  <a:cxn ang="0">
                    <a:pos x="24" y="137"/>
                  </a:cxn>
                  <a:cxn ang="0">
                    <a:pos x="11" y="123"/>
                  </a:cxn>
                  <a:cxn ang="0">
                    <a:pos x="0" y="94"/>
                  </a:cxn>
                  <a:cxn ang="0">
                    <a:pos x="28" y="46"/>
                  </a:cxn>
                  <a:cxn ang="0">
                    <a:pos x="36" y="56"/>
                  </a:cxn>
                  <a:cxn ang="0">
                    <a:pos x="53" y="44"/>
                  </a:cxn>
                  <a:cxn ang="0">
                    <a:pos x="76" y="74"/>
                  </a:cxn>
                  <a:cxn ang="0">
                    <a:pos x="92" y="30"/>
                  </a:cxn>
                  <a:cxn ang="0">
                    <a:pos x="96" y="0"/>
                  </a:cxn>
                  <a:cxn ang="0">
                    <a:pos x="115" y="31"/>
                  </a:cxn>
                  <a:cxn ang="0">
                    <a:pos x="129" y="92"/>
                  </a:cxn>
                  <a:cxn ang="0">
                    <a:pos x="113" y="124"/>
                  </a:cxn>
                  <a:cxn ang="0">
                    <a:pos x="89" y="137"/>
                  </a:cxn>
                </a:cxnLst>
                <a:rect l="0" t="0" r="r" b="b"/>
                <a:pathLst>
                  <a:path w="130" h="138">
                    <a:moveTo>
                      <a:pt x="89" y="137"/>
                    </a:moveTo>
                    <a:lnTo>
                      <a:pt x="24" y="137"/>
                    </a:lnTo>
                    <a:lnTo>
                      <a:pt x="11" y="123"/>
                    </a:lnTo>
                    <a:lnTo>
                      <a:pt x="0" y="94"/>
                    </a:lnTo>
                    <a:lnTo>
                      <a:pt x="28" y="46"/>
                    </a:lnTo>
                    <a:lnTo>
                      <a:pt x="36" y="56"/>
                    </a:lnTo>
                    <a:lnTo>
                      <a:pt x="53" y="44"/>
                    </a:lnTo>
                    <a:lnTo>
                      <a:pt x="76" y="74"/>
                    </a:lnTo>
                    <a:lnTo>
                      <a:pt x="92" y="30"/>
                    </a:lnTo>
                    <a:lnTo>
                      <a:pt x="96" y="0"/>
                    </a:lnTo>
                    <a:lnTo>
                      <a:pt x="115" y="31"/>
                    </a:lnTo>
                    <a:lnTo>
                      <a:pt x="129" y="92"/>
                    </a:lnTo>
                    <a:lnTo>
                      <a:pt x="113" y="124"/>
                    </a:lnTo>
                    <a:lnTo>
                      <a:pt x="89" y="137"/>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50" name="Freeform 10">
                <a:extLst>
                  <a:ext uri="{FF2B5EF4-FFF2-40B4-BE49-F238E27FC236}">
                    <a16:creationId xmlns:a16="http://schemas.microsoft.com/office/drawing/2014/main" id="{92CB0E7F-A310-4131-AC54-5C08228CC950}"/>
                  </a:ext>
                </a:extLst>
              </p:cNvPr>
              <p:cNvSpPr>
                <a:spLocks/>
              </p:cNvSpPr>
              <p:nvPr/>
            </p:nvSpPr>
            <p:spPr bwMode="auto">
              <a:xfrm>
                <a:off x="661" y="1151"/>
                <a:ext cx="176" cy="197"/>
              </a:xfrm>
              <a:custGeom>
                <a:avLst/>
                <a:gdLst/>
                <a:ahLst/>
                <a:cxnLst>
                  <a:cxn ang="0">
                    <a:pos x="169" y="109"/>
                  </a:cxn>
                  <a:cxn ang="0">
                    <a:pos x="175" y="128"/>
                  </a:cxn>
                  <a:cxn ang="0">
                    <a:pos x="171" y="149"/>
                  </a:cxn>
                  <a:cxn ang="0">
                    <a:pos x="161" y="168"/>
                  </a:cxn>
                  <a:cxn ang="0">
                    <a:pos x="144" y="183"/>
                  </a:cxn>
                  <a:cxn ang="0">
                    <a:pos x="121" y="193"/>
                  </a:cxn>
                  <a:cxn ang="0">
                    <a:pos x="113" y="193"/>
                  </a:cxn>
                  <a:cxn ang="0">
                    <a:pos x="130" y="174"/>
                  </a:cxn>
                  <a:cxn ang="0">
                    <a:pos x="140" y="153"/>
                  </a:cxn>
                  <a:cxn ang="0">
                    <a:pos x="141" y="130"/>
                  </a:cxn>
                  <a:cxn ang="0">
                    <a:pos x="131" y="96"/>
                  </a:cxn>
                  <a:cxn ang="0">
                    <a:pos x="120" y="77"/>
                  </a:cxn>
                  <a:cxn ang="0">
                    <a:pos x="119" y="107"/>
                  </a:cxn>
                  <a:cxn ang="0">
                    <a:pos x="110" y="135"/>
                  </a:cxn>
                  <a:cxn ang="0">
                    <a:pos x="94" y="161"/>
                  </a:cxn>
                  <a:cxn ang="0">
                    <a:pos x="84" y="162"/>
                  </a:cxn>
                  <a:cxn ang="0">
                    <a:pos x="81" y="138"/>
                  </a:cxn>
                  <a:cxn ang="0">
                    <a:pos x="70" y="115"/>
                  </a:cxn>
                  <a:cxn ang="0">
                    <a:pos x="62" y="133"/>
                  </a:cxn>
                  <a:cxn ang="0">
                    <a:pos x="60" y="158"/>
                  </a:cxn>
                  <a:cxn ang="0">
                    <a:pos x="49" y="155"/>
                  </a:cxn>
                  <a:cxn ang="0">
                    <a:pos x="42" y="138"/>
                  </a:cxn>
                  <a:cxn ang="0">
                    <a:pos x="38" y="131"/>
                  </a:cxn>
                  <a:cxn ang="0">
                    <a:pos x="30" y="150"/>
                  </a:cxn>
                  <a:cxn ang="0">
                    <a:pos x="30" y="169"/>
                  </a:cxn>
                  <a:cxn ang="0">
                    <a:pos x="39" y="188"/>
                  </a:cxn>
                  <a:cxn ang="0">
                    <a:pos x="28" y="189"/>
                  </a:cxn>
                  <a:cxn ang="0">
                    <a:pos x="12" y="174"/>
                  </a:cxn>
                  <a:cxn ang="0">
                    <a:pos x="2" y="156"/>
                  </a:cxn>
                  <a:cxn ang="0">
                    <a:pos x="0" y="136"/>
                  </a:cxn>
                  <a:cxn ang="0">
                    <a:pos x="6" y="116"/>
                  </a:cxn>
                  <a:cxn ang="0">
                    <a:pos x="23" y="97"/>
                  </a:cxn>
                  <a:cxn ang="0">
                    <a:pos x="33" y="88"/>
                  </a:cxn>
                  <a:cxn ang="0">
                    <a:pos x="42" y="71"/>
                  </a:cxn>
                  <a:cxn ang="0">
                    <a:pos x="46" y="52"/>
                  </a:cxn>
                  <a:cxn ang="0">
                    <a:pos x="56" y="37"/>
                  </a:cxn>
                  <a:cxn ang="0">
                    <a:pos x="72" y="26"/>
                  </a:cxn>
                  <a:cxn ang="0">
                    <a:pos x="74" y="31"/>
                  </a:cxn>
                  <a:cxn ang="0">
                    <a:pos x="71" y="50"/>
                  </a:cxn>
                  <a:cxn ang="0">
                    <a:pos x="76" y="70"/>
                  </a:cxn>
                  <a:cxn ang="0">
                    <a:pos x="85" y="90"/>
                  </a:cxn>
                  <a:cxn ang="0">
                    <a:pos x="85" y="109"/>
                  </a:cxn>
                  <a:cxn ang="0">
                    <a:pos x="92" y="83"/>
                  </a:cxn>
                  <a:cxn ang="0">
                    <a:pos x="93" y="62"/>
                  </a:cxn>
                  <a:cxn ang="0">
                    <a:pos x="101" y="39"/>
                  </a:cxn>
                  <a:cxn ang="0">
                    <a:pos x="117" y="19"/>
                  </a:cxn>
                  <a:cxn ang="0">
                    <a:pos x="140" y="4"/>
                  </a:cxn>
                  <a:cxn ang="0">
                    <a:pos x="146" y="7"/>
                  </a:cxn>
                  <a:cxn ang="0">
                    <a:pos x="137" y="29"/>
                  </a:cxn>
                  <a:cxn ang="0">
                    <a:pos x="136" y="52"/>
                  </a:cxn>
                  <a:cxn ang="0">
                    <a:pos x="144" y="74"/>
                  </a:cxn>
                  <a:cxn ang="0">
                    <a:pos x="159" y="94"/>
                  </a:cxn>
                </a:cxnLst>
                <a:rect l="0" t="0" r="r" b="b"/>
                <a:pathLst>
                  <a:path w="176" h="197">
                    <a:moveTo>
                      <a:pt x="159" y="94"/>
                    </a:moveTo>
                    <a:lnTo>
                      <a:pt x="164" y="99"/>
                    </a:lnTo>
                    <a:lnTo>
                      <a:pt x="167" y="105"/>
                    </a:lnTo>
                    <a:lnTo>
                      <a:pt x="169" y="109"/>
                    </a:lnTo>
                    <a:lnTo>
                      <a:pt x="170" y="111"/>
                    </a:lnTo>
                    <a:lnTo>
                      <a:pt x="172" y="117"/>
                    </a:lnTo>
                    <a:lnTo>
                      <a:pt x="173" y="122"/>
                    </a:lnTo>
                    <a:lnTo>
                      <a:pt x="175" y="128"/>
                    </a:lnTo>
                    <a:lnTo>
                      <a:pt x="175" y="133"/>
                    </a:lnTo>
                    <a:lnTo>
                      <a:pt x="173" y="138"/>
                    </a:lnTo>
                    <a:lnTo>
                      <a:pt x="173" y="143"/>
                    </a:lnTo>
                    <a:lnTo>
                      <a:pt x="171" y="149"/>
                    </a:lnTo>
                    <a:lnTo>
                      <a:pt x="169" y="153"/>
                    </a:lnTo>
                    <a:lnTo>
                      <a:pt x="167" y="159"/>
                    </a:lnTo>
                    <a:lnTo>
                      <a:pt x="164" y="163"/>
                    </a:lnTo>
                    <a:lnTo>
                      <a:pt x="161" y="168"/>
                    </a:lnTo>
                    <a:lnTo>
                      <a:pt x="158" y="172"/>
                    </a:lnTo>
                    <a:lnTo>
                      <a:pt x="153" y="177"/>
                    </a:lnTo>
                    <a:lnTo>
                      <a:pt x="148" y="180"/>
                    </a:lnTo>
                    <a:lnTo>
                      <a:pt x="144" y="183"/>
                    </a:lnTo>
                    <a:lnTo>
                      <a:pt x="138" y="187"/>
                    </a:lnTo>
                    <a:lnTo>
                      <a:pt x="133" y="190"/>
                    </a:lnTo>
                    <a:lnTo>
                      <a:pt x="127" y="192"/>
                    </a:lnTo>
                    <a:lnTo>
                      <a:pt x="121" y="193"/>
                    </a:lnTo>
                    <a:lnTo>
                      <a:pt x="115" y="196"/>
                    </a:lnTo>
                    <a:lnTo>
                      <a:pt x="112" y="196"/>
                    </a:lnTo>
                    <a:lnTo>
                      <a:pt x="110" y="196"/>
                    </a:lnTo>
                    <a:lnTo>
                      <a:pt x="113" y="193"/>
                    </a:lnTo>
                    <a:lnTo>
                      <a:pt x="118" y="189"/>
                    </a:lnTo>
                    <a:lnTo>
                      <a:pt x="123" y="184"/>
                    </a:lnTo>
                    <a:lnTo>
                      <a:pt x="127" y="180"/>
                    </a:lnTo>
                    <a:lnTo>
                      <a:pt x="130" y="174"/>
                    </a:lnTo>
                    <a:lnTo>
                      <a:pt x="133" y="170"/>
                    </a:lnTo>
                    <a:lnTo>
                      <a:pt x="135" y="164"/>
                    </a:lnTo>
                    <a:lnTo>
                      <a:pt x="137" y="159"/>
                    </a:lnTo>
                    <a:lnTo>
                      <a:pt x="140" y="153"/>
                    </a:lnTo>
                    <a:lnTo>
                      <a:pt x="141" y="148"/>
                    </a:lnTo>
                    <a:lnTo>
                      <a:pt x="142" y="141"/>
                    </a:lnTo>
                    <a:lnTo>
                      <a:pt x="142" y="136"/>
                    </a:lnTo>
                    <a:lnTo>
                      <a:pt x="141" y="130"/>
                    </a:lnTo>
                    <a:lnTo>
                      <a:pt x="140" y="125"/>
                    </a:lnTo>
                    <a:lnTo>
                      <a:pt x="137" y="115"/>
                    </a:lnTo>
                    <a:lnTo>
                      <a:pt x="134" y="105"/>
                    </a:lnTo>
                    <a:lnTo>
                      <a:pt x="131" y="96"/>
                    </a:lnTo>
                    <a:lnTo>
                      <a:pt x="128" y="87"/>
                    </a:lnTo>
                    <a:lnTo>
                      <a:pt x="124" y="78"/>
                    </a:lnTo>
                    <a:lnTo>
                      <a:pt x="119" y="69"/>
                    </a:lnTo>
                    <a:lnTo>
                      <a:pt x="120" y="77"/>
                    </a:lnTo>
                    <a:lnTo>
                      <a:pt x="120" y="85"/>
                    </a:lnTo>
                    <a:lnTo>
                      <a:pt x="121" y="91"/>
                    </a:lnTo>
                    <a:lnTo>
                      <a:pt x="120" y="99"/>
                    </a:lnTo>
                    <a:lnTo>
                      <a:pt x="119" y="107"/>
                    </a:lnTo>
                    <a:lnTo>
                      <a:pt x="118" y="114"/>
                    </a:lnTo>
                    <a:lnTo>
                      <a:pt x="116" y="121"/>
                    </a:lnTo>
                    <a:lnTo>
                      <a:pt x="113" y="128"/>
                    </a:lnTo>
                    <a:lnTo>
                      <a:pt x="110" y="135"/>
                    </a:lnTo>
                    <a:lnTo>
                      <a:pt x="107" y="142"/>
                    </a:lnTo>
                    <a:lnTo>
                      <a:pt x="103" y="149"/>
                    </a:lnTo>
                    <a:lnTo>
                      <a:pt x="98" y="155"/>
                    </a:lnTo>
                    <a:lnTo>
                      <a:pt x="94" y="161"/>
                    </a:lnTo>
                    <a:lnTo>
                      <a:pt x="89" y="167"/>
                    </a:lnTo>
                    <a:lnTo>
                      <a:pt x="82" y="172"/>
                    </a:lnTo>
                    <a:lnTo>
                      <a:pt x="83" y="169"/>
                    </a:lnTo>
                    <a:lnTo>
                      <a:pt x="84" y="162"/>
                    </a:lnTo>
                    <a:lnTo>
                      <a:pt x="84" y="157"/>
                    </a:lnTo>
                    <a:lnTo>
                      <a:pt x="83" y="150"/>
                    </a:lnTo>
                    <a:lnTo>
                      <a:pt x="82" y="143"/>
                    </a:lnTo>
                    <a:lnTo>
                      <a:pt x="81" y="138"/>
                    </a:lnTo>
                    <a:lnTo>
                      <a:pt x="79" y="131"/>
                    </a:lnTo>
                    <a:lnTo>
                      <a:pt x="77" y="126"/>
                    </a:lnTo>
                    <a:lnTo>
                      <a:pt x="74" y="120"/>
                    </a:lnTo>
                    <a:lnTo>
                      <a:pt x="70" y="115"/>
                    </a:lnTo>
                    <a:lnTo>
                      <a:pt x="70" y="116"/>
                    </a:lnTo>
                    <a:lnTo>
                      <a:pt x="66" y="121"/>
                    </a:lnTo>
                    <a:lnTo>
                      <a:pt x="64" y="127"/>
                    </a:lnTo>
                    <a:lnTo>
                      <a:pt x="62" y="133"/>
                    </a:lnTo>
                    <a:lnTo>
                      <a:pt x="61" y="139"/>
                    </a:lnTo>
                    <a:lnTo>
                      <a:pt x="60" y="146"/>
                    </a:lnTo>
                    <a:lnTo>
                      <a:pt x="60" y="151"/>
                    </a:lnTo>
                    <a:lnTo>
                      <a:pt x="60" y="158"/>
                    </a:lnTo>
                    <a:lnTo>
                      <a:pt x="60" y="163"/>
                    </a:lnTo>
                    <a:lnTo>
                      <a:pt x="57" y="161"/>
                    </a:lnTo>
                    <a:lnTo>
                      <a:pt x="53" y="158"/>
                    </a:lnTo>
                    <a:lnTo>
                      <a:pt x="49" y="155"/>
                    </a:lnTo>
                    <a:lnTo>
                      <a:pt x="47" y="150"/>
                    </a:lnTo>
                    <a:lnTo>
                      <a:pt x="45" y="147"/>
                    </a:lnTo>
                    <a:lnTo>
                      <a:pt x="43" y="142"/>
                    </a:lnTo>
                    <a:lnTo>
                      <a:pt x="42" y="138"/>
                    </a:lnTo>
                    <a:lnTo>
                      <a:pt x="41" y="135"/>
                    </a:lnTo>
                    <a:lnTo>
                      <a:pt x="41" y="130"/>
                    </a:lnTo>
                    <a:lnTo>
                      <a:pt x="41" y="128"/>
                    </a:lnTo>
                    <a:lnTo>
                      <a:pt x="38" y="131"/>
                    </a:lnTo>
                    <a:lnTo>
                      <a:pt x="36" y="136"/>
                    </a:lnTo>
                    <a:lnTo>
                      <a:pt x="33" y="140"/>
                    </a:lnTo>
                    <a:lnTo>
                      <a:pt x="31" y="146"/>
                    </a:lnTo>
                    <a:lnTo>
                      <a:pt x="30" y="150"/>
                    </a:lnTo>
                    <a:lnTo>
                      <a:pt x="29" y="155"/>
                    </a:lnTo>
                    <a:lnTo>
                      <a:pt x="29" y="160"/>
                    </a:lnTo>
                    <a:lnTo>
                      <a:pt x="29" y="164"/>
                    </a:lnTo>
                    <a:lnTo>
                      <a:pt x="30" y="169"/>
                    </a:lnTo>
                    <a:lnTo>
                      <a:pt x="31" y="174"/>
                    </a:lnTo>
                    <a:lnTo>
                      <a:pt x="33" y="179"/>
                    </a:lnTo>
                    <a:lnTo>
                      <a:pt x="36" y="183"/>
                    </a:lnTo>
                    <a:lnTo>
                      <a:pt x="39" y="188"/>
                    </a:lnTo>
                    <a:lnTo>
                      <a:pt x="44" y="196"/>
                    </a:lnTo>
                    <a:lnTo>
                      <a:pt x="39" y="193"/>
                    </a:lnTo>
                    <a:lnTo>
                      <a:pt x="33" y="191"/>
                    </a:lnTo>
                    <a:lnTo>
                      <a:pt x="28" y="189"/>
                    </a:lnTo>
                    <a:lnTo>
                      <a:pt x="24" y="186"/>
                    </a:lnTo>
                    <a:lnTo>
                      <a:pt x="20" y="182"/>
                    </a:lnTo>
                    <a:lnTo>
                      <a:pt x="15" y="178"/>
                    </a:lnTo>
                    <a:lnTo>
                      <a:pt x="12" y="174"/>
                    </a:lnTo>
                    <a:lnTo>
                      <a:pt x="9" y="170"/>
                    </a:lnTo>
                    <a:lnTo>
                      <a:pt x="6" y="166"/>
                    </a:lnTo>
                    <a:lnTo>
                      <a:pt x="4" y="160"/>
                    </a:lnTo>
                    <a:lnTo>
                      <a:pt x="2" y="156"/>
                    </a:lnTo>
                    <a:lnTo>
                      <a:pt x="1" y="151"/>
                    </a:lnTo>
                    <a:lnTo>
                      <a:pt x="0" y="146"/>
                    </a:lnTo>
                    <a:lnTo>
                      <a:pt x="0" y="141"/>
                    </a:lnTo>
                    <a:lnTo>
                      <a:pt x="0" y="136"/>
                    </a:lnTo>
                    <a:lnTo>
                      <a:pt x="1" y="131"/>
                    </a:lnTo>
                    <a:lnTo>
                      <a:pt x="2" y="126"/>
                    </a:lnTo>
                    <a:lnTo>
                      <a:pt x="4" y="121"/>
                    </a:lnTo>
                    <a:lnTo>
                      <a:pt x="6" y="116"/>
                    </a:lnTo>
                    <a:lnTo>
                      <a:pt x="9" y="111"/>
                    </a:lnTo>
                    <a:lnTo>
                      <a:pt x="12" y="108"/>
                    </a:lnTo>
                    <a:lnTo>
                      <a:pt x="15" y="104"/>
                    </a:lnTo>
                    <a:lnTo>
                      <a:pt x="23" y="97"/>
                    </a:lnTo>
                    <a:lnTo>
                      <a:pt x="24" y="96"/>
                    </a:lnTo>
                    <a:lnTo>
                      <a:pt x="26" y="95"/>
                    </a:lnTo>
                    <a:lnTo>
                      <a:pt x="30" y="91"/>
                    </a:lnTo>
                    <a:lnTo>
                      <a:pt x="33" y="88"/>
                    </a:lnTo>
                    <a:lnTo>
                      <a:pt x="37" y="84"/>
                    </a:lnTo>
                    <a:lnTo>
                      <a:pt x="39" y="80"/>
                    </a:lnTo>
                    <a:lnTo>
                      <a:pt x="41" y="76"/>
                    </a:lnTo>
                    <a:lnTo>
                      <a:pt x="42" y="71"/>
                    </a:lnTo>
                    <a:lnTo>
                      <a:pt x="43" y="67"/>
                    </a:lnTo>
                    <a:lnTo>
                      <a:pt x="44" y="65"/>
                    </a:lnTo>
                    <a:lnTo>
                      <a:pt x="44" y="60"/>
                    </a:lnTo>
                    <a:lnTo>
                      <a:pt x="46" y="52"/>
                    </a:lnTo>
                    <a:lnTo>
                      <a:pt x="48" y="48"/>
                    </a:lnTo>
                    <a:lnTo>
                      <a:pt x="50" y="44"/>
                    </a:lnTo>
                    <a:lnTo>
                      <a:pt x="53" y="40"/>
                    </a:lnTo>
                    <a:lnTo>
                      <a:pt x="56" y="37"/>
                    </a:lnTo>
                    <a:lnTo>
                      <a:pt x="60" y="34"/>
                    </a:lnTo>
                    <a:lnTo>
                      <a:pt x="63" y="31"/>
                    </a:lnTo>
                    <a:lnTo>
                      <a:pt x="67" y="28"/>
                    </a:lnTo>
                    <a:lnTo>
                      <a:pt x="72" y="26"/>
                    </a:lnTo>
                    <a:lnTo>
                      <a:pt x="74" y="25"/>
                    </a:lnTo>
                    <a:lnTo>
                      <a:pt x="76" y="24"/>
                    </a:lnTo>
                    <a:lnTo>
                      <a:pt x="75" y="26"/>
                    </a:lnTo>
                    <a:lnTo>
                      <a:pt x="74" y="31"/>
                    </a:lnTo>
                    <a:lnTo>
                      <a:pt x="72" y="36"/>
                    </a:lnTo>
                    <a:lnTo>
                      <a:pt x="71" y="40"/>
                    </a:lnTo>
                    <a:lnTo>
                      <a:pt x="71" y="46"/>
                    </a:lnTo>
                    <a:lnTo>
                      <a:pt x="71" y="50"/>
                    </a:lnTo>
                    <a:lnTo>
                      <a:pt x="72" y="56"/>
                    </a:lnTo>
                    <a:lnTo>
                      <a:pt x="73" y="60"/>
                    </a:lnTo>
                    <a:lnTo>
                      <a:pt x="74" y="66"/>
                    </a:lnTo>
                    <a:lnTo>
                      <a:pt x="76" y="70"/>
                    </a:lnTo>
                    <a:lnTo>
                      <a:pt x="80" y="78"/>
                    </a:lnTo>
                    <a:lnTo>
                      <a:pt x="82" y="81"/>
                    </a:lnTo>
                    <a:lnTo>
                      <a:pt x="84" y="86"/>
                    </a:lnTo>
                    <a:lnTo>
                      <a:pt x="85" y="90"/>
                    </a:lnTo>
                    <a:lnTo>
                      <a:pt x="86" y="95"/>
                    </a:lnTo>
                    <a:lnTo>
                      <a:pt x="86" y="100"/>
                    </a:lnTo>
                    <a:lnTo>
                      <a:pt x="86" y="105"/>
                    </a:lnTo>
                    <a:lnTo>
                      <a:pt x="85" y="109"/>
                    </a:lnTo>
                    <a:lnTo>
                      <a:pt x="88" y="105"/>
                    </a:lnTo>
                    <a:lnTo>
                      <a:pt x="89" y="97"/>
                    </a:lnTo>
                    <a:lnTo>
                      <a:pt x="91" y="90"/>
                    </a:lnTo>
                    <a:lnTo>
                      <a:pt x="92" y="83"/>
                    </a:lnTo>
                    <a:lnTo>
                      <a:pt x="92" y="76"/>
                    </a:lnTo>
                    <a:lnTo>
                      <a:pt x="92" y="74"/>
                    </a:lnTo>
                    <a:lnTo>
                      <a:pt x="92" y="67"/>
                    </a:lnTo>
                    <a:lnTo>
                      <a:pt x="93" y="62"/>
                    </a:lnTo>
                    <a:lnTo>
                      <a:pt x="94" y="56"/>
                    </a:lnTo>
                    <a:lnTo>
                      <a:pt x="96" y="49"/>
                    </a:lnTo>
                    <a:lnTo>
                      <a:pt x="98" y="45"/>
                    </a:lnTo>
                    <a:lnTo>
                      <a:pt x="101" y="39"/>
                    </a:lnTo>
                    <a:lnTo>
                      <a:pt x="105" y="34"/>
                    </a:lnTo>
                    <a:lnTo>
                      <a:pt x="109" y="28"/>
                    </a:lnTo>
                    <a:lnTo>
                      <a:pt x="113" y="24"/>
                    </a:lnTo>
                    <a:lnTo>
                      <a:pt x="117" y="19"/>
                    </a:lnTo>
                    <a:lnTo>
                      <a:pt x="123" y="15"/>
                    </a:lnTo>
                    <a:lnTo>
                      <a:pt x="128" y="11"/>
                    </a:lnTo>
                    <a:lnTo>
                      <a:pt x="133" y="7"/>
                    </a:lnTo>
                    <a:lnTo>
                      <a:pt x="140" y="4"/>
                    </a:lnTo>
                    <a:lnTo>
                      <a:pt x="146" y="2"/>
                    </a:lnTo>
                    <a:lnTo>
                      <a:pt x="152" y="0"/>
                    </a:lnTo>
                    <a:lnTo>
                      <a:pt x="149" y="3"/>
                    </a:lnTo>
                    <a:lnTo>
                      <a:pt x="146" y="7"/>
                    </a:lnTo>
                    <a:lnTo>
                      <a:pt x="143" y="13"/>
                    </a:lnTo>
                    <a:lnTo>
                      <a:pt x="141" y="18"/>
                    </a:lnTo>
                    <a:lnTo>
                      <a:pt x="138" y="23"/>
                    </a:lnTo>
                    <a:lnTo>
                      <a:pt x="137" y="29"/>
                    </a:lnTo>
                    <a:lnTo>
                      <a:pt x="136" y="35"/>
                    </a:lnTo>
                    <a:lnTo>
                      <a:pt x="135" y="40"/>
                    </a:lnTo>
                    <a:lnTo>
                      <a:pt x="135" y="46"/>
                    </a:lnTo>
                    <a:lnTo>
                      <a:pt x="136" y="52"/>
                    </a:lnTo>
                    <a:lnTo>
                      <a:pt x="137" y="57"/>
                    </a:lnTo>
                    <a:lnTo>
                      <a:pt x="140" y="63"/>
                    </a:lnTo>
                    <a:lnTo>
                      <a:pt x="142" y="68"/>
                    </a:lnTo>
                    <a:lnTo>
                      <a:pt x="144" y="74"/>
                    </a:lnTo>
                    <a:lnTo>
                      <a:pt x="147" y="79"/>
                    </a:lnTo>
                    <a:lnTo>
                      <a:pt x="150" y="84"/>
                    </a:lnTo>
                    <a:lnTo>
                      <a:pt x="154" y="88"/>
                    </a:lnTo>
                    <a:lnTo>
                      <a:pt x="159" y="94"/>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51" name="AutoShape 11">
                <a:extLst>
                  <a:ext uri="{FF2B5EF4-FFF2-40B4-BE49-F238E27FC236}">
                    <a16:creationId xmlns:a16="http://schemas.microsoft.com/office/drawing/2014/main" id="{FE7459D7-1921-445A-BEF2-CEA04BFE352F}"/>
                  </a:ext>
                </a:extLst>
              </p:cNvPr>
              <p:cNvSpPr>
                <a:spLocks noChangeArrowheads="1"/>
              </p:cNvSpPr>
              <p:nvPr/>
            </p:nvSpPr>
            <p:spPr bwMode="auto">
              <a:xfrm flipV="1">
                <a:off x="512" y="1263"/>
                <a:ext cx="252" cy="7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52" name="AutoShape 12">
                <a:extLst>
                  <a:ext uri="{FF2B5EF4-FFF2-40B4-BE49-F238E27FC236}">
                    <a16:creationId xmlns:a16="http://schemas.microsoft.com/office/drawing/2014/main" id="{6AA7E40D-8DD8-448C-8C68-4CBF32D8D64F}"/>
                  </a:ext>
                </a:extLst>
              </p:cNvPr>
              <p:cNvSpPr>
                <a:spLocks noChangeArrowheads="1"/>
              </p:cNvSpPr>
              <p:nvPr/>
            </p:nvSpPr>
            <p:spPr bwMode="auto">
              <a:xfrm>
                <a:off x="840" y="1513"/>
                <a:ext cx="217" cy="36"/>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53" name="AutoShape 13">
                <a:extLst>
                  <a:ext uri="{FF2B5EF4-FFF2-40B4-BE49-F238E27FC236}">
                    <a16:creationId xmlns:a16="http://schemas.microsoft.com/office/drawing/2014/main" id="{0D87DF90-93E9-4093-A3C6-ED5EEA0E9387}"/>
                  </a:ext>
                </a:extLst>
              </p:cNvPr>
              <p:cNvSpPr>
                <a:spLocks noChangeArrowheads="1"/>
              </p:cNvSpPr>
              <p:nvPr/>
            </p:nvSpPr>
            <p:spPr bwMode="auto">
              <a:xfrm rot="6660000">
                <a:off x="840" y="1557"/>
                <a:ext cx="217" cy="34"/>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54" name="AutoShape 14">
                <a:extLst>
                  <a:ext uri="{FF2B5EF4-FFF2-40B4-BE49-F238E27FC236}">
                    <a16:creationId xmlns:a16="http://schemas.microsoft.com/office/drawing/2014/main" id="{B73D8149-EA2F-4682-9043-4A63A85CFD83}"/>
                  </a:ext>
                </a:extLst>
              </p:cNvPr>
              <p:cNvSpPr>
                <a:spLocks noChangeArrowheads="1"/>
              </p:cNvSpPr>
              <p:nvPr/>
            </p:nvSpPr>
            <p:spPr bwMode="auto">
              <a:xfrm rot="19440000">
                <a:off x="796" y="1557"/>
                <a:ext cx="217" cy="34"/>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grpSp>
            <p:nvGrpSpPr>
              <p:cNvPr id="355" name="Group 15">
                <a:extLst>
                  <a:ext uri="{FF2B5EF4-FFF2-40B4-BE49-F238E27FC236}">
                    <a16:creationId xmlns:a16="http://schemas.microsoft.com/office/drawing/2014/main" id="{3A382D43-F898-4914-93AD-B987BEE0AC3C}"/>
                  </a:ext>
                </a:extLst>
              </p:cNvPr>
              <p:cNvGrpSpPr>
                <a:grpSpLocks/>
              </p:cNvGrpSpPr>
              <p:nvPr/>
            </p:nvGrpSpPr>
            <p:grpSpPr bwMode="auto">
              <a:xfrm>
                <a:off x="842" y="1209"/>
                <a:ext cx="176" cy="351"/>
                <a:chOff x="842" y="1123"/>
                <a:chExt cx="176" cy="351"/>
              </a:xfrm>
            </p:grpSpPr>
            <p:sp>
              <p:nvSpPr>
                <p:cNvPr id="356" name="Freeform 16">
                  <a:extLst>
                    <a:ext uri="{FF2B5EF4-FFF2-40B4-BE49-F238E27FC236}">
                      <a16:creationId xmlns:a16="http://schemas.microsoft.com/office/drawing/2014/main" id="{F949FF2A-1231-4849-B281-229EA22B83E8}"/>
                    </a:ext>
                  </a:extLst>
                </p:cNvPr>
                <p:cNvSpPr>
                  <a:spLocks/>
                </p:cNvSpPr>
                <p:nvPr/>
              </p:nvSpPr>
              <p:spPr bwMode="auto">
                <a:xfrm>
                  <a:off x="862" y="1231"/>
                  <a:ext cx="130" cy="243"/>
                </a:xfrm>
                <a:custGeom>
                  <a:avLst/>
                  <a:gdLst/>
                  <a:ahLst/>
                  <a:cxnLst>
                    <a:cxn ang="0">
                      <a:pos x="89" y="242"/>
                    </a:cxn>
                    <a:cxn ang="0">
                      <a:pos x="24" y="242"/>
                    </a:cxn>
                    <a:cxn ang="0">
                      <a:pos x="11" y="218"/>
                    </a:cxn>
                    <a:cxn ang="0">
                      <a:pos x="0" y="167"/>
                    </a:cxn>
                    <a:cxn ang="0">
                      <a:pos x="28" y="82"/>
                    </a:cxn>
                    <a:cxn ang="0">
                      <a:pos x="36" y="100"/>
                    </a:cxn>
                    <a:cxn ang="0">
                      <a:pos x="53" y="78"/>
                    </a:cxn>
                    <a:cxn ang="0">
                      <a:pos x="76" y="131"/>
                    </a:cxn>
                    <a:cxn ang="0">
                      <a:pos x="92" y="53"/>
                    </a:cxn>
                    <a:cxn ang="0">
                      <a:pos x="96" y="0"/>
                    </a:cxn>
                    <a:cxn ang="0">
                      <a:pos x="115" y="55"/>
                    </a:cxn>
                    <a:cxn ang="0">
                      <a:pos x="129" y="163"/>
                    </a:cxn>
                    <a:cxn ang="0">
                      <a:pos x="113" y="220"/>
                    </a:cxn>
                    <a:cxn ang="0">
                      <a:pos x="89" y="242"/>
                    </a:cxn>
                  </a:cxnLst>
                  <a:rect l="0" t="0" r="r" b="b"/>
                  <a:pathLst>
                    <a:path w="130" h="243">
                      <a:moveTo>
                        <a:pt x="89" y="242"/>
                      </a:moveTo>
                      <a:lnTo>
                        <a:pt x="24" y="242"/>
                      </a:lnTo>
                      <a:lnTo>
                        <a:pt x="11" y="218"/>
                      </a:lnTo>
                      <a:lnTo>
                        <a:pt x="0" y="167"/>
                      </a:lnTo>
                      <a:lnTo>
                        <a:pt x="28" y="82"/>
                      </a:lnTo>
                      <a:lnTo>
                        <a:pt x="36" y="100"/>
                      </a:lnTo>
                      <a:lnTo>
                        <a:pt x="53" y="78"/>
                      </a:lnTo>
                      <a:lnTo>
                        <a:pt x="76" y="131"/>
                      </a:lnTo>
                      <a:lnTo>
                        <a:pt x="92" y="53"/>
                      </a:lnTo>
                      <a:lnTo>
                        <a:pt x="96" y="0"/>
                      </a:lnTo>
                      <a:lnTo>
                        <a:pt x="115" y="55"/>
                      </a:lnTo>
                      <a:lnTo>
                        <a:pt x="129" y="163"/>
                      </a:lnTo>
                      <a:lnTo>
                        <a:pt x="113" y="220"/>
                      </a:lnTo>
                      <a:lnTo>
                        <a:pt x="89" y="242"/>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57" name="Freeform 17">
                  <a:extLst>
                    <a:ext uri="{FF2B5EF4-FFF2-40B4-BE49-F238E27FC236}">
                      <a16:creationId xmlns:a16="http://schemas.microsoft.com/office/drawing/2014/main" id="{495184C2-068E-4A46-B1F5-345DF2EB72EB}"/>
                    </a:ext>
                  </a:extLst>
                </p:cNvPr>
                <p:cNvSpPr>
                  <a:spLocks/>
                </p:cNvSpPr>
                <p:nvPr/>
              </p:nvSpPr>
              <p:spPr bwMode="auto">
                <a:xfrm>
                  <a:off x="842" y="1123"/>
                  <a:ext cx="176" cy="350"/>
                </a:xfrm>
                <a:custGeom>
                  <a:avLst/>
                  <a:gdLst/>
                  <a:ahLst/>
                  <a:cxnLst>
                    <a:cxn ang="0">
                      <a:pos x="169" y="195"/>
                    </a:cxn>
                    <a:cxn ang="0">
                      <a:pos x="175" y="228"/>
                    </a:cxn>
                    <a:cxn ang="0">
                      <a:pos x="171" y="266"/>
                    </a:cxn>
                    <a:cxn ang="0">
                      <a:pos x="161" y="299"/>
                    </a:cxn>
                    <a:cxn ang="0">
                      <a:pos x="144" y="327"/>
                    </a:cxn>
                    <a:cxn ang="0">
                      <a:pos x="121" y="345"/>
                    </a:cxn>
                    <a:cxn ang="0">
                      <a:pos x="113" y="345"/>
                    </a:cxn>
                    <a:cxn ang="0">
                      <a:pos x="130" y="311"/>
                    </a:cxn>
                    <a:cxn ang="0">
                      <a:pos x="140" y="274"/>
                    </a:cxn>
                    <a:cxn ang="0">
                      <a:pos x="141" y="232"/>
                    </a:cxn>
                    <a:cxn ang="0">
                      <a:pos x="131" y="171"/>
                    </a:cxn>
                    <a:cxn ang="0">
                      <a:pos x="120" y="138"/>
                    </a:cxn>
                    <a:cxn ang="0">
                      <a:pos x="119" y="191"/>
                    </a:cxn>
                    <a:cxn ang="0">
                      <a:pos x="110" y="240"/>
                    </a:cxn>
                    <a:cxn ang="0">
                      <a:pos x="94" y="287"/>
                    </a:cxn>
                    <a:cxn ang="0">
                      <a:pos x="84" y="289"/>
                    </a:cxn>
                    <a:cxn ang="0">
                      <a:pos x="81" y="246"/>
                    </a:cxn>
                    <a:cxn ang="0">
                      <a:pos x="70" y="205"/>
                    </a:cxn>
                    <a:cxn ang="0">
                      <a:pos x="62" y="238"/>
                    </a:cxn>
                    <a:cxn ang="0">
                      <a:pos x="60" y="281"/>
                    </a:cxn>
                    <a:cxn ang="0">
                      <a:pos x="49" y="276"/>
                    </a:cxn>
                    <a:cxn ang="0">
                      <a:pos x="42" y="246"/>
                    </a:cxn>
                    <a:cxn ang="0">
                      <a:pos x="38" y="234"/>
                    </a:cxn>
                    <a:cxn ang="0">
                      <a:pos x="30" y="268"/>
                    </a:cxn>
                    <a:cxn ang="0">
                      <a:pos x="30" y="301"/>
                    </a:cxn>
                    <a:cxn ang="0">
                      <a:pos x="39" y="335"/>
                    </a:cxn>
                    <a:cxn ang="0">
                      <a:pos x="28" y="337"/>
                    </a:cxn>
                    <a:cxn ang="0">
                      <a:pos x="12" y="311"/>
                    </a:cxn>
                    <a:cxn ang="0">
                      <a:pos x="2" y="278"/>
                    </a:cxn>
                    <a:cxn ang="0">
                      <a:pos x="0" y="242"/>
                    </a:cxn>
                    <a:cxn ang="0">
                      <a:pos x="6" y="207"/>
                    </a:cxn>
                    <a:cxn ang="0">
                      <a:pos x="23" y="173"/>
                    </a:cxn>
                    <a:cxn ang="0">
                      <a:pos x="33" y="157"/>
                    </a:cxn>
                    <a:cxn ang="0">
                      <a:pos x="42" y="128"/>
                    </a:cxn>
                    <a:cxn ang="0">
                      <a:pos x="46" y="92"/>
                    </a:cxn>
                    <a:cxn ang="0">
                      <a:pos x="56" y="67"/>
                    </a:cxn>
                    <a:cxn ang="0">
                      <a:pos x="72" y="47"/>
                    </a:cxn>
                    <a:cxn ang="0">
                      <a:pos x="74" y="55"/>
                    </a:cxn>
                    <a:cxn ang="0">
                      <a:pos x="71" y="90"/>
                    </a:cxn>
                    <a:cxn ang="0">
                      <a:pos x="76" y="126"/>
                    </a:cxn>
                    <a:cxn ang="0">
                      <a:pos x="85" y="161"/>
                    </a:cxn>
                    <a:cxn ang="0">
                      <a:pos x="85" y="195"/>
                    </a:cxn>
                    <a:cxn ang="0">
                      <a:pos x="92" y="147"/>
                    </a:cxn>
                    <a:cxn ang="0">
                      <a:pos x="93" y="110"/>
                    </a:cxn>
                    <a:cxn ang="0">
                      <a:pos x="101" y="70"/>
                    </a:cxn>
                    <a:cxn ang="0">
                      <a:pos x="117" y="35"/>
                    </a:cxn>
                    <a:cxn ang="0">
                      <a:pos x="140" y="7"/>
                    </a:cxn>
                    <a:cxn ang="0">
                      <a:pos x="146" y="13"/>
                    </a:cxn>
                    <a:cxn ang="0">
                      <a:pos x="137" y="53"/>
                    </a:cxn>
                    <a:cxn ang="0">
                      <a:pos x="136" y="92"/>
                    </a:cxn>
                    <a:cxn ang="0">
                      <a:pos x="144" y="132"/>
                    </a:cxn>
                    <a:cxn ang="0">
                      <a:pos x="159" y="167"/>
                    </a:cxn>
                  </a:cxnLst>
                  <a:rect l="0" t="0" r="r" b="b"/>
                  <a:pathLst>
                    <a:path w="176" h="350">
                      <a:moveTo>
                        <a:pt x="159" y="167"/>
                      </a:moveTo>
                      <a:lnTo>
                        <a:pt x="164" y="177"/>
                      </a:lnTo>
                      <a:lnTo>
                        <a:pt x="167" y="187"/>
                      </a:lnTo>
                      <a:lnTo>
                        <a:pt x="169" y="195"/>
                      </a:lnTo>
                      <a:lnTo>
                        <a:pt x="170" y="199"/>
                      </a:lnTo>
                      <a:lnTo>
                        <a:pt x="172" y="209"/>
                      </a:lnTo>
                      <a:lnTo>
                        <a:pt x="173" y="218"/>
                      </a:lnTo>
                      <a:lnTo>
                        <a:pt x="175" y="228"/>
                      </a:lnTo>
                      <a:lnTo>
                        <a:pt x="175" y="238"/>
                      </a:lnTo>
                      <a:lnTo>
                        <a:pt x="173" y="246"/>
                      </a:lnTo>
                      <a:lnTo>
                        <a:pt x="173" y="256"/>
                      </a:lnTo>
                      <a:lnTo>
                        <a:pt x="171" y="266"/>
                      </a:lnTo>
                      <a:lnTo>
                        <a:pt x="169" y="274"/>
                      </a:lnTo>
                      <a:lnTo>
                        <a:pt x="167" y="283"/>
                      </a:lnTo>
                      <a:lnTo>
                        <a:pt x="164" y="291"/>
                      </a:lnTo>
                      <a:lnTo>
                        <a:pt x="161" y="299"/>
                      </a:lnTo>
                      <a:lnTo>
                        <a:pt x="158" y="307"/>
                      </a:lnTo>
                      <a:lnTo>
                        <a:pt x="153" y="315"/>
                      </a:lnTo>
                      <a:lnTo>
                        <a:pt x="148" y="321"/>
                      </a:lnTo>
                      <a:lnTo>
                        <a:pt x="144" y="327"/>
                      </a:lnTo>
                      <a:lnTo>
                        <a:pt x="138" y="333"/>
                      </a:lnTo>
                      <a:lnTo>
                        <a:pt x="133" y="339"/>
                      </a:lnTo>
                      <a:lnTo>
                        <a:pt x="127" y="343"/>
                      </a:lnTo>
                      <a:lnTo>
                        <a:pt x="121" y="345"/>
                      </a:lnTo>
                      <a:lnTo>
                        <a:pt x="115" y="349"/>
                      </a:lnTo>
                      <a:lnTo>
                        <a:pt x="112" y="349"/>
                      </a:lnTo>
                      <a:lnTo>
                        <a:pt x="110" y="349"/>
                      </a:lnTo>
                      <a:lnTo>
                        <a:pt x="113" y="345"/>
                      </a:lnTo>
                      <a:lnTo>
                        <a:pt x="118" y="337"/>
                      </a:lnTo>
                      <a:lnTo>
                        <a:pt x="123" y="329"/>
                      </a:lnTo>
                      <a:lnTo>
                        <a:pt x="127" y="321"/>
                      </a:lnTo>
                      <a:lnTo>
                        <a:pt x="130" y="311"/>
                      </a:lnTo>
                      <a:lnTo>
                        <a:pt x="133" y="303"/>
                      </a:lnTo>
                      <a:lnTo>
                        <a:pt x="135" y="293"/>
                      </a:lnTo>
                      <a:lnTo>
                        <a:pt x="137" y="283"/>
                      </a:lnTo>
                      <a:lnTo>
                        <a:pt x="140" y="274"/>
                      </a:lnTo>
                      <a:lnTo>
                        <a:pt x="141" y="264"/>
                      </a:lnTo>
                      <a:lnTo>
                        <a:pt x="142" y="252"/>
                      </a:lnTo>
                      <a:lnTo>
                        <a:pt x="142" y="242"/>
                      </a:lnTo>
                      <a:lnTo>
                        <a:pt x="141" y="232"/>
                      </a:lnTo>
                      <a:lnTo>
                        <a:pt x="140" y="222"/>
                      </a:lnTo>
                      <a:lnTo>
                        <a:pt x="137" y="205"/>
                      </a:lnTo>
                      <a:lnTo>
                        <a:pt x="134" y="187"/>
                      </a:lnTo>
                      <a:lnTo>
                        <a:pt x="131" y="171"/>
                      </a:lnTo>
                      <a:lnTo>
                        <a:pt x="128" y="155"/>
                      </a:lnTo>
                      <a:lnTo>
                        <a:pt x="124" y="139"/>
                      </a:lnTo>
                      <a:lnTo>
                        <a:pt x="119" y="124"/>
                      </a:lnTo>
                      <a:lnTo>
                        <a:pt x="120" y="138"/>
                      </a:lnTo>
                      <a:lnTo>
                        <a:pt x="120" y="151"/>
                      </a:lnTo>
                      <a:lnTo>
                        <a:pt x="121" y="163"/>
                      </a:lnTo>
                      <a:lnTo>
                        <a:pt x="120" y="177"/>
                      </a:lnTo>
                      <a:lnTo>
                        <a:pt x="119" y="191"/>
                      </a:lnTo>
                      <a:lnTo>
                        <a:pt x="118" y="203"/>
                      </a:lnTo>
                      <a:lnTo>
                        <a:pt x="116" y="216"/>
                      </a:lnTo>
                      <a:lnTo>
                        <a:pt x="113" y="228"/>
                      </a:lnTo>
                      <a:lnTo>
                        <a:pt x="110" y="240"/>
                      </a:lnTo>
                      <a:lnTo>
                        <a:pt x="107" y="254"/>
                      </a:lnTo>
                      <a:lnTo>
                        <a:pt x="103" y="266"/>
                      </a:lnTo>
                      <a:lnTo>
                        <a:pt x="98" y="276"/>
                      </a:lnTo>
                      <a:lnTo>
                        <a:pt x="94" y="287"/>
                      </a:lnTo>
                      <a:lnTo>
                        <a:pt x="89" y="297"/>
                      </a:lnTo>
                      <a:lnTo>
                        <a:pt x="82" y="307"/>
                      </a:lnTo>
                      <a:lnTo>
                        <a:pt x="83" y="301"/>
                      </a:lnTo>
                      <a:lnTo>
                        <a:pt x="84" y="289"/>
                      </a:lnTo>
                      <a:lnTo>
                        <a:pt x="84" y="279"/>
                      </a:lnTo>
                      <a:lnTo>
                        <a:pt x="83" y="268"/>
                      </a:lnTo>
                      <a:lnTo>
                        <a:pt x="82" y="256"/>
                      </a:lnTo>
                      <a:lnTo>
                        <a:pt x="81" y="246"/>
                      </a:lnTo>
                      <a:lnTo>
                        <a:pt x="79" y="234"/>
                      </a:lnTo>
                      <a:lnTo>
                        <a:pt x="77" y="224"/>
                      </a:lnTo>
                      <a:lnTo>
                        <a:pt x="74" y="214"/>
                      </a:lnTo>
                      <a:lnTo>
                        <a:pt x="70" y="205"/>
                      </a:lnTo>
                      <a:lnTo>
                        <a:pt x="70" y="207"/>
                      </a:lnTo>
                      <a:lnTo>
                        <a:pt x="66" y="216"/>
                      </a:lnTo>
                      <a:lnTo>
                        <a:pt x="64" y="226"/>
                      </a:lnTo>
                      <a:lnTo>
                        <a:pt x="62" y="238"/>
                      </a:lnTo>
                      <a:lnTo>
                        <a:pt x="61" y="248"/>
                      </a:lnTo>
                      <a:lnTo>
                        <a:pt x="60" y="260"/>
                      </a:lnTo>
                      <a:lnTo>
                        <a:pt x="60" y="270"/>
                      </a:lnTo>
                      <a:lnTo>
                        <a:pt x="60" y="281"/>
                      </a:lnTo>
                      <a:lnTo>
                        <a:pt x="60" y="291"/>
                      </a:lnTo>
                      <a:lnTo>
                        <a:pt x="57" y="287"/>
                      </a:lnTo>
                      <a:lnTo>
                        <a:pt x="53" y="281"/>
                      </a:lnTo>
                      <a:lnTo>
                        <a:pt x="49" y="276"/>
                      </a:lnTo>
                      <a:lnTo>
                        <a:pt x="47" y="268"/>
                      </a:lnTo>
                      <a:lnTo>
                        <a:pt x="45" y="262"/>
                      </a:lnTo>
                      <a:lnTo>
                        <a:pt x="43" y="254"/>
                      </a:lnTo>
                      <a:lnTo>
                        <a:pt x="42" y="246"/>
                      </a:lnTo>
                      <a:lnTo>
                        <a:pt x="41" y="240"/>
                      </a:lnTo>
                      <a:lnTo>
                        <a:pt x="41" y="232"/>
                      </a:lnTo>
                      <a:lnTo>
                        <a:pt x="41" y="228"/>
                      </a:lnTo>
                      <a:lnTo>
                        <a:pt x="38" y="234"/>
                      </a:lnTo>
                      <a:lnTo>
                        <a:pt x="36" y="242"/>
                      </a:lnTo>
                      <a:lnTo>
                        <a:pt x="33" y="250"/>
                      </a:lnTo>
                      <a:lnTo>
                        <a:pt x="31" y="260"/>
                      </a:lnTo>
                      <a:lnTo>
                        <a:pt x="30" y="268"/>
                      </a:lnTo>
                      <a:lnTo>
                        <a:pt x="29" y="276"/>
                      </a:lnTo>
                      <a:lnTo>
                        <a:pt x="29" y="285"/>
                      </a:lnTo>
                      <a:lnTo>
                        <a:pt x="29" y="293"/>
                      </a:lnTo>
                      <a:lnTo>
                        <a:pt x="30" y="301"/>
                      </a:lnTo>
                      <a:lnTo>
                        <a:pt x="31" y="311"/>
                      </a:lnTo>
                      <a:lnTo>
                        <a:pt x="33" y="319"/>
                      </a:lnTo>
                      <a:lnTo>
                        <a:pt x="36" y="327"/>
                      </a:lnTo>
                      <a:lnTo>
                        <a:pt x="39" y="335"/>
                      </a:lnTo>
                      <a:lnTo>
                        <a:pt x="44" y="349"/>
                      </a:lnTo>
                      <a:lnTo>
                        <a:pt x="39" y="345"/>
                      </a:lnTo>
                      <a:lnTo>
                        <a:pt x="33" y="341"/>
                      </a:lnTo>
                      <a:lnTo>
                        <a:pt x="28" y="337"/>
                      </a:lnTo>
                      <a:lnTo>
                        <a:pt x="24" y="331"/>
                      </a:lnTo>
                      <a:lnTo>
                        <a:pt x="20" y="325"/>
                      </a:lnTo>
                      <a:lnTo>
                        <a:pt x="15" y="317"/>
                      </a:lnTo>
                      <a:lnTo>
                        <a:pt x="12" y="311"/>
                      </a:lnTo>
                      <a:lnTo>
                        <a:pt x="9" y="303"/>
                      </a:lnTo>
                      <a:lnTo>
                        <a:pt x="6" y="295"/>
                      </a:lnTo>
                      <a:lnTo>
                        <a:pt x="4" y="285"/>
                      </a:lnTo>
                      <a:lnTo>
                        <a:pt x="2" y="278"/>
                      </a:lnTo>
                      <a:lnTo>
                        <a:pt x="1" y="270"/>
                      </a:lnTo>
                      <a:lnTo>
                        <a:pt x="0" y="260"/>
                      </a:lnTo>
                      <a:lnTo>
                        <a:pt x="0" y="252"/>
                      </a:lnTo>
                      <a:lnTo>
                        <a:pt x="0" y="242"/>
                      </a:lnTo>
                      <a:lnTo>
                        <a:pt x="1" y="234"/>
                      </a:lnTo>
                      <a:lnTo>
                        <a:pt x="2" y="224"/>
                      </a:lnTo>
                      <a:lnTo>
                        <a:pt x="4" y="216"/>
                      </a:lnTo>
                      <a:lnTo>
                        <a:pt x="6" y="207"/>
                      </a:lnTo>
                      <a:lnTo>
                        <a:pt x="9" y="199"/>
                      </a:lnTo>
                      <a:lnTo>
                        <a:pt x="12" y="193"/>
                      </a:lnTo>
                      <a:lnTo>
                        <a:pt x="15" y="185"/>
                      </a:lnTo>
                      <a:lnTo>
                        <a:pt x="23" y="173"/>
                      </a:lnTo>
                      <a:lnTo>
                        <a:pt x="24" y="171"/>
                      </a:lnTo>
                      <a:lnTo>
                        <a:pt x="26" y="169"/>
                      </a:lnTo>
                      <a:lnTo>
                        <a:pt x="30" y="163"/>
                      </a:lnTo>
                      <a:lnTo>
                        <a:pt x="33" y="157"/>
                      </a:lnTo>
                      <a:lnTo>
                        <a:pt x="37" y="149"/>
                      </a:lnTo>
                      <a:lnTo>
                        <a:pt x="39" y="143"/>
                      </a:lnTo>
                      <a:lnTo>
                        <a:pt x="41" y="136"/>
                      </a:lnTo>
                      <a:lnTo>
                        <a:pt x="42" y="128"/>
                      </a:lnTo>
                      <a:lnTo>
                        <a:pt x="43" y="120"/>
                      </a:lnTo>
                      <a:lnTo>
                        <a:pt x="44" y="116"/>
                      </a:lnTo>
                      <a:lnTo>
                        <a:pt x="44" y="108"/>
                      </a:lnTo>
                      <a:lnTo>
                        <a:pt x="46" y="92"/>
                      </a:lnTo>
                      <a:lnTo>
                        <a:pt x="48" y="86"/>
                      </a:lnTo>
                      <a:lnTo>
                        <a:pt x="50" y="78"/>
                      </a:lnTo>
                      <a:lnTo>
                        <a:pt x="53" y="72"/>
                      </a:lnTo>
                      <a:lnTo>
                        <a:pt x="56" y="67"/>
                      </a:lnTo>
                      <a:lnTo>
                        <a:pt x="60" y="61"/>
                      </a:lnTo>
                      <a:lnTo>
                        <a:pt x="63" y="55"/>
                      </a:lnTo>
                      <a:lnTo>
                        <a:pt x="67" y="51"/>
                      </a:lnTo>
                      <a:lnTo>
                        <a:pt x="72" y="47"/>
                      </a:lnTo>
                      <a:lnTo>
                        <a:pt x="74" y="45"/>
                      </a:lnTo>
                      <a:lnTo>
                        <a:pt x="76" y="43"/>
                      </a:lnTo>
                      <a:lnTo>
                        <a:pt x="75" y="47"/>
                      </a:lnTo>
                      <a:lnTo>
                        <a:pt x="74" y="55"/>
                      </a:lnTo>
                      <a:lnTo>
                        <a:pt x="72" y="65"/>
                      </a:lnTo>
                      <a:lnTo>
                        <a:pt x="71" y="72"/>
                      </a:lnTo>
                      <a:lnTo>
                        <a:pt x="71" y="82"/>
                      </a:lnTo>
                      <a:lnTo>
                        <a:pt x="71" y="90"/>
                      </a:lnTo>
                      <a:lnTo>
                        <a:pt x="72" y="100"/>
                      </a:lnTo>
                      <a:lnTo>
                        <a:pt x="73" y="108"/>
                      </a:lnTo>
                      <a:lnTo>
                        <a:pt x="74" y="118"/>
                      </a:lnTo>
                      <a:lnTo>
                        <a:pt x="76" y="126"/>
                      </a:lnTo>
                      <a:lnTo>
                        <a:pt x="80" y="139"/>
                      </a:lnTo>
                      <a:lnTo>
                        <a:pt x="82" y="145"/>
                      </a:lnTo>
                      <a:lnTo>
                        <a:pt x="84" y="153"/>
                      </a:lnTo>
                      <a:lnTo>
                        <a:pt x="85" y="161"/>
                      </a:lnTo>
                      <a:lnTo>
                        <a:pt x="86" y="169"/>
                      </a:lnTo>
                      <a:lnTo>
                        <a:pt x="86" y="179"/>
                      </a:lnTo>
                      <a:lnTo>
                        <a:pt x="86" y="187"/>
                      </a:lnTo>
                      <a:lnTo>
                        <a:pt x="85" y="195"/>
                      </a:lnTo>
                      <a:lnTo>
                        <a:pt x="88" y="187"/>
                      </a:lnTo>
                      <a:lnTo>
                        <a:pt x="89" y="173"/>
                      </a:lnTo>
                      <a:lnTo>
                        <a:pt x="91" y="161"/>
                      </a:lnTo>
                      <a:lnTo>
                        <a:pt x="92" y="147"/>
                      </a:lnTo>
                      <a:lnTo>
                        <a:pt x="92" y="136"/>
                      </a:lnTo>
                      <a:lnTo>
                        <a:pt x="92" y="132"/>
                      </a:lnTo>
                      <a:lnTo>
                        <a:pt x="92" y="120"/>
                      </a:lnTo>
                      <a:lnTo>
                        <a:pt x="93" y="110"/>
                      </a:lnTo>
                      <a:lnTo>
                        <a:pt x="94" y="100"/>
                      </a:lnTo>
                      <a:lnTo>
                        <a:pt x="96" y="88"/>
                      </a:lnTo>
                      <a:lnTo>
                        <a:pt x="98" y="80"/>
                      </a:lnTo>
                      <a:lnTo>
                        <a:pt x="101" y="70"/>
                      </a:lnTo>
                      <a:lnTo>
                        <a:pt x="105" y="61"/>
                      </a:lnTo>
                      <a:lnTo>
                        <a:pt x="109" y="51"/>
                      </a:lnTo>
                      <a:lnTo>
                        <a:pt x="113" y="43"/>
                      </a:lnTo>
                      <a:lnTo>
                        <a:pt x="117" y="35"/>
                      </a:lnTo>
                      <a:lnTo>
                        <a:pt x="123" y="27"/>
                      </a:lnTo>
                      <a:lnTo>
                        <a:pt x="128" y="19"/>
                      </a:lnTo>
                      <a:lnTo>
                        <a:pt x="133" y="13"/>
                      </a:lnTo>
                      <a:lnTo>
                        <a:pt x="140" y="7"/>
                      </a:lnTo>
                      <a:lnTo>
                        <a:pt x="146" y="3"/>
                      </a:lnTo>
                      <a:lnTo>
                        <a:pt x="152" y="0"/>
                      </a:lnTo>
                      <a:lnTo>
                        <a:pt x="149" y="5"/>
                      </a:lnTo>
                      <a:lnTo>
                        <a:pt x="146" y="13"/>
                      </a:lnTo>
                      <a:lnTo>
                        <a:pt x="143" y="23"/>
                      </a:lnTo>
                      <a:lnTo>
                        <a:pt x="141" y="33"/>
                      </a:lnTo>
                      <a:lnTo>
                        <a:pt x="138" y="41"/>
                      </a:lnTo>
                      <a:lnTo>
                        <a:pt x="137" y="53"/>
                      </a:lnTo>
                      <a:lnTo>
                        <a:pt x="136" y="63"/>
                      </a:lnTo>
                      <a:lnTo>
                        <a:pt x="135" y="72"/>
                      </a:lnTo>
                      <a:lnTo>
                        <a:pt x="135" y="82"/>
                      </a:lnTo>
                      <a:lnTo>
                        <a:pt x="136" y="92"/>
                      </a:lnTo>
                      <a:lnTo>
                        <a:pt x="137" y="102"/>
                      </a:lnTo>
                      <a:lnTo>
                        <a:pt x="140" y="112"/>
                      </a:lnTo>
                      <a:lnTo>
                        <a:pt x="142" y="122"/>
                      </a:lnTo>
                      <a:lnTo>
                        <a:pt x="144" y="132"/>
                      </a:lnTo>
                      <a:lnTo>
                        <a:pt x="147" y="141"/>
                      </a:lnTo>
                      <a:lnTo>
                        <a:pt x="150" y="149"/>
                      </a:lnTo>
                      <a:lnTo>
                        <a:pt x="154" y="157"/>
                      </a:lnTo>
                      <a:lnTo>
                        <a:pt x="159" y="167"/>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grpSp>
        <p:grpSp>
          <p:nvGrpSpPr>
            <p:cNvPr id="309" name="Group 18">
              <a:extLst>
                <a:ext uri="{FF2B5EF4-FFF2-40B4-BE49-F238E27FC236}">
                  <a16:creationId xmlns:a16="http://schemas.microsoft.com/office/drawing/2014/main" id="{B2BF2B8D-9618-4A2B-B27E-D97D296ECF57}"/>
                </a:ext>
              </a:extLst>
            </p:cNvPr>
            <p:cNvGrpSpPr>
              <a:grpSpLocks/>
            </p:cNvGrpSpPr>
            <p:nvPr/>
          </p:nvGrpSpPr>
          <p:grpSpPr bwMode="auto">
            <a:xfrm>
              <a:off x="1297" y="1093"/>
              <a:ext cx="669" cy="626"/>
              <a:chOff x="1297" y="1093"/>
              <a:chExt cx="669" cy="626"/>
            </a:xfrm>
          </p:grpSpPr>
          <p:sp>
            <p:nvSpPr>
              <p:cNvPr id="334" name="AutoShape 19">
                <a:extLst>
                  <a:ext uri="{FF2B5EF4-FFF2-40B4-BE49-F238E27FC236}">
                    <a16:creationId xmlns:a16="http://schemas.microsoft.com/office/drawing/2014/main" id="{F401E5C9-D60D-4B2D-8F43-A74608C1F7F7}"/>
                  </a:ext>
                </a:extLst>
              </p:cNvPr>
              <p:cNvSpPr>
                <a:spLocks noChangeArrowheads="1"/>
              </p:cNvSpPr>
              <p:nvPr/>
            </p:nvSpPr>
            <p:spPr bwMode="auto">
              <a:xfrm>
                <a:off x="1297" y="1093"/>
                <a:ext cx="669" cy="626"/>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35" name="Freeform 20">
                <a:extLst>
                  <a:ext uri="{FF2B5EF4-FFF2-40B4-BE49-F238E27FC236}">
                    <a16:creationId xmlns:a16="http://schemas.microsoft.com/office/drawing/2014/main" id="{E9ED1ED9-81A8-4994-825E-F93FB924CBD2}"/>
                  </a:ext>
                </a:extLst>
              </p:cNvPr>
              <p:cNvSpPr>
                <a:spLocks/>
              </p:cNvSpPr>
              <p:nvPr/>
            </p:nvSpPr>
            <p:spPr bwMode="auto">
              <a:xfrm>
                <a:off x="1533" y="1478"/>
                <a:ext cx="403" cy="223"/>
              </a:xfrm>
              <a:custGeom>
                <a:avLst/>
                <a:gdLst/>
                <a:ahLst/>
                <a:cxnLst>
                  <a:cxn ang="0">
                    <a:pos x="43" y="134"/>
                  </a:cxn>
                  <a:cxn ang="0">
                    <a:pos x="67" y="113"/>
                  </a:cxn>
                  <a:cxn ang="0">
                    <a:pos x="95" y="92"/>
                  </a:cxn>
                  <a:cxn ang="0">
                    <a:pos x="76" y="67"/>
                  </a:cxn>
                  <a:cxn ang="0">
                    <a:pos x="81" y="51"/>
                  </a:cxn>
                  <a:cxn ang="0">
                    <a:pos x="110" y="51"/>
                  </a:cxn>
                  <a:cxn ang="0">
                    <a:pos x="138" y="56"/>
                  </a:cxn>
                  <a:cxn ang="0">
                    <a:pos x="167" y="56"/>
                  </a:cxn>
                  <a:cxn ang="0">
                    <a:pos x="143" y="30"/>
                  </a:cxn>
                  <a:cxn ang="0">
                    <a:pos x="143" y="20"/>
                  </a:cxn>
                  <a:cxn ang="0">
                    <a:pos x="177" y="20"/>
                  </a:cxn>
                  <a:cxn ang="0">
                    <a:pos x="205" y="20"/>
                  </a:cxn>
                  <a:cxn ang="0">
                    <a:pos x="239" y="20"/>
                  </a:cxn>
                  <a:cxn ang="0">
                    <a:pos x="268" y="10"/>
                  </a:cxn>
                  <a:cxn ang="0">
                    <a:pos x="296" y="0"/>
                  </a:cxn>
                  <a:cxn ang="0">
                    <a:pos x="325" y="25"/>
                  </a:cxn>
                  <a:cxn ang="0">
                    <a:pos x="363" y="25"/>
                  </a:cxn>
                  <a:cxn ang="0">
                    <a:pos x="402" y="36"/>
                  </a:cxn>
                  <a:cxn ang="0">
                    <a:pos x="373" y="41"/>
                  </a:cxn>
                  <a:cxn ang="0">
                    <a:pos x="344" y="46"/>
                  </a:cxn>
                  <a:cxn ang="0">
                    <a:pos x="306" y="61"/>
                  </a:cxn>
                  <a:cxn ang="0">
                    <a:pos x="272" y="67"/>
                  </a:cxn>
                  <a:cxn ang="0">
                    <a:pos x="244" y="67"/>
                  </a:cxn>
                  <a:cxn ang="0">
                    <a:pos x="210" y="67"/>
                  </a:cxn>
                  <a:cxn ang="0">
                    <a:pos x="258" y="92"/>
                  </a:cxn>
                  <a:cxn ang="0">
                    <a:pos x="296" y="103"/>
                  </a:cxn>
                  <a:cxn ang="0">
                    <a:pos x="201" y="113"/>
                  </a:cxn>
                  <a:cxn ang="0">
                    <a:pos x="172" y="113"/>
                  </a:cxn>
                  <a:cxn ang="0">
                    <a:pos x="177" y="154"/>
                  </a:cxn>
                  <a:cxn ang="0">
                    <a:pos x="205" y="175"/>
                  </a:cxn>
                  <a:cxn ang="0">
                    <a:pos x="172" y="185"/>
                  </a:cxn>
                  <a:cxn ang="0">
                    <a:pos x="129" y="185"/>
                  </a:cxn>
                  <a:cxn ang="0">
                    <a:pos x="105" y="165"/>
                  </a:cxn>
                  <a:cxn ang="0">
                    <a:pos x="67" y="170"/>
                  </a:cxn>
                  <a:cxn ang="0">
                    <a:pos x="33" y="196"/>
                  </a:cxn>
                  <a:cxn ang="0">
                    <a:pos x="0" y="222"/>
                  </a:cxn>
                  <a:cxn ang="0">
                    <a:pos x="9" y="191"/>
                  </a:cxn>
                  <a:cxn ang="0">
                    <a:pos x="28" y="160"/>
                  </a:cxn>
                </a:cxnLst>
                <a:rect l="0" t="0" r="r" b="b"/>
                <a:pathLst>
                  <a:path w="403" h="223">
                    <a:moveTo>
                      <a:pt x="28" y="160"/>
                    </a:moveTo>
                    <a:lnTo>
                      <a:pt x="43" y="134"/>
                    </a:lnTo>
                    <a:lnTo>
                      <a:pt x="52" y="118"/>
                    </a:lnTo>
                    <a:lnTo>
                      <a:pt x="67" y="113"/>
                    </a:lnTo>
                    <a:lnTo>
                      <a:pt x="81" y="108"/>
                    </a:lnTo>
                    <a:lnTo>
                      <a:pt x="95" y="92"/>
                    </a:lnTo>
                    <a:lnTo>
                      <a:pt x="90" y="77"/>
                    </a:lnTo>
                    <a:lnTo>
                      <a:pt x="76" y="67"/>
                    </a:lnTo>
                    <a:lnTo>
                      <a:pt x="62" y="56"/>
                    </a:lnTo>
                    <a:lnTo>
                      <a:pt x="81" y="51"/>
                    </a:lnTo>
                    <a:lnTo>
                      <a:pt x="95" y="51"/>
                    </a:lnTo>
                    <a:lnTo>
                      <a:pt x="110" y="51"/>
                    </a:lnTo>
                    <a:lnTo>
                      <a:pt x="124" y="56"/>
                    </a:lnTo>
                    <a:lnTo>
                      <a:pt x="138" y="56"/>
                    </a:lnTo>
                    <a:lnTo>
                      <a:pt x="153" y="56"/>
                    </a:lnTo>
                    <a:lnTo>
                      <a:pt x="167" y="56"/>
                    </a:lnTo>
                    <a:lnTo>
                      <a:pt x="157" y="41"/>
                    </a:lnTo>
                    <a:lnTo>
                      <a:pt x="143" y="30"/>
                    </a:lnTo>
                    <a:lnTo>
                      <a:pt x="119" y="25"/>
                    </a:lnTo>
                    <a:lnTo>
                      <a:pt x="143" y="20"/>
                    </a:lnTo>
                    <a:lnTo>
                      <a:pt x="162" y="20"/>
                    </a:lnTo>
                    <a:lnTo>
                      <a:pt x="177" y="20"/>
                    </a:lnTo>
                    <a:lnTo>
                      <a:pt x="191" y="20"/>
                    </a:lnTo>
                    <a:lnTo>
                      <a:pt x="205" y="20"/>
                    </a:lnTo>
                    <a:lnTo>
                      <a:pt x="224" y="20"/>
                    </a:lnTo>
                    <a:lnTo>
                      <a:pt x="239" y="20"/>
                    </a:lnTo>
                    <a:lnTo>
                      <a:pt x="253" y="20"/>
                    </a:lnTo>
                    <a:lnTo>
                      <a:pt x="268" y="10"/>
                    </a:lnTo>
                    <a:lnTo>
                      <a:pt x="282" y="0"/>
                    </a:lnTo>
                    <a:lnTo>
                      <a:pt x="296" y="0"/>
                    </a:lnTo>
                    <a:lnTo>
                      <a:pt x="306" y="15"/>
                    </a:lnTo>
                    <a:lnTo>
                      <a:pt x="325" y="25"/>
                    </a:lnTo>
                    <a:lnTo>
                      <a:pt x="349" y="25"/>
                    </a:lnTo>
                    <a:lnTo>
                      <a:pt x="363" y="25"/>
                    </a:lnTo>
                    <a:lnTo>
                      <a:pt x="382" y="25"/>
                    </a:lnTo>
                    <a:lnTo>
                      <a:pt x="402" y="36"/>
                    </a:lnTo>
                    <a:lnTo>
                      <a:pt x="387" y="41"/>
                    </a:lnTo>
                    <a:lnTo>
                      <a:pt x="373" y="41"/>
                    </a:lnTo>
                    <a:lnTo>
                      <a:pt x="358" y="41"/>
                    </a:lnTo>
                    <a:lnTo>
                      <a:pt x="344" y="46"/>
                    </a:lnTo>
                    <a:lnTo>
                      <a:pt x="330" y="46"/>
                    </a:lnTo>
                    <a:lnTo>
                      <a:pt x="306" y="61"/>
                    </a:lnTo>
                    <a:lnTo>
                      <a:pt x="287" y="67"/>
                    </a:lnTo>
                    <a:lnTo>
                      <a:pt x="272" y="67"/>
                    </a:lnTo>
                    <a:lnTo>
                      <a:pt x="258" y="67"/>
                    </a:lnTo>
                    <a:lnTo>
                      <a:pt x="244" y="67"/>
                    </a:lnTo>
                    <a:lnTo>
                      <a:pt x="229" y="67"/>
                    </a:lnTo>
                    <a:lnTo>
                      <a:pt x="210" y="67"/>
                    </a:lnTo>
                    <a:lnTo>
                      <a:pt x="224" y="77"/>
                    </a:lnTo>
                    <a:lnTo>
                      <a:pt x="258" y="92"/>
                    </a:lnTo>
                    <a:lnTo>
                      <a:pt x="272" y="98"/>
                    </a:lnTo>
                    <a:lnTo>
                      <a:pt x="296" y="103"/>
                    </a:lnTo>
                    <a:lnTo>
                      <a:pt x="229" y="113"/>
                    </a:lnTo>
                    <a:lnTo>
                      <a:pt x="201" y="113"/>
                    </a:lnTo>
                    <a:lnTo>
                      <a:pt x="186" y="113"/>
                    </a:lnTo>
                    <a:lnTo>
                      <a:pt x="172" y="113"/>
                    </a:lnTo>
                    <a:lnTo>
                      <a:pt x="162" y="139"/>
                    </a:lnTo>
                    <a:lnTo>
                      <a:pt x="177" y="154"/>
                    </a:lnTo>
                    <a:lnTo>
                      <a:pt x="191" y="165"/>
                    </a:lnTo>
                    <a:lnTo>
                      <a:pt x="205" y="175"/>
                    </a:lnTo>
                    <a:lnTo>
                      <a:pt x="186" y="185"/>
                    </a:lnTo>
                    <a:lnTo>
                      <a:pt x="172" y="185"/>
                    </a:lnTo>
                    <a:lnTo>
                      <a:pt x="148" y="185"/>
                    </a:lnTo>
                    <a:lnTo>
                      <a:pt x="129" y="185"/>
                    </a:lnTo>
                    <a:lnTo>
                      <a:pt x="119" y="170"/>
                    </a:lnTo>
                    <a:lnTo>
                      <a:pt x="105" y="165"/>
                    </a:lnTo>
                    <a:lnTo>
                      <a:pt x="81" y="165"/>
                    </a:lnTo>
                    <a:lnTo>
                      <a:pt x="67" y="170"/>
                    </a:lnTo>
                    <a:lnTo>
                      <a:pt x="52" y="180"/>
                    </a:lnTo>
                    <a:lnTo>
                      <a:pt x="33" y="196"/>
                    </a:lnTo>
                    <a:lnTo>
                      <a:pt x="14" y="211"/>
                    </a:lnTo>
                    <a:lnTo>
                      <a:pt x="0" y="222"/>
                    </a:lnTo>
                    <a:lnTo>
                      <a:pt x="4" y="206"/>
                    </a:lnTo>
                    <a:lnTo>
                      <a:pt x="9" y="191"/>
                    </a:lnTo>
                    <a:lnTo>
                      <a:pt x="28" y="160"/>
                    </a:lnTo>
                    <a:lnTo>
                      <a:pt x="28" y="160"/>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36" name="Freeform 21">
                <a:extLst>
                  <a:ext uri="{FF2B5EF4-FFF2-40B4-BE49-F238E27FC236}">
                    <a16:creationId xmlns:a16="http://schemas.microsoft.com/office/drawing/2014/main" id="{DCEEFF25-9BDF-4201-B8F4-07B7E405F000}"/>
                  </a:ext>
                </a:extLst>
              </p:cNvPr>
              <p:cNvSpPr>
                <a:spLocks/>
              </p:cNvSpPr>
              <p:nvPr/>
            </p:nvSpPr>
            <p:spPr bwMode="auto">
              <a:xfrm>
                <a:off x="1690" y="1302"/>
                <a:ext cx="156" cy="234"/>
              </a:xfrm>
              <a:custGeom>
                <a:avLst/>
                <a:gdLst/>
                <a:ahLst/>
                <a:cxnLst>
                  <a:cxn ang="0">
                    <a:pos x="107" y="233"/>
                  </a:cxn>
                  <a:cxn ang="0">
                    <a:pos x="28" y="233"/>
                  </a:cxn>
                  <a:cxn ang="0">
                    <a:pos x="13" y="210"/>
                  </a:cxn>
                  <a:cxn ang="0">
                    <a:pos x="0" y="161"/>
                  </a:cxn>
                  <a:cxn ang="0">
                    <a:pos x="34" y="79"/>
                  </a:cxn>
                  <a:cxn ang="0">
                    <a:pos x="44" y="96"/>
                  </a:cxn>
                  <a:cxn ang="0">
                    <a:pos x="64" y="75"/>
                  </a:cxn>
                  <a:cxn ang="0">
                    <a:pos x="91" y="126"/>
                  </a:cxn>
                  <a:cxn ang="0">
                    <a:pos x="110" y="51"/>
                  </a:cxn>
                  <a:cxn ang="0">
                    <a:pos x="115" y="0"/>
                  </a:cxn>
                  <a:cxn ang="0">
                    <a:pos x="138" y="53"/>
                  </a:cxn>
                  <a:cxn ang="0">
                    <a:pos x="155" y="157"/>
                  </a:cxn>
                  <a:cxn ang="0">
                    <a:pos x="136" y="212"/>
                  </a:cxn>
                  <a:cxn ang="0">
                    <a:pos x="107" y="233"/>
                  </a:cxn>
                </a:cxnLst>
                <a:rect l="0" t="0" r="r" b="b"/>
                <a:pathLst>
                  <a:path w="156" h="234">
                    <a:moveTo>
                      <a:pt x="107" y="233"/>
                    </a:moveTo>
                    <a:lnTo>
                      <a:pt x="28" y="233"/>
                    </a:lnTo>
                    <a:lnTo>
                      <a:pt x="13" y="210"/>
                    </a:lnTo>
                    <a:lnTo>
                      <a:pt x="0" y="161"/>
                    </a:lnTo>
                    <a:lnTo>
                      <a:pt x="34" y="79"/>
                    </a:lnTo>
                    <a:lnTo>
                      <a:pt x="44" y="96"/>
                    </a:lnTo>
                    <a:lnTo>
                      <a:pt x="64" y="75"/>
                    </a:lnTo>
                    <a:lnTo>
                      <a:pt x="91" y="126"/>
                    </a:lnTo>
                    <a:lnTo>
                      <a:pt x="110" y="51"/>
                    </a:lnTo>
                    <a:lnTo>
                      <a:pt x="115" y="0"/>
                    </a:lnTo>
                    <a:lnTo>
                      <a:pt x="138" y="53"/>
                    </a:lnTo>
                    <a:lnTo>
                      <a:pt x="155" y="157"/>
                    </a:lnTo>
                    <a:lnTo>
                      <a:pt x="136" y="212"/>
                    </a:lnTo>
                    <a:lnTo>
                      <a:pt x="107" y="233"/>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37" name="Freeform 22">
                <a:extLst>
                  <a:ext uri="{FF2B5EF4-FFF2-40B4-BE49-F238E27FC236}">
                    <a16:creationId xmlns:a16="http://schemas.microsoft.com/office/drawing/2014/main" id="{445599F5-DA3C-4301-8CDA-42F9C47C627C}"/>
                  </a:ext>
                </a:extLst>
              </p:cNvPr>
              <p:cNvSpPr>
                <a:spLocks/>
              </p:cNvSpPr>
              <p:nvPr/>
            </p:nvSpPr>
            <p:spPr bwMode="auto">
              <a:xfrm>
                <a:off x="1668" y="1198"/>
                <a:ext cx="209" cy="338"/>
              </a:xfrm>
              <a:custGeom>
                <a:avLst/>
                <a:gdLst/>
                <a:ahLst/>
                <a:cxnLst>
                  <a:cxn ang="0">
                    <a:pos x="201" y="188"/>
                  </a:cxn>
                  <a:cxn ang="0">
                    <a:pos x="208" y="220"/>
                  </a:cxn>
                  <a:cxn ang="0">
                    <a:pos x="204" y="257"/>
                  </a:cxn>
                  <a:cxn ang="0">
                    <a:pos x="191" y="289"/>
                  </a:cxn>
                  <a:cxn ang="0">
                    <a:pos x="171" y="316"/>
                  </a:cxn>
                  <a:cxn ang="0">
                    <a:pos x="144" y="333"/>
                  </a:cxn>
                  <a:cxn ang="0">
                    <a:pos x="134" y="333"/>
                  </a:cxn>
                  <a:cxn ang="0">
                    <a:pos x="155" y="300"/>
                  </a:cxn>
                  <a:cxn ang="0">
                    <a:pos x="166" y="264"/>
                  </a:cxn>
                  <a:cxn ang="0">
                    <a:pos x="167" y="224"/>
                  </a:cxn>
                  <a:cxn ang="0">
                    <a:pos x="156" y="165"/>
                  </a:cxn>
                  <a:cxn ang="0">
                    <a:pos x="143" y="133"/>
                  </a:cxn>
                  <a:cxn ang="0">
                    <a:pos x="142" y="184"/>
                  </a:cxn>
                  <a:cxn ang="0">
                    <a:pos x="131" y="232"/>
                  </a:cxn>
                  <a:cxn ang="0">
                    <a:pos x="112" y="277"/>
                  </a:cxn>
                  <a:cxn ang="0">
                    <a:pos x="100" y="279"/>
                  </a:cxn>
                  <a:cxn ang="0">
                    <a:pos x="97" y="237"/>
                  </a:cxn>
                  <a:cxn ang="0">
                    <a:pos x="83" y="198"/>
                  </a:cxn>
                  <a:cxn ang="0">
                    <a:pos x="74" y="230"/>
                  </a:cxn>
                  <a:cxn ang="0">
                    <a:pos x="71" y="272"/>
                  </a:cxn>
                  <a:cxn ang="0">
                    <a:pos x="59" y="266"/>
                  </a:cxn>
                  <a:cxn ang="0">
                    <a:pos x="50" y="237"/>
                  </a:cxn>
                  <a:cxn ang="0">
                    <a:pos x="45" y="226"/>
                  </a:cxn>
                  <a:cxn ang="0">
                    <a:pos x="36" y="258"/>
                  </a:cxn>
                  <a:cxn ang="0">
                    <a:pos x="36" y="291"/>
                  </a:cxn>
                  <a:cxn ang="0">
                    <a:pos x="46" y="323"/>
                  </a:cxn>
                  <a:cxn ang="0">
                    <a:pos x="34" y="325"/>
                  </a:cxn>
                  <a:cxn ang="0">
                    <a:pos x="15" y="300"/>
                  </a:cxn>
                  <a:cxn ang="0">
                    <a:pos x="2" y="268"/>
                  </a:cxn>
                  <a:cxn ang="0">
                    <a:pos x="0" y="234"/>
                  </a:cxn>
                  <a:cxn ang="0">
                    <a:pos x="7" y="199"/>
                  </a:cxn>
                  <a:cxn ang="0">
                    <a:pos x="27" y="167"/>
                  </a:cxn>
                  <a:cxn ang="0">
                    <a:pos x="40" y="152"/>
                  </a:cxn>
                  <a:cxn ang="0">
                    <a:pos x="50" y="123"/>
                  </a:cxn>
                  <a:cxn ang="0">
                    <a:pos x="55" y="89"/>
                  </a:cxn>
                  <a:cxn ang="0">
                    <a:pos x="66" y="64"/>
                  </a:cxn>
                  <a:cxn ang="0">
                    <a:pos x="85" y="45"/>
                  </a:cxn>
                  <a:cxn ang="0">
                    <a:pos x="88" y="53"/>
                  </a:cxn>
                  <a:cxn ang="0">
                    <a:pos x="84" y="87"/>
                  </a:cxn>
                  <a:cxn ang="0">
                    <a:pos x="90" y="121"/>
                  </a:cxn>
                  <a:cxn ang="0">
                    <a:pos x="102" y="156"/>
                  </a:cxn>
                  <a:cxn ang="0">
                    <a:pos x="102" y="188"/>
                  </a:cxn>
                  <a:cxn ang="0">
                    <a:pos x="109" y="142"/>
                  </a:cxn>
                  <a:cxn ang="0">
                    <a:pos x="110" y="106"/>
                  </a:cxn>
                  <a:cxn ang="0">
                    <a:pos x="121" y="68"/>
                  </a:cxn>
                  <a:cxn ang="0">
                    <a:pos x="139" y="34"/>
                  </a:cxn>
                  <a:cxn ang="0">
                    <a:pos x="166" y="7"/>
                  </a:cxn>
                  <a:cxn ang="0">
                    <a:pos x="173" y="13"/>
                  </a:cxn>
                  <a:cxn ang="0">
                    <a:pos x="163" y="51"/>
                  </a:cxn>
                  <a:cxn ang="0">
                    <a:pos x="162" y="89"/>
                  </a:cxn>
                  <a:cxn ang="0">
                    <a:pos x="171" y="127"/>
                  </a:cxn>
                  <a:cxn ang="0">
                    <a:pos x="189" y="161"/>
                  </a:cxn>
                </a:cxnLst>
                <a:rect l="0" t="0" r="r" b="b"/>
                <a:pathLst>
                  <a:path w="209" h="338">
                    <a:moveTo>
                      <a:pt x="189" y="161"/>
                    </a:moveTo>
                    <a:lnTo>
                      <a:pt x="195" y="171"/>
                    </a:lnTo>
                    <a:lnTo>
                      <a:pt x="199" y="180"/>
                    </a:lnTo>
                    <a:lnTo>
                      <a:pt x="201" y="188"/>
                    </a:lnTo>
                    <a:lnTo>
                      <a:pt x="202" y="192"/>
                    </a:lnTo>
                    <a:lnTo>
                      <a:pt x="205" y="201"/>
                    </a:lnTo>
                    <a:lnTo>
                      <a:pt x="206" y="211"/>
                    </a:lnTo>
                    <a:lnTo>
                      <a:pt x="208" y="220"/>
                    </a:lnTo>
                    <a:lnTo>
                      <a:pt x="208" y="230"/>
                    </a:lnTo>
                    <a:lnTo>
                      <a:pt x="206" y="237"/>
                    </a:lnTo>
                    <a:lnTo>
                      <a:pt x="206" y="247"/>
                    </a:lnTo>
                    <a:lnTo>
                      <a:pt x="204" y="257"/>
                    </a:lnTo>
                    <a:lnTo>
                      <a:pt x="201" y="264"/>
                    </a:lnTo>
                    <a:lnTo>
                      <a:pt x="199" y="274"/>
                    </a:lnTo>
                    <a:lnTo>
                      <a:pt x="195" y="281"/>
                    </a:lnTo>
                    <a:lnTo>
                      <a:pt x="191" y="289"/>
                    </a:lnTo>
                    <a:lnTo>
                      <a:pt x="187" y="297"/>
                    </a:lnTo>
                    <a:lnTo>
                      <a:pt x="182" y="304"/>
                    </a:lnTo>
                    <a:lnTo>
                      <a:pt x="176" y="310"/>
                    </a:lnTo>
                    <a:lnTo>
                      <a:pt x="171" y="316"/>
                    </a:lnTo>
                    <a:lnTo>
                      <a:pt x="165" y="321"/>
                    </a:lnTo>
                    <a:lnTo>
                      <a:pt x="158" y="327"/>
                    </a:lnTo>
                    <a:lnTo>
                      <a:pt x="151" y="331"/>
                    </a:lnTo>
                    <a:lnTo>
                      <a:pt x="144" y="333"/>
                    </a:lnTo>
                    <a:lnTo>
                      <a:pt x="137" y="337"/>
                    </a:lnTo>
                    <a:lnTo>
                      <a:pt x="133" y="337"/>
                    </a:lnTo>
                    <a:lnTo>
                      <a:pt x="131" y="337"/>
                    </a:lnTo>
                    <a:lnTo>
                      <a:pt x="134" y="333"/>
                    </a:lnTo>
                    <a:lnTo>
                      <a:pt x="141" y="325"/>
                    </a:lnTo>
                    <a:lnTo>
                      <a:pt x="146" y="317"/>
                    </a:lnTo>
                    <a:lnTo>
                      <a:pt x="151" y="310"/>
                    </a:lnTo>
                    <a:lnTo>
                      <a:pt x="155" y="300"/>
                    </a:lnTo>
                    <a:lnTo>
                      <a:pt x="158" y="293"/>
                    </a:lnTo>
                    <a:lnTo>
                      <a:pt x="161" y="283"/>
                    </a:lnTo>
                    <a:lnTo>
                      <a:pt x="163" y="274"/>
                    </a:lnTo>
                    <a:lnTo>
                      <a:pt x="166" y="264"/>
                    </a:lnTo>
                    <a:lnTo>
                      <a:pt x="167" y="255"/>
                    </a:lnTo>
                    <a:lnTo>
                      <a:pt x="168" y="243"/>
                    </a:lnTo>
                    <a:lnTo>
                      <a:pt x="168" y="234"/>
                    </a:lnTo>
                    <a:lnTo>
                      <a:pt x="167" y="224"/>
                    </a:lnTo>
                    <a:lnTo>
                      <a:pt x="166" y="215"/>
                    </a:lnTo>
                    <a:lnTo>
                      <a:pt x="163" y="198"/>
                    </a:lnTo>
                    <a:lnTo>
                      <a:pt x="160" y="180"/>
                    </a:lnTo>
                    <a:lnTo>
                      <a:pt x="156" y="165"/>
                    </a:lnTo>
                    <a:lnTo>
                      <a:pt x="152" y="150"/>
                    </a:lnTo>
                    <a:lnTo>
                      <a:pt x="147" y="135"/>
                    </a:lnTo>
                    <a:lnTo>
                      <a:pt x="142" y="119"/>
                    </a:lnTo>
                    <a:lnTo>
                      <a:pt x="143" y="133"/>
                    </a:lnTo>
                    <a:lnTo>
                      <a:pt x="143" y="146"/>
                    </a:lnTo>
                    <a:lnTo>
                      <a:pt x="144" y="158"/>
                    </a:lnTo>
                    <a:lnTo>
                      <a:pt x="143" y="171"/>
                    </a:lnTo>
                    <a:lnTo>
                      <a:pt x="142" y="184"/>
                    </a:lnTo>
                    <a:lnTo>
                      <a:pt x="141" y="196"/>
                    </a:lnTo>
                    <a:lnTo>
                      <a:pt x="138" y="209"/>
                    </a:lnTo>
                    <a:lnTo>
                      <a:pt x="134" y="220"/>
                    </a:lnTo>
                    <a:lnTo>
                      <a:pt x="131" y="232"/>
                    </a:lnTo>
                    <a:lnTo>
                      <a:pt x="127" y="245"/>
                    </a:lnTo>
                    <a:lnTo>
                      <a:pt x="123" y="257"/>
                    </a:lnTo>
                    <a:lnTo>
                      <a:pt x="117" y="266"/>
                    </a:lnTo>
                    <a:lnTo>
                      <a:pt x="112" y="277"/>
                    </a:lnTo>
                    <a:lnTo>
                      <a:pt x="105" y="287"/>
                    </a:lnTo>
                    <a:lnTo>
                      <a:pt x="98" y="297"/>
                    </a:lnTo>
                    <a:lnTo>
                      <a:pt x="99" y="291"/>
                    </a:lnTo>
                    <a:lnTo>
                      <a:pt x="100" y="279"/>
                    </a:lnTo>
                    <a:lnTo>
                      <a:pt x="100" y="270"/>
                    </a:lnTo>
                    <a:lnTo>
                      <a:pt x="99" y="258"/>
                    </a:lnTo>
                    <a:lnTo>
                      <a:pt x="98" y="247"/>
                    </a:lnTo>
                    <a:lnTo>
                      <a:pt x="97" y="237"/>
                    </a:lnTo>
                    <a:lnTo>
                      <a:pt x="94" y="226"/>
                    </a:lnTo>
                    <a:lnTo>
                      <a:pt x="92" y="217"/>
                    </a:lnTo>
                    <a:lnTo>
                      <a:pt x="88" y="207"/>
                    </a:lnTo>
                    <a:lnTo>
                      <a:pt x="83" y="198"/>
                    </a:lnTo>
                    <a:lnTo>
                      <a:pt x="83" y="199"/>
                    </a:lnTo>
                    <a:lnTo>
                      <a:pt x="79" y="209"/>
                    </a:lnTo>
                    <a:lnTo>
                      <a:pt x="76" y="218"/>
                    </a:lnTo>
                    <a:lnTo>
                      <a:pt x="74" y="230"/>
                    </a:lnTo>
                    <a:lnTo>
                      <a:pt x="73" y="239"/>
                    </a:lnTo>
                    <a:lnTo>
                      <a:pt x="71" y="251"/>
                    </a:lnTo>
                    <a:lnTo>
                      <a:pt x="71" y="260"/>
                    </a:lnTo>
                    <a:lnTo>
                      <a:pt x="71" y="272"/>
                    </a:lnTo>
                    <a:lnTo>
                      <a:pt x="71" y="281"/>
                    </a:lnTo>
                    <a:lnTo>
                      <a:pt x="68" y="277"/>
                    </a:lnTo>
                    <a:lnTo>
                      <a:pt x="63" y="272"/>
                    </a:lnTo>
                    <a:lnTo>
                      <a:pt x="59" y="266"/>
                    </a:lnTo>
                    <a:lnTo>
                      <a:pt x="56" y="258"/>
                    </a:lnTo>
                    <a:lnTo>
                      <a:pt x="54" y="253"/>
                    </a:lnTo>
                    <a:lnTo>
                      <a:pt x="51" y="245"/>
                    </a:lnTo>
                    <a:lnTo>
                      <a:pt x="50" y="237"/>
                    </a:lnTo>
                    <a:lnTo>
                      <a:pt x="49" y="232"/>
                    </a:lnTo>
                    <a:lnTo>
                      <a:pt x="49" y="224"/>
                    </a:lnTo>
                    <a:lnTo>
                      <a:pt x="49" y="220"/>
                    </a:lnTo>
                    <a:lnTo>
                      <a:pt x="45" y="226"/>
                    </a:lnTo>
                    <a:lnTo>
                      <a:pt x="42" y="234"/>
                    </a:lnTo>
                    <a:lnTo>
                      <a:pt x="40" y="241"/>
                    </a:lnTo>
                    <a:lnTo>
                      <a:pt x="37" y="251"/>
                    </a:lnTo>
                    <a:lnTo>
                      <a:pt x="36" y="258"/>
                    </a:lnTo>
                    <a:lnTo>
                      <a:pt x="35" y="266"/>
                    </a:lnTo>
                    <a:lnTo>
                      <a:pt x="35" y="276"/>
                    </a:lnTo>
                    <a:lnTo>
                      <a:pt x="35" y="283"/>
                    </a:lnTo>
                    <a:lnTo>
                      <a:pt x="36" y="291"/>
                    </a:lnTo>
                    <a:lnTo>
                      <a:pt x="37" y="300"/>
                    </a:lnTo>
                    <a:lnTo>
                      <a:pt x="40" y="308"/>
                    </a:lnTo>
                    <a:lnTo>
                      <a:pt x="42" y="316"/>
                    </a:lnTo>
                    <a:lnTo>
                      <a:pt x="46" y="323"/>
                    </a:lnTo>
                    <a:lnTo>
                      <a:pt x="52" y="337"/>
                    </a:lnTo>
                    <a:lnTo>
                      <a:pt x="46" y="333"/>
                    </a:lnTo>
                    <a:lnTo>
                      <a:pt x="40" y="329"/>
                    </a:lnTo>
                    <a:lnTo>
                      <a:pt x="34" y="325"/>
                    </a:lnTo>
                    <a:lnTo>
                      <a:pt x="28" y="319"/>
                    </a:lnTo>
                    <a:lnTo>
                      <a:pt x="23" y="314"/>
                    </a:lnTo>
                    <a:lnTo>
                      <a:pt x="18" y="306"/>
                    </a:lnTo>
                    <a:lnTo>
                      <a:pt x="15" y="300"/>
                    </a:lnTo>
                    <a:lnTo>
                      <a:pt x="11" y="293"/>
                    </a:lnTo>
                    <a:lnTo>
                      <a:pt x="7" y="285"/>
                    </a:lnTo>
                    <a:lnTo>
                      <a:pt x="5" y="276"/>
                    </a:lnTo>
                    <a:lnTo>
                      <a:pt x="2" y="268"/>
                    </a:lnTo>
                    <a:lnTo>
                      <a:pt x="1" y="260"/>
                    </a:lnTo>
                    <a:lnTo>
                      <a:pt x="0" y="251"/>
                    </a:lnTo>
                    <a:lnTo>
                      <a:pt x="0" y="243"/>
                    </a:lnTo>
                    <a:lnTo>
                      <a:pt x="0" y="234"/>
                    </a:lnTo>
                    <a:lnTo>
                      <a:pt x="1" y="226"/>
                    </a:lnTo>
                    <a:lnTo>
                      <a:pt x="2" y="217"/>
                    </a:lnTo>
                    <a:lnTo>
                      <a:pt x="5" y="209"/>
                    </a:lnTo>
                    <a:lnTo>
                      <a:pt x="7" y="199"/>
                    </a:lnTo>
                    <a:lnTo>
                      <a:pt x="11" y="192"/>
                    </a:lnTo>
                    <a:lnTo>
                      <a:pt x="15" y="186"/>
                    </a:lnTo>
                    <a:lnTo>
                      <a:pt x="18" y="178"/>
                    </a:lnTo>
                    <a:lnTo>
                      <a:pt x="27" y="167"/>
                    </a:lnTo>
                    <a:lnTo>
                      <a:pt x="28" y="165"/>
                    </a:lnTo>
                    <a:lnTo>
                      <a:pt x="31" y="163"/>
                    </a:lnTo>
                    <a:lnTo>
                      <a:pt x="36" y="158"/>
                    </a:lnTo>
                    <a:lnTo>
                      <a:pt x="40" y="152"/>
                    </a:lnTo>
                    <a:lnTo>
                      <a:pt x="44" y="144"/>
                    </a:lnTo>
                    <a:lnTo>
                      <a:pt x="46" y="138"/>
                    </a:lnTo>
                    <a:lnTo>
                      <a:pt x="49" y="131"/>
                    </a:lnTo>
                    <a:lnTo>
                      <a:pt x="50" y="123"/>
                    </a:lnTo>
                    <a:lnTo>
                      <a:pt x="51" y="116"/>
                    </a:lnTo>
                    <a:lnTo>
                      <a:pt x="52" y="112"/>
                    </a:lnTo>
                    <a:lnTo>
                      <a:pt x="52" y="104"/>
                    </a:lnTo>
                    <a:lnTo>
                      <a:pt x="55" y="89"/>
                    </a:lnTo>
                    <a:lnTo>
                      <a:pt x="57" y="83"/>
                    </a:lnTo>
                    <a:lnTo>
                      <a:pt x="60" y="76"/>
                    </a:lnTo>
                    <a:lnTo>
                      <a:pt x="63" y="70"/>
                    </a:lnTo>
                    <a:lnTo>
                      <a:pt x="66" y="64"/>
                    </a:lnTo>
                    <a:lnTo>
                      <a:pt x="71" y="59"/>
                    </a:lnTo>
                    <a:lnTo>
                      <a:pt x="75" y="53"/>
                    </a:lnTo>
                    <a:lnTo>
                      <a:pt x="80" y="49"/>
                    </a:lnTo>
                    <a:lnTo>
                      <a:pt x="85" y="45"/>
                    </a:lnTo>
                    <a:lnTo>
                      <a:pt x="88" y="43"/>
                    </a:lnTo>
                    <a:lnTo>
                      <a:pt x="90" y="41"/>
                    </a:lnTo>
                    <a:lnTo>
                      <a:pt x="89" y="45"/>
                    </a:lnTo>
                    <a:lnTo>
                      <a:pt x="88" y="53"/>
                    </a:lnTo>
                    <a:lnTo>
                      <a:pt x="85" y="62"/>
                    </a:lnTo>
                    <a:lnTo>
                      <a:pt x="84" y="70"/>
                    </a:lnTo>
                    <a:lnTo>
                      <a:pt x="84" y="79"/>
                    </a:lnTo>
                    <a:lnTo>
                      <a:pt x="84" y="87"/>
                    </a:lnTo>
                    <a:lnTo>
                      <a:pt x="85" y="97"/>
                    </a:lnTo>
                    <a:lnTo>
                      <a:pt x="86" y="104"/>
                    </a:lnTo>
                    <a:lnTo>
                      <a:pt x="88" y="114"/>
                    </a:lnTo>
                    <a:lnTo>
                      <a:pt x="90" y="121"/>
                    </a:lnTo>
                    <a:lnTo>
                      <a:pt x="95" y="135"/>
                    </a:lnTo>
                    <a:lnTo>
                      <a:pt x="98" y="140"/>
                    </a:lnTo>
                    <a:lnTo>
                      <a:pt x="100" y="148"/>
                    </a:lnTo>
                    <a:lnTo>
                      <a:pt x="102" y="156"/>
                    </a:lnTo>
                    <a:lnTo>
                      <a:pt x="103" y="163"/>
                    </a:lnTo>
                    <a:lnTo>
                      <a:pt x="103" y="173"/>
                    </a:lnTo>
                    <a:lnTo>
                      <a:pt x="103" y="180"/>
                    </a:lnTo>
                    <a:lnTo>
                      <a:pt x="102" y="188"/>
                    </a:lnTo>
                    <a:lnTo>
                      <a:pt x="104" y="180"/>
                    </a:lnTo>
                    <a:lnTo>
                      <a:pt x="105" y="167"/>
                    </a:lnTo>
                    <a:lnTo>
                      <a:pt x="108" y="156"/>
                    </a:lnTo>
                    <a:lnTo>
                      <a:pt x="109" y="142"/>
                    </a:lnTo>
                    <a:lnTo>
                      <a:pt x="109" y="131"/>
                    </a:lnTo>
                    <a:lnTo>
                      <a:pt x="109" y="127"/>
                    </a:lnTo>
                    <a:lnTo>
                      <a:pt x="109" y="116"/>
                    </a:lnTo>
                    <a:lnTo>
                      <a:pt x="110" y="106"/>
                    </a:lnTo>
                    <a:lnTo>
                      <a:pt x="112" y="97"/>
                    </a:lnTo>
                    <a:lnTo>
                      <a:pt x="114" y="85"/>
                    </a:lnTo>
                    <a:lnTo>
                      <a:pt x="117" y="78"/>
                    </a:lnTo>
                    <a:lnTo>
                      <a:pt x="121" y="68"/>
                    </a:lnTo>
                    <a:lnTo>
                      <a:pt x="124" y="59"/>
                    </a:lnTo>
                    <a:lnTo>
                      <a:pt x="129" y="49"/>
                    </a:lnTo>
                    <a:lnTo>
                      <a:pt x="134" y="41"/>
                    </a:lnTo>
                    <a:lnTo>
                      <a:pt x="139" y="34"/>
                    </a:lnTo>
                    <a:lnTo>
                      <a:pt x="146" y="26"/>
                    </a:lnTo>
                    <a:lnTo>
                      <a:pt x="152" y="19"/>
                    </a:lnTo>
                    <a:lnTo>
                      <a:pt x="158" y="13"/>
                    </a:lnTo>
                    <a:lnTo>
                      <a:pt x="166" y="7"/>
                    </a:lnTo>
                    <a:lnTo>
                      <a:pt x="173" y="3"/>
                    </a:lnTo>
                    <a:lnTo>
                      <a:pt x="181" y="0"/>
                    </a:lnTo>
                    <a:lnTo>
                      <a:pt x="177" y="5"/>
                    </a:lnTo>
                    <a:lnTo>
                      <a:pt x="173" y="13"/>
                    </a:lnTo>
                    <a:lnTo>
                      <a:pt x="170" y="22"/>
                    </a:lnTo>
                    <a:lnTo>
                      <a:pt x="167" y="32"/>
                    </a:lnTo>
                    <a:lnTo>
                      <a:pt x="165" y="39"/>
                    </a:lnTo>
                    <a:lnTo>
                      <a:pt x="163" y="51"/>
                    </a:lnTo>
                    <a:lnTo>
                      <a:pt x="162" y="60"/>
                    </a:lnTo>
                    <a:lnTo>
                      <a:pt x="161" y="70"/>
                    </a:lnTo>
                    <a:lnTo>
                      <a:pt x="161" y="79"/>
                    </a:lnTo>
                    <a:lnTo>
                      <a:pt x="162" y="89"/>
                    </a:lnTo>
                    <a:lnTo>
                      <a:pt x="163" y="99"/>
                    </a:lnTo>
                    <a:lnTo>
                      <a:pt x="166" y="108"/>
                    </a:lnTo>
                    <a:lnTo>
                      <a:pt x="168" y="118"/>
                    </a:lnTo>
                    <a:lnTo>
                      <a:pt x="171" y="127"/>
                    </a:lnTo>
                    <a:lnTo>
                      <a:pt x="175" y="137"/>
                    </a:lnTo>
                    <a:lnTo>
                      <a:pt x="179" y="144"/>
                    </a:lnTo>
                    <a:lnTo>
                      <a:pt x="184" y="152"/>
                    </a:lnTo>
                    <a:lnTo>
                      <a:pt x="189" y="161"/>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nvGrpSpPr>
              <p:cNvPr id="338" name="Group 23">
                <a:extLst>
                  <a:ext uri="{FF2B5EF4-FFF2-40B4-BE49-F238E27FC236}">
                    <a16:creationId xmlns:a16="http://schemas.microsoft.com/office/drawing/2014/main" id="{0C13231C-6ED9-4838-824A-3FF8F2F93334}"/>
                  </a:ext>
                </a:extLst>
              </p:cNvPr>
              <p:cNvGrpSpPr>
                <a:grpSpLocks/>
              </p:cNvGrpSpPr>
              <p:nvPr/>
            </p:nvGrpSpPr>
            <p:grpSpPr bwMode="auto">
              <a:xfrm>
                <a:off x="1340" y="1164"/>
                <a:ext cx="290" cy="426"/>
                <a:chOff x="1340" y="1078"/>
                <a:chExt cx="290" cy="426"/>
              </a:xfrm>
            </p:grpSpPr>
            <p:grpSp>
              <p:nvGrpSpPr>
                <p:cNvPr id="341" name="Group 24">
                  <a:extLst>
                    <a:ext uri="{FF2B5EF4-FFF2-40B4-BE49-F238E27FC236}">
                      <a16:creationId xmlns:a16="http://schemas.microsoft.com/office/drawing/2014/main" id="{5C936F23-C923-457B-B70D-CF6A8062E15F}"/>
                    </a:ext>
                  </a:extLst>
                </p:cNvPr>
                <p:cNvGrpSpPr>
                  <a:grpSpLocks/>
                </p:cNvGrpSpPr>
                <p:nvPr/>
              </p:nvGrpSpPr>
              <p:grpSpPr bwMode="auto">
                <a:xfrm>
                  <a:off x="1340" y="1078"/>
                  <a:ext cx="278" cy="426"/>
                  <a:chOff x="1340" y="1078"/>
                  <a:chExt cx="278" cy="426"/>
                </a:xfrm>
              </p:grpSpPr>
              <p:sp>
                <p:nvSpPr>
                  <p:cNvPr id="343" name="Freeform 25">
                    <a:extLst>
                      <a:ext uri="{FF2B5EF4-FFF2-40B4-BE49-F238E27FC236}">
                        <a16:creationId xmlns:a16="http://schemas.microsoft.com/office/drawing/2014/main" id="{5747D664-3BAD-4B45-9A46-4D4ED6A6DF31}"/>
                      </a:ext>
                    </a:extLst>
                  </p:cNvPr>
                  <p:cNvSpPr>
                    <a:spLocks/>
                  </p:cNvSpPr>
                  <p:nvPr/>
                </p:nvSpPr>
                <p:spPr bwMode="auto">
                  <a:xfrm>
                    <a:off x="1340" y="1078"/>
                    <a:ext cx="278" cy="426"/>
                  </a:xfrm>
                  <a:custGeom>
                    <a:avLst/>
                    <a:gdLst/>
                    <a:ahLst/>
                    <a:cxnLst>
                      <a:cxn ang="0">
                        <a:pos x="128" y="56"/>
                      </a:cxn>
                      <a:cxn ang="0">
                        <a:pos x="139" y="22"/>
                      </a:cxn>
                      <a:cxn ang="0">
                        <a:pos x="99" y="0"/>
                      </a:cxn>
                      <a:cxn ang="0">
                        <a:pos x="0" y="314"/>
                      </a:cxn>
                      <a:cxn ang="0">
                        <a:pos x="206" y="425"/>
                      </a:cxn>
                      <a:cxn ang="0">
                        <a:pos x="277" y="204"/>
                      </a:cxn>
                      <a:cxn ang="0">
                        <a:pos x="247" y="119"/>
                      </a:cxn>
                      <a:cxn ang="0">
                        <a:pos x="128" y="56"/>
                      </a:cxn>
                    </a:cxnLst>
                    <a:rect l="0" t="0" r="r" b="b"/>
                    <a:pathLst>
                      <a:path w="278" h="426">
                        <a:moveTo>
                          <a:pt x="128" y="56"/>
                        </a:moveTo>
                        <a:lnTo>
                          <a:pt x="139" y="22"/>
                        </a:lnTo>
                        <a:lnTo>
                          <a:pt x="99" y="0"/>
                        </a:lnTo>
                        <a:lnTo>
                          <a:pt x="0" y="314"/>
                        </a:lnTo>
                        <a:lnTo>
                          <a:pt x="206" y="425"/>
                        </a:lnTo>
                        <a:lnTo>
                          <a:pt x="277" y="204"/>
                        </a:lnTo>
                        <a:lnTo>
                          <a:pt x="247" y="119"/>
                        </a:lnTo>
                        <a:lnTo>
                          <a:pt x="128" y="56"/>
                        </a:lnTo>
                      </a:path>
                    </a:pathLst>
                  </a:custGeom>
                  <a:solidFill>
                    <a:schemeClr val="tx1"/>
                  </a:solidFill>
                  <a:ln w="254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44" name="Freeform 26">
                    <a:extLst>
                      <a:ext uri="{FF2B5EF4-FFF2-40B4-BE49-F238E27FC236}">
                        <a16:creationId xmlns:a16="http://schemas.microsoft.com/office/drawing/2014/main" id="{CC02DEE2-6068-4F76-ABE2-36C9591A9D8F}"/>
                      </a:ext>
                    </a:extLst>
                  </p:cNvPr>
                  <p:cNvSpPr>
                    <a:spLocks/>
                  </p:cNvSpPr>
                  <p:nvPr/>
                </p:nvSpPr>
                <p:spPr bwMode="auto">
                  <a:xfrm>
                    <a:off x="1479" y="1100"/>
                    <a:ext cx="87" cy="87"/>
                  </a:xfrm>
                  <a:custGeom>
                    <a:avLst/>
                    <a:gdLst/>
                    <a:ahLst/>
                    <a:cxnLst>
                      <a:cxn ang="0">
                        <a:pos x="0" y="0"/>
                      </a:cxn>
                      <a:cxn ang="0">
                        <a:pos x="81" y="42"/>
                      </a:cxn>
                      <a:cxn ang="0">
                        <a:pos x="86" y="86"/>
                      </a:cxn>
                    </a:cxnLst>
                    <a:rect l="0" t="0" r="r" b="b"/>
                    <a:pathLst>
                      <a:path w="87" h="87">
                        <a:moveTo>
                          <a:pt x="0" y="0"/>
                        </a:moveTo>
                        <a:lnTo>
                          <a:pt x="81" y="42"/>
                        </a:lnTo>
                        <a:lnTo>
                          <a:pt x="86" y="86"/>
                        </a:lnTo>
                      </a:path>
                    </a:pathLst>
                  </a:custGeom>
                  <a:solidFill>
                    <a:schemeClr val="tx1"/>
                  </a:solidFill>
                  <a:ln w="254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sp>
              <p:nvSpPr>
                <p:cNvPr id="342" name="Freeform 27">
                  <a:extLst>
                    <a:ext uri="{FF2B5EF4-FFF2-40B4-BE49-F238E27FC236}">
                      <a16:creationId xmlns:a16="http://schemas.microsoft.com/office/drawing/2014/main" id="{5F5F6B9B-F259-4339-A5D9-44A8453D3439}"/>
                    </a:ext>
                  </a:extLst>
                </p:cNvPr>
                <p:cNvSpPr>
                  <a:spLocks/>
                </p:cNvSpPr>
                <p:nvPr/>
              </p:nvSpPr>
              <p:spPr bwMode="auto">
                <a:xfrm>
                  <a:off x="1597" y="1211"/>
                  <a:ext cx="33" cy="52"/>
                </a:xfrm>
                <a:custGeom>
                  <a:avLst/>
                  <a:gdLst/>
                  <a:ahLst/>
                  <a:cxnLst>
                    <a:cxn ang="0">
                      <a:pos x="0" y="4"/>
                    </a:cxn>
                    <a:cxn ang="0">
                      <a:pos x="15" y="0"/>
                    </a:cxn>
                    <a:cxn ang="0">
                      <a:pos x="32" y="46"/>
                    </a:cxn>
                    <a:cxn ang="0">
                      <a:pos x="16" y="51"/>
                    </a:cxn>
                  </a:cxnLst>
                  <a:rect l="0" t="0" r="r" b="b"/>
                  <a:pathLst>
                    <a:path w="33" h="52">
                      <a:moveTo>
                        <a:pt x="0" y="4"/>
                      </a:moveTo>
                      <a:lnTo>
                        <a:pt x="15" y="0"/>
                      </a:lnTo>
                      <a:lnTo>
                        <a:pt x="32" y="46"/>
                      </a:lnTo>
                      <a:lnTo>
                        <a:pt x="16" y="51"/>
                      </a:lnTo>
                    </a:path>
                  </a:pathLst>
                </a:custGeom>
                <a:solidFill>
                  <a:schemeClr val="tx1"/>
                </a:solidFill>
                <a:ln w="254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sp>
            <p:nvSpPr>
              <p:cNvPr id="339" name="Arc 28">
                <a:extLst>
                  <a:ext uri="{FF2B5EF4-FFF2-40B4-BE49-F238E27FC236}">
                    <a16:creationId xmlns:a16="http://schemas.microsoft.com/office/drawing/2014/main" id="{D2AEB9D6-867D-4B96-9A53-AC256642FF70}"/>
                  </a:ext>
                </a:extLst>
              </p:cNvPr>
              <p:cNvSpPr>
                <a:spLocks/>
              </p:cNvSpPr>
              <p:nvPr/>
            </p:nvSpPr>
            <p:spPr bwMode="auto">
              <a:xfrm rot="20520000">
                <a:off x="1642" y="1289"/>
                <a:ext cx="157" cy="150"/>
              </a:xfrm>
              <a:custGeom>
                <a:avLst/>
                <a:gdLst>
                  <a:gd name="G0" fmla="+- 138 0 0"/>
                  <a:gd name="G1" fmla="+- 21600 0 0"/>
                  <a:gd name="G2" fmla="+- 21600 0 0"/>
                  <a:gd name="T0" fmla="*/ 0 w 21714"/>
                  <a:gd name="T1" fmla="*/ 0 h 21600"/>
                  <a:gd name="T2" fmla="*/ 21714 w 21714"/>
                  <a:gd name="T3" fmla="*/ 20580 h 21600"/>
                  <a:gd name="T4" fmla="*/ 138 w 21714"/>
                  <a:gd name="T5" fmla="*/ 21600 h 21600"/>
                </a:gdLst>
                <a:ahLst/>
                <a:cxnLst>
                  <a:cxn ang="0">
                    <a:pos x="T0" y="T1"/>
                  </a:cxn>
                  <a:cxn ang="0">
                    <a:pos x="T2" y="T3"/>
                  </a:cxn>
                  <a:cxn ang="0">
                    <a:pos x="T4" y="T5"/>
                  </a:cxn>
                </a:cxnLst>
                <a:rect l="0" t="0" r="r" b="b"/>
                <a:pathLst>
                  <a:path w="21714" h="21600" fill="none" extrusionOk="0">
                    <a:moveTo>
                      <a:pt x="0" y="0"/>
                    </a:moveTo>
                    <a:cubicBezTo>
                      <a:pt x="46" y="0"/>
                      <a:pt x="92" y="-1"/>
                      <a:pt x="138" y="0"/>
                    </a:cubicBezTo>
                    <a:cubicBezTo>
                      <a:pt x="11670" y="0"/>
                      <a:pt x="21169" y="9060"/>
                      <a:pt x="21713" y="20580"/>
                    </a:cubicBezTo>
                  </a:path>
                  <a:path w="21714" h="21600" stroke="0" extrusionOk="0">
                    <a:moveTo>
                      <a:pt x="0" y="0"/>
                    </a:moveTo>
                    <a:cubicBezTo>
                      <a:pt x="46" y="0"/>
                      <a:pt x="92" y="-1"/>
                      <a:pt x="138" y="0"/>
                    </a:cubicBezTo>
                    <a:cubicBezTo>
                      <a:pt x="11670" y="0"/>
                      <a:pt x="21169" y="9060"/>
                      <a:pt x="21713" y="20580"/>
                    </a:cubicBezTo>
                    <a:lnTo>
                      <a:pt x="138"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40" name="Arc 29">
                <a:extLst>
                  <a:ext uri="{FF2B5EF4-FFF2-40B4-BE49-F238E27FC236}">
                    <a16:creationId xmlns:a16="http://schemas.microsoft.com/office/drawing/2014/main" id="{ABB42B68-06D6-48B8-9EB0-8068DF27A6C3}"/>
                  </a:ext>
                </a:extLst>
              </p:cNvPr>
              <p:cNvSpPr>
                <a:spLocks/>
              </p:cNvSpPr>
              <p:nvPr/>
            </p:nvSpPr>
            <p:spPr bwMode="auto">
              <a:xfrm rot="20520000">
                <a:off x="1642" y="1289"/>
                <a:ext cx="157" cy="150"/>
              </a:xfrm>
              <a:custGeom>
                <a:avLst/>
                <a:gdLst>
                  <a:gd name="G0" fmla="+- 138 0 0"/>
                  <a:gd name="G1" fmla="+- 21600 0 0"/>
                  <a:gd name="G2" fmla="+- 21600 0 0"/>
                  <a:gd name="T0" fmla="*/ 0 w 21714"/>
                  <a:gd name="T1" fmla="*/ 0 h 21600"/>
                  <a:gd name="T2" fmla="*/ 21714 w 21714"/>
                  <a:gd name="T3" fmla="*/ 20580 h 21600"/>
                  <a:gd name="T4" fmla="*/ 138 w 21714"/>
                  <a:gd name="T5" fmla="*/ 21600 h 21600"/>
                </a:gdLst>
                <a:ahLst/>
                <a:cxnLst>
                  <a:cxn ang="0">
                    <a:pos x="T0" y="T1"/>
                  </a:cxn>
                  <a:cxn ang="0">
                    <a:pos x="T2" y="T3"/>
                  </a:cxn>
                  <a:cxn ang="0">
                    <a:pos x="T4" y="T5"/>
                  </a:cxn>
                </a:cxnLst>
                <a:rect l="0" t="0" r="r" b="b"/>
                <a:pathLst>
                  <a:path w="21714" h="21600" fill="none" extrusionOk="0">
                    <a:moveTo>
                      <a:pt x="0" y="0"/>
                    </a:moveTo>
                    <a:cubicBezTo>
                      <a:pt x="46" y="0"/>
                      <a:pt x="92" y="-1"/>
                      <a:pt x="138" y="0"/>
                    </a:cubicBezTo>
                    <a:cubicBezTo>
                      <a:pt x="11670" y="0"/>
                      <a:pt x="21169" y="9060"/>
                      <a:pt x="21713" y="20580"/>
                    </a:cubicBezTo>
                  </a:path>
                  <a:path w="21714" h="21600" stroke="0" extrusionOk="0">
                    <a:moveTo>
                      <a:pt x="0" y="0"/>
                    </a:moveTo>
                    <a:cubicBezTo>
                      <a:pt x="46" y="0"/>
                      <a:pt x="92" y="-1"/>
                      <a:pt x="138" y="0"/>
                    </a:cubicBezTo>
                    <a:cubicBezTo>
                      <a:pt x="11670" y="0"/>
                      <a:pt x="21169" y="9060"/>
                      <a:pt x="21713" y="20580"/>
                    </a:cubicBezTo>
                    <a:lnTo>
                      <a:pt x="138" y="21600"/>
                    </a:lnTo>
                    <a:close/>
                  </a:path>
                </a:pathLst>
              </a:custGeom>
              <a:noFill/>
              <a:ln w="38100" cap="rnd" cmpd="dbl">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grpSp>
        <p:grpSp>
          <p:nvGrpSpPr>
            <p:cNvPr id="310" name="Group 30">
              <a:extLst>
                <a:ext uri="{FF2B5EF4-FFF2-40B4-BE49-F238E27FC236}">
                  <a16:creationId xmlns:a16="http://schemas.microsoft.com/office/drawing/2014/main" id="{15A2A8C7-8D1F-4543-9647-024B175E1EDE}"/>
                </a:ext>
              </a:extLst>
            </p:cNvPr>
            <p:cNvGrpSpPr>
              <a:grpSpLocks/>
            </p:cNvGrpSpPr>
            <p:nvPr/>
          </p:nvGrpSpPr>
          <p:grpSpPr bwMode="auto">
            <a:xfrm>
              <a:off x="2137" y="1093"/>
              <a:ext cx="695" cy="626"/>
              <a:chOff x="2137" y="1007"/>
              <a:chExt cx="695" cy="626"/>
            </a:xfrm>
          </p:grpSpPr>
          <p:sp>
            <p:nvSpPr>
              <p:cNvPr id="319" name="AutoShape 31">
                <a:extLst>
                  <a:ext uri="{FF2B5EF4-FFF2-40B4-BE49-F238E27FC236}">
                    <a16:creationId xmlns:a16="http://schemas.microsoft.com/office/drawing/2014/main" id="{C130E25E-385D-4D8C-A0C1-B40F1DE3B353}"/>
                  </a:ext>
                </a:extLst>
              </p:cNvPr>
              <p:cNvSpPr>
                <a:spLocks noChangeArrowheads="1"/>
              </p:cNvSpPr>
              <p:nvPr/>
            </p:nvSpPr>
            <p:spPr bwMode="auto">
              <a:xfrm>
                <a:off x="2166" y="1007"/>
                <a:ext cx="661" cy="626"/>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20" name="Oval 32">
                <a:extLst>
                  <a:ext uri="{FF2B5EF4-FFF2-40B4-BE49-F238E27FC236}">
                    <a16:creationId xmlns:a16="http://schemas.microsoft.com/office/drawing/2014/main" id="{1772F201-E7A3-4076-8E7E-5C26501D0081}"/>
                  </a:ext>
                </a:extLst>
              </p:cNvPr>
              <p:cNvSpPr>
                <a:spLocks noChangeArrowheads="1"/>
              </p:cNvSpPr>
              <p:nvPr/>
            </p:nvSpPr>
            <p:spPr bwMode="auto">
              <a:xfrm>
                <a:off x="2267" y="1077"/>
                <a:ext cx="257" cy="274"/>
              </a:xfrm>
              <a:prstGeom prst="ellipse">
                <a:avLst/>
              </a:prstGeom>
              <a:solidFill>
                <a:schemeClr val="tx1"/>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21" name="Rectangle 33">
                <a:extLst>
                  <a:ext uri="{FF2B5EF4-FFF2-40B4-BE49-F238E27FC236}">
                    <a16:creationId xmlns:a16="http://schemas.microsoft.com/office/drawing/2014/main" id="{119BB3A7-583B-4D57-AB9D-F984C43C2CF8}"/>
                  </a:ext>
                </a:extLst>
              </p:cNvPr>
              <p:cNvSpPr>
                <a:spLocks noChangeArrowheads="1"/>
              </p:cNvSpPr>
              <p:nvPr/>
            </p:nvSpPr>
            <p:spPr bwMode="auto">
              <a:xfrm rot="2940000">
                <a:off x="2396" y="1097"/>
                <a:ext cx="117" cy="361"/>
              </a:xfrm>
              <a:prstGeom prst="rect">
                <a:avLst/>
              </a:prstGeom>
              <a:solidFill>
                <a:srgbClr val="0066F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22" name="Rectangle 34">
                <a:extLst>
                  <a:ext uri="{FF2B5EF4-FFF2-40B4-BE49-F238E27FC236}">
                    <a16:creationId xmlns:a16="http://schemas.microsoft.com/office/drawing/2014/main" id="{4DB69C66-11D4-4631-9965-29916BC05BF4}"/>
                  </a:ext>
                </a:extLst>
              </p:cNvPr>
              <p:cNvSpPr>
                <a:spLocks noChangeArrowheads="1"/>
              </p:cNvSpPr>
              <p:nvPr/>
            </p:nvSpPr>
            <p:spPr bwMode="auto">
              <a:xfrm rot="2940000">
                <a:off x="2437" y="1226"/>
                <a:ext cx="115" cy="25"/>
              </a:xfrm>
              <a:prstGeom prst="rect">
                <a:avLst/>
              </a:prstGeom>
              <a:solidFill>
                <a:schemeClr val="tx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23" name="Arc 35">
                <a:extLst>
                  <a:ext uri="{FF2B5EF4-FFF2-40B4-BE49-F238E27FC236}">
                    <a16:creationId xmlns:a16="http://schemas.microsoft.com/office/drawing/2014/main" id="{CF6E44EA-9BA3-4068-8FF4-60F6E4BE9256}"/>
                  </a:ext>
                </a:extLst>
              </p:cNvPr>
              <p:cNvSpPr>
                <a:spLocks/>
              </p:cNvSpPr>
              <p:nvPr/>
            </p:nvSpPr>
            <p:spPr bwMode="auto">
              <a:xfrm rot="3240000">
                <a:off x="2130" y="1291"/>
                <a:ext cx="136" cy="122"/>
              </a:xfrm>
              <a:custGeom>
                <a:avLst/>
                <a:gdLst>
                  <a:gd name="G0" fmla="+- 3911 0 0"/>
                  <a:gd name="G1" fmla="+- 21600 0 0"/>
                  <a:gd name="G2" fmla="+- 21600 0 0"/>
                  <a:gd name="T0" fmla="*/ 0 w 25511"/>
                  <a:gd name="T1" fmla="*/ 357 h 21600"/>
                  <a:gd name="T2" fmla="*/ 25511 w 25511"/>
                  <a:gd name="T3" fmla="*/ 21600 h 21600"/>
                  <a:gd name="T4" fmla="*/ 3911 w 25511"/>
                  <a:gd name="T5" fmla="*/ 21600 h 21600"/>
                </a:gdLst>
                <a:ahLst/>
                <a:cxnLst>
                  <a:cxn ang="0">
                    <a:pos x="T0" y="T1"/>
                  </a:cxn>
                  <a:cxn ang="0">
                    <a:pos x="T2" y="T3"/>
                  </a:cxn>
                  <a:cxn ang="0">
                    <a:pos x="T4" y="T5"/>
                  </a:cxn>
                </a:cxnLst>
                <a:rect l="0" t="0" r="r" b="b"/>
                <a:pathLst>
                  <a:path w="25511" h="21600" fill="none" extrusionOk="0">
                    <a:moveTo>
                      <a:pt x="0" y="357"/>
                    </a:moveTo>
                    <a:cubicBezTo>
                      <a:pt x="1290" y="119"/>
                      <a:pt x="2599" y="-1"/>
                      <a:pt x="3911" y="0"/>
                    </a:cubicBezTo>
                    <a:cubicBezTo>
                      <a:pt x="15840" y="0"/>
                      <a:pt x="25511" y="9670"/>
                      <a:pt x="25511" y="21600"/>
                    </a:cubicBezTo>
                  </a:path>
                  <a:path w="25511" h="21600" stroke="0" extrusionOk="0">
                    <a:moveTo>
                      <a:pt x="0" y="357"/>
                    </a:moveTo>
                    <a:cubicBezTo>
                      <a:pt x="1290" y="119"/>
                      <a:pt x="2599" y="-1"/>
                      <a:pt x="3911" y="0"/>
                    </a:cubicBezTo>
                    <a:cubicBezTo>
                      <a:pt x="15840" y="0"/>
                      <a:pt x="25511" y="9670"/>
                      <a:pt x="25511" y="21600"/>
                    </a:cubicBezTo>
                    <a:lnTo>
                      <a:pt x="3911"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24" name="Arc 36">
                <a:extLst>
                  <a:ext uri="{FF2B5EF4-FFF2-40B4-BE49-F238E27FC236}">
                    <a16:creationId xmlns:a16="http://schemas.microsoft.com/office/drawing/2014/main" id="{C813C891-6BF4-4440-8C8C-6C5B84C977F0}"/>
                  </a:ext>
                </a:extLst>
              </p:cNvPr>
              <p:cNvSpPr>
                <a:spLocks/>
              </p:cNvSpPr>
              <p:nvPr/>
            </p:nvSpPr>
            <p:spPr bwMode="auto">
              <a:xfrm rot="21120000">
                <a:off x="2184" y="1100"/>
                <a:ext cx="178" cy="174"/>
              </a:xfrm>
              <a:custGeom>
                <a:avLst/>
                <a:gdLst>
                  <a:gd name="G0" fmla="+- 21600 0 0"/>
                  <a:gd name="G1" fmla="+- 21600 0 0"/>
                  <a:gd name="G2" fmla="+- 21600 0 0"/>
                  <a:gd name="T0" fmla="*/ 0 w 39203"/>
                  <a:gd name="T1" fmla="*/ 21600 h 21600"/>
                  <a:gd name="T2" fmla="*/ 39203 w 39203"/>
                  <a:gd name="T3" fmla="*/ 9083 h 21600"/>
                  <a:gd name="T4" fmla="*/ 21600 w 39203"/>
                  <a:gd name="T5" fmla="*/ 21600 h 21600"/>
                </a:gdLst>
                <a:ahLst/>
                <a:cxnLst>
                  <a:cxn ang="0">
                    <a:pos x="T0" y="T1"/>
                  </a:cxn>
                  <a:cxn ang="0">
                    <a:pos x="T2" y="T3"/>
                  </a:cxn>
                  <a:cxn ang="0">
                    <a:pos x="T4" y="T5"/>
                  </a:cxn>
                </a:cxnLst>
                <a:rect l="0" t="0" r="r" b="b"/>
                <a:pathLst>
                  <a:path w="39203" h="21600" fill="none" extrusionOk="0">
                    <a:moveTo>
                      <a:pt x="0" y="21600"/>
                    </a:moveTo>
                    <a:cubicBezTo>
                      <a:pt x="0" y="9670"/>
                      <a:pt x="9670" y="0"/>
                      <a:pt x="21600" y="0"/>
                    </a:cubicBezTo>
                    <a:cubicBezTo>
                      <a:pt x="28591" y="0"/>
                      <a:pt x="35151" y="3384"/>
                      <a:pt x="39203" y="9082"/>
                    </a:cubicBezTo>
                  </a:path>
                  <a:path w="39203" h="21600" stroke="0" extrusionOk="0">
                    <a:moveTo>
                      <a:pt x="0" y="21600"/>
                    </a:moveTo>
                    <a:cubicBezTo>
                      <a:pt x="0" y="9670"/>
                      <a:pt x="9670" y="0"/>
                      <a:pt x="21600" y="0"/>
                    </a:cubicBezTo>
                    <a:cubicBezTo>
                      <a:pt x="28591" y="0"/>
                      <a:pt x="35151" y="3384"/>
                      <a:pt x="39203" y="9082"/>
                    </a:cubicBezTo>
                    <a:lnTo>
                      <a:pt x="21600"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25" name="Rectangle 37">
                <a:extLst>
                  <a:ext uri="{FF2B5EF4-FFF2-40B4-BE49-F238E27FC236}">
                    <a16:creationId xmlns:a16="http://schemas.microsoft.com/office/drawing/2014/main" id="{01087C71-1A93-4058-8E0E-8B449B669940}"/>
                  </a:ext>
                </a:extLst>
              </p:cNvPr>
              <p:cNvSpPr>
                <a:spLocks noChangeArrowheads="1"/>
              </p:cNvSpPr>
              <p:nvPr/>
            </p:nvSpPr>
            <p:spPr bwMode="auto">
              <a:xfrm rot="2940000">
                <a:off x="2375" y="1270"/>
                <a:ext cx="113" cy="25"/>
              </a:xfrm>
              <a:prstGeom prst="rect">
                <a:avLst/>
              </a:prstGeom>
              <a:solidFill>
                <a:schemeClr val="tx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26" name="Line 38">
                <a:extLst>
                  <a:ext uri="{FF2B5EF4-FFF2-40B4-BE49-F238E27FC236}">
                    <a16:creationId xmlns:a16="http://schemas.microsoft.com/office/drawing/2014/main" id="{014C2FBB-953C-46B6-ACD2-AC46325D0D4C}"/>
                  </a:ext>
                </a:extLst>
              </p:cNvPr>
              <p:cNvSpPr>
                <a:spLocks noChangeShapeType="1"/>
              </p:cNvSpPr>
              <p:nvPr/>
            </p:nvSpPr>
            <p:spPr bwMode="auto">
              <a:xfrm flipH="1">
                <a:off x="2286" y="1108"/>
                <a:ext cx="280" cy="210"/>
              </a:xfrm>
              <a:prstGeom prst="line">
                <a:avLst/>
              </a:prstGeom>
              <a:noFill/>
              <a:ln w="254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27" name="Freeform 39">
                <a:extLst>
                  <a:ext uri="{FF2B5EF4-FFF2-40B4-BE49-F238E27FC236}">
                    <a16:creationId xmlns:a16="http://schemas.microsoft.com/office/drawing/2014/main" id="{D1749B12-10E2-4419-92B1-E8C77111819E}"/>
                  </a:ext>
                </a:extLst>
              </p:cNvPr>
              <p:cNvSpPr>
                <a:spLocks/>
              </p:cNvSpPr>
              <p:nvPr/>
            </p:nvSpPr>
            <p:spPr bwMode="auto">
              <a:xfrm>
                <a:off x="2635" y="1037"/>
                <a:ext cx="197" cy="530"/>
              </a:xfrm>
              <a:custGeom>
                <a:avLst/>
                <a:gdLst/>
                <a:ahLst/>
                <a:cxnLst>
                  <a:cxn ang="0">
                    <a:pos x="8" y="312"/>
                  </a:cxn>
                  <a:cxn ang="0">
                    <a:pos x="17" y="347"/>
                  </a:cxn>
                  <a:cxn ang="0">
                    <a:pos x="22" y="385"/>
                  </a:cxn>
                  <a:cxn ang="0">
                    <a:pos x="20" y="422"/>
                  </a:cxn>
                  <a:cxn ang="0">
                    <a:pos x="19" y="455"/>
                  </a:cxn>
                  <a:cxn ang="0">
                    <a:pos x="23" y="487"/>
                  </a:cxn>
                  <a:cxn ang="0">
                    <a:pos x="34" y="508"/>
                  </a:cxn>
                  <a:cxn ang="0">
                    <a:pos x="48" y="522"/>
                  </a:cxn>
                  <a:cxn ang="0">
                    <a:pos x="65" y="529"/>
                  </a:cxn>
                  <a:cxn ang="0">
                    <a:pos x="83" y="527"/>
                  </a:cxn>
                  <a:cxn ang="0">
                    <a:pos x="101" y="520"/>
                  </a:cxn>
                  <a:cxn ang="0">
                    <a:pos x="119" y="507"/>
                  </a:cxn>
                  <a:cxn ang="0">
                    <a:pos x="132" y="492"/>
                  </a:cxn>
                  <a:cxn ang="0">
                    <a:pos x="143" y="472"/>
                  </a:cxn>
                  <a:cxn ang="0">
                    <a:pos x="151" y="448"/>
                  </a:cxn>
                  <a:cxn ang="0">
                    <a:pos x="157" y="423"/>
                  </a:cxn>
                  <a:cxn ang="0">
                    <a:pos x="169" y="400"/>
                  </a:cxn>
                  <a:cxn ang="0">
                    <a:pos x="178" y="385"/>
                  </a:cxn>
                  <a:cxn ang="0">
                    <a:pos x="182" y="375"/>
                  </a:cxn>
                  <a:cxn ang="0">
                    <a:pos x="167" y="380"/>
                  </a:cxn>
                  <a:cxn ang="0">
                    <a:pos x="156" y="392"/>
                  </a:cxn>
                  <a:cxn ang="0">
                    <a:pos x="147" y="412"/>
                  </a:cxn>
                  <a:cxn ang="0">
                    <a:pos x="129" y="452"/>
                  </a:cxn>
                  <a:cxn ang="0">
                    <a:pos x="112" y="472"/>
                  </a:cxn>
                  <a:cxn ang="0">
                    <a:pos x="109" y="462"/>
                  </a:cxn>
                  <a:cxn ang="0">
                    <a:pos x="120" y="433"/>
                  </a:cxn>
                  <a:cxn ang="0">
                    <a:pos x="131" y="380"/>
                  </a:cxn>
                  <a:cxn ang="0">
                    <a:pos x="129" y="368"/>
                  </a:cxn>
                  <a:cxn ang="0">
                    <a:pos x="113" y="412"/>
                  </a:cxn>
                  <a:cxn ang="0">
                    <a:pos x="124" y="325"/>
                  </a:cxn>
                  <a:cxn ang="0">
                    <a:pos x="123" y="280"/>
                  </a:cxn>
                  <a:cxn ang="0">
                    <a:pos x="117" y="245"/>
                  </a:cxn>
                  <a:cxn ang="0">
                    <a:pos x="115" y="265"/>
                  </a:cxn>
                  <a:cxn ang="0">
                    <a:pos x="103" y="245"/>
                  </a:cxn>
                  <a:cxn ang="0">
                    <a:pos x="98" y="206"/>
                  </a:cxn>
                  <a:cxn ang="0">
                    <a:pos x="99" y="166"/>
                  </a:cxn>
                  <a:cxn ang="0">
                    <a:pos x="98" y="156"/>
                  </a:cxn>
                  <a:cxn ang="0">
                    <a:pos x="92" y="191"/>
                  </a:cxn>
                  <a:cxn ang="0">
                    <a:pos x="90" y="225"/>
                  </a:cxn>
                  <a:cxn ang="0">
                    <a:pos x="96" y="303"/>
                  </a:cxn>
                  <a:cxn ang="0">
                    <a:pos x="73" y="275"/>
                  </a:cxn>
                  <a:cxn ang="0">
                    <a:pos x="67" y="233"/>
                  </a:cxn>
                  <a:cxn ang="0">
                    <a:pos x="67" y="186"/>
                  </a:cxn>
                  <a:cxn ang="0">
                    <a:pos x="72" y="148"/>
                  </a:cxn>
                  <a:cxn ang="0">
                    <a:pos x="78" y="111"/>
                  </a:cxn>
                  <a:cxn ang="0">
                    <a:pos x="79" y="75"/>
                  </a:cxn>
                  <a:cxn ang="0">
                    <a:pos x="77" y="30"/>
                  </a:cxn>
                  <a:cxn ang="0">
                    <a:pos x="73" y="30"/>
                  </a:cxn>
                  <a:cxn ang="0">
                    <a:pos x="73" y="70"/>
                  </a:cxn>
                  <a:cxn ang="0">
                    <a:pos x="65" y="111"/>
                  </a:cxn>
                  <a:cxn ang="0">
                    <a:pos x="55" y="150"/>
                  </a:cxn>
                  <a:cxn ang="0">
                    <a:pos x="42" y="201"/>
                  </a:cxn>
                  <a:cxn ang="0">
                    <a:pos x="35" y="313"/>
                  </a:cxn>
                  <a:cxn ang="0">
                    <a:pos x="42" y="362"/>
                  </a:cxn>
                  <a:cxn ang="0">
                    <a:pos x="0" y="298"/>
                  </a:cxn>
                </a:cxnLst>
                <a:rect l="0" t="0" r="r" b="b"/>
                <a:pathLst>
                  <a:path w="197" h="530">
                    <a:moveTo>
                      <a:pt x="0" y="298"/>
                    </a:moveTo>
                    <a:lnTo>
                      <a:pt x="8" y="312"/>
                    </a:lnTo>
                    <a:lnTo>
                      <a:pt x="13" y="327"/>
                    </a:lnTo>
                    <a:lnTo>
                      <a:pt x="17" y="347"/>
                    </a:lnTo>
                    <a:lnTo>
                      <a:pt x="22" y="370"/>
                    </a:lnTo>
                    <a:lnTo>
                      <a:pt x="22" y="385"/>
                    </a:lnTo>
                    <a:lnTo>
                      <a:pt x="22" y="405"/>
                    </a:lnTo>
                    <a:lnTo>
                      <a:pt x="20" y="422"/>
                    </a:lnTo>
                    <a:lnTo>
                      <a:pt x="19" y="438"/>
                    </a:lnTo>
                    <a:lnTo>
                      <a:pt x="19" y="455"/>
                    </a:lnTo>
                    <a:lnTo>
                      <a:pt x="21" y="470"/>
                    </a:lnTo>
                    <a:lnTo>
                      <a:pt x="23" y="487"/>
                    </a:lnTo>
                    <a:lnTo>
                      <a:pt x="28" y="498"/>
                    </a:lnTo>
                    <a:lnTo>
                      <a:pt x="34" y="508"/>
                    </a:lnTo>
                    <a:lnTo>
                      <a:pt x="41" y="517"/>
                    </a:lnTo>
                    <a:lnTo>
                      <a:pt x="48" y="522"/>
                    </a:lnTo>
                    <a:lnTo>
                      <a:pt x="57" y="527"/>
                    </a:lnTo>
                    <a:lnTo>
                      <a:pt x="65" y="529"/>
                    </a:lnTo>
                    <a:lnTo>
                      <a:pt x="75" y="529"/>
                    </a:lnTo>
                    <a:lnTo>
                      <a:pt x="83" y="527"/>
                    </a:lnTo>
                    <a:lnTo>
                      <a:pt x="92" y="523"/>
                    </a:lnTo>
                    <a:lnTo>
                      <a:pt x="101" y="520"/>
                    </a:lnTo>
                    <a:lnTo>
                      <a:pt x="111" y="515"/>
                    </a:lnTo>
                    <a:lnTo>
                      <a:pt x="119" y="507"/>
                    </a:lnTo>
                    <a:lnTo>
                      <a:pt x="125" y="500"/>
                    </a:lnTo>
                    <a:lnTo>
                      <a:pt x="132" y="492"/>
                    </a:lnTo>
                    <a:lnTo>
                      <a:pt x="138" y="482"/>
                    </a:lnTo>
                    <a:lnTo>
                      <a:pt x="143" y="472"/>
                    </a:lnTo>
                    <a:lnTo>
                      <a:pt x="147" y="462"/>
                    </a:lnTo>
                    <a:lnTo>
                      <a:pt x="151" y="448"/>
                    </a:lnTo>
                    <a:lnTo>
                      <a:pt x="154" y="437"/>
                    </a:lnTo>
                    <a:lnTo>
                      <a:pt x="157" y="423"/>
                    </a:lnTo>
                    <a:lnTo>
                      <a:pt x="161" y="415"/>
                    </a:lnTo>
                    <a:lnTo>
                      <a:pt x="169" y="400"/>
                    </a:lnTo>
                    <a:lnTo>
                      <a:pt x="173" y="393"/>
                    </a:lnTo>
                    <a:lnTo>
                      <a:pt x="178" y="385"/>
                    </a:lnTo>
                    <a:lnTo>
                      <a:pt x="196" y="373"/>
                    </a:lnTo>
                    <a:lnTo>
                      <a:pt x="182" y="375"/>
                    </a:lnTo>
                    <a:lnTo>
                      <a:pt x="174" y="378"/>
                    </a:lnTo>
                    <a:lnTo>
                      <a:pt x="167" y="380"/>
                    </a:lnTo>
                    <a:lnTo>
                      <a:pt x="159" y="388"/>
                    </a:lnTo>
                    <a:lnTo>
                      <a:pt x="156" y="392"/>
                    </a:lnTo>
                    <a:lnTo>
                      <a:pt x="152" y="402"/>
                    </a:lnTo>
                    <a:lnTo>
                      <a:pt x="147" y="412"/>
                    </a:lnTo>
                    <a:lnTo>
                      <a:pt x="137" y="442"/>
                    </a:lnTo>
                    <a:lnTo>
                      <a:pt x="129" y="452"/>
                    </a:lnTo>
                    <a:lnTo>
                      <a:pt x="121" y="462"/>
                    </a:lnTo>
                    <a:lnTo>
                      <a:pt x="112" y="472"/>
                    </a:lnTo>
                    <a:lnTo>
                      <a:pt x="102" y="477"/>
                    </a:lnTo>
                    <a:lnTo>
                      <a:pt x="109" y="462"/>
                    </a:lnTo>
                    <a:lnTo>
                      <a:pt x="114" y="450"/>
                    </a:lnTo>
                    <a:lnTo>
                      <a:pt x="120" y="433"/>
                    </a:lnTo>
                    <a:lnTo>
                      <a:pt x="124" y="413"/>
                    </a:lnTo>
                    <a:lnTo>
                      <a:pt x="131" y="380"/>
                    </a:lnTo>
                    <a:lnTo>
                      <a:pt x="146" y="338"/>
                    </a:lnTo>
                    <a:lnTo>
                      <a:pt x="129" y="368"/>
                    </a:lnTo>
                    <a:lnTo>
                      <a:pt x="123" y="377"/>
                    </a:lnTo>
                    <a:lnTo>
                      <a:pt x="113" y="412"/>
                    </a:lnTo>
                    <a:lnTo>
                      <a:pt x="121" y="357"/>
                    </a:lnTo>
                    <a:lnTo>
                      <a:pt x="124" y="325"/>
                    </a:lnTo>
                    <a:lnTo>
                      <a:pt x="124" y="298"/>
                    </a:lnTo>
                    <a:lnTo>
                      <a:pt x="123" y="280"/>
                    </a:lnTo>
                    <a:lnTo>
                      <a:pt x="120" y="263"/>
                    </a:lnTo>
                    <a:lnTo>
                      <a:pt x="117" y="245"/>
                    </a:lnTo>
                    <a:lnTo>
                      <a:pt x="113" y="225"/>
                    </a:lnTo>
                    <a:lnTo>
                      <a:pt x="115" y="265"/>
                    </a:lnTo>
                    <a:lnTo>
                      <a:pt x="114" y="292"/>
                    </a:lnTo>
                    <a:lnTo>
                      <a:pt x="103" y="245"/>
                    </a:lnTo>
                    <a:lnTo>
                      <a:pt x="98" y="225"/>
                    </a:lnTo>
                    <a:lnTo>
                      <a:pt x="98" y="206"/>
                    </a:lnTo>
                    <a:lnTo>
                      <a:pt x="98" y="185"/>
                    </a:lnTo>
                    <a:lnTo>
                      <a:pt x="99" y="166"/>
                    </a:lnTo>
                    <a:lnTo>
                      <a:pt x="101" y="146"/>
                    </a:lnTo>
                    <a:lnTo>
                      <a:pt x="98" y="156"/>
                    </a:lnTo>
                    <a:lnTo>
                      <a:pt x="95" y="168"/>
                    </a:lnTo>
                    <a:lnTo>
                      <a:pt x="92" y="191"/>
                    </a:lnTo>
                    <a:lnTo>
                      <a:pt x="90" y="206"/>
                    </a:lnTo>
                    <a:lnTo>
                      <a:pt x="90" y="225"/>
                    </a:lnTo>
                    <a:lnTo>
                      <a:pt x="92" y="250"/>
                    </a:lnTo>
                    <a:lnTo>
                      <a:pt x="96" y="303"/>
                    </a:lnTo>
                    <a:lnTo>
                      <a:pt x="90" y="350"/>
                    </a:lnTo>
                    <a:lnTo>
                      <a:pt x="73" y="275"/>
                    </a:lnTo>
                    <a:lnTo>
                      <a:pt x="69" y="256"/>
                    </a:lnTo>
                    <a:lnTo>
                      <a:pt x="67" y="233"/>
                    </a:lnTo>
                    <a:lnTo>
                      <a:pt x="66" y="210"/>
                    </a:lnTo>
                    <a:lnTo>
                      <a:pt x="67" y="186"/>
                    </a:lnTo>
                    <a:lnTo>
                      <a:pt x="68" y="166"/>
                    </a:lnTo>
                    <a:lnTo>
                      <a:pt x="72" y="148"/>
                    </a:lnTo>
                    <a:lnTo>
                      <a:pt x="75" y="128"/>
                    </a:lnTo>
                    <a:lnTo>
                      <a:pt x="78" y="111"/>
                    </a:lnTo>
                    <a:lnTo>
                      <a:pt x="79" y="95"/>
                    </a:lnTo>
                    <a:lnTo>
                      <a:pt x="79" y="75"/>
                    </a:lnTo>
                    <a:lnTo>
                      <a:pt x="79" y="55"/>
                    </a:lnTo>
                    <a:lnTo>
                      <a:pt x="77" y="30"/>
                    </a:lnTo>
                    <a:lnTo>
                      <a:pt x="72" y="0"/>
                    </a:lnTo>
                    <a:lnTo>
                      <a:pt x="73" y="30"/>
                    </a:lnTo>
                    <a:lnTo>
                      <a:pt x="74" y="46"/>
                    </a:lnTo>
                    <a:lnTo>
                      <a:pt x="73" y="70"/>
                    </a:lnTo>
                    <a:lnTo>
                      <a:pt x="69" y="91"/>
                    </a:lnTo>
                    <a:lnTo>
                      <a:pt x="65" y="111"/>
                    </a:lnTo>
                    <a:lnTo>
                      <a:pt x="60" y="131"/>
                    </a:lnTo>
                    <a:lnTo>
                      <a:pt x="55" y="150"/>
                    </a:lnTo>
                    <a:lnTo>
                      <a:pt x="49" y="171"/>
                    </a:lnTo>
                    <a:lnTo>
                      <a:pt x="42" y="201"/>
                    </a:lnTo>
                    <a:lnTo>
                      <a:pt x="39" y="225"/>
                    </a:lnTo>
                    <a:lnTo>
                      <a:pt x="35" y="313"/>
                    </a:lnTo>
                    <a:lnTo>
                      <a:pt x="37" y="330"/>
                    </a:lnTo>
                    <a:lnTo>
                      <a:pt x="42" y="362"/>
                    </a:lnTo>
                    <a:lnTo>
                      <a:pt x="22" y="313"/>
                    </a:lnTo>
                    <a:lnTo>
                      <a:pt x="0" y="298"/>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28" name="Freeform 40">
                <a:extLst>
                  <a:ext uri="{FF2B5EF4-FFF2-40B4-BE49-F238E27FC236}">
                    <a16:creationId xmlns:a16="http://schemas.microsoft.com/office/drawing/2014/main" id="{35FB069E-501D-4C11-AAD0-38764C0D6034}"/>
                  </a:ext>
                </a:extLst>
              </p:cNvPr>
              <p:cNvSpPr>
                <a:spLocks/>
              </p:cNvSpPr>
              <p:nvPr/>
            </p:nvSpPr>
            <p:spPr bwMode="auto">
              <a:xfrm>
                <a:off x="2376" y="1354"/>
                <a:ext cx="190" cy="230"/>
              </a:xfrm>
              <a:custGeom>
                <a:avLst/>
                <a:gdLst/>
                <a:ahLst/>
                <a:cxnLst>
                  <a:cxn ang="0">
                    <a:pos x="8" y="132"/>
                  </a:cxn>
                  <a:cxn ang="0">
                    <a:pos x="16" y="150"/>
                  </a:cxn>
                  <a:cxn ang="0">
                    <a:pos x="21" y="169"/>
                  </a:cxn>
                  <a:cxn ang="0">
                    <a:pos x="25" y="188"/>
                  </a:cxn>
                  <a:cxn ang="0">
                    <a:pos x="29" y="202"/>
                  </a:cxn>
                  <a:cxn ang="0">
                    <a:pos x="37" y="215"/>
                  </a:cxn>
                  <a:cxn ang="0">
                    <a:pos x="49" y="223"/>
                  </a:cxn>
                  <a:cxn ang="0">
                    <a:pos x="69" y="228"/>
                  </a:cxn>
                  <a:cxn ang="0">
                    <a:pos x="91" y="228"/>
                  </a:cxn>
                  <a:cxn ang="0">
                    <a:pos x="113" y="222"/>
                  </a:cxn>
                  <a:cxn ang="0">
                    <a:pos x="131" y="212"/>
                  </a:cxn>
                  <a:cxn ang="0">
                    <a:pos x="142" y="199"/>
                  </a:cxn>
                  <a:cxn ang="0">
                    <a:pos x="154" y="181"/>
                  </a:cxn>
                  <a:cxn ang="0">
                    <a:pos x="172" y="167"/>
                  </a:cxn>
                  <a:cxn ang="0">
                    <a:pos x="175" y="163"/>
                  </a:cxn>
                  <a:cxn ang="0">
                    <a:pos x="160" y="169"/>
                  </a:cxn>
                  <a:cxn ang="0">
                    <a:pos x="147" y="180"/>
                  </a:cxn>
                  <a:cxn ang="0">
                    <a:pos x="131" y="196"/>
                  </a:cxn>
                  <a:cxn ang="0">
                    <a:pos x="117" y="206"/>
                  </a:cxn>
                  <a:cxn ang="0">
                    <a:pos x="99" y="214"/>
                  </a:cxn>
                  <a:cxn ang="0">
                    <a:pos x="110" y="200"/>
                  </a:cxn>
                  <a:cxn ang="0">
                    <a:pos x="119" y="182"/>
                  </a:cxn>
                  <a:cxn ang="0">
                    <a:pos x="141" y="145"/>
                  </a:cxn>
                  <a:cxn ang="0">
                    <a:pos x="119" y="165"/>
                  </a:cxn>
                  <a:cxn ang="0">
                    <a:pos x="117" y="154"/>
                  </a:cxn>
                  <a:cxn ang="0">
                    <a:pos x="120" y="126"/>
                  </a:cxn>
                  <a:cxn ang="0">
                    <a:pos x="113" y="99"/>
                  </a:cxn>
                  <a:cxn ang="0">
                    <a:pos x="110" y="109"/>
                  </a:cxn>
                  <a:cxn ang="0">
                    <a:pos x="99" y="99"/>
                  </a:cxn>
                  <a:cxn ang="0">
                    <a:pos x="95" y="79"/>
                  </a:cxn>
                  <a:cxn ang="0">
                    <a:pos x="98" y="51"/>
                  </a:cxn>
                  <a:cxn ang="0">
                    <a:pos x="89" y="83"/>
                  </a:cxn>
                  <a:cxn ang="0">
                    <a:pos x="90" y="103"/>
                  </a:cxn>
                  <a:cxn ang="0">
                    <a:pos x="93" y="128"/>
                  </a:cxn>
                  <a:cxn ang="0">
                    <a:pos x="67" y="113"/>
                  </a:cxn>
                  <a:cxn ang="0">
                    <a:pos x="63" y="94"/>
                  </a:cxn>
                  <a:cxn ang="0">
                    <a:pos x="67" y="73"/>
                  </a:cxn>
                  <a:cxn ang="0">
                    <a:pos x="74" y="52"/>
                  </a:cxn>
                  <a:cxn ang="0">
                    <a:pos x="79" y="32"/>
                  </a:cxn>
                  <a:cxn ang="0">
                    <a:pos x="78" y="13"/>
                  </a:cxn>
                  <a:cxn ang="0">
                    <a:pos x="72" y="13"/>
                  </a:cxn>
                  <a:cxn ang="0">
                    <a:pos x="69" y="35"/>
                  </a:cxn>
                  <a:cxn ang="0">
                    <a:pos x="57" y="58"/>
                  </a:cxn>
                  <a:cxn ang="0">
                    <a:pos x="41" y="90"/>
                  </a:cxn>
                  <a:cxn ang="0">
                    <a:pos x="36" y="142"/>
                  </a:cxn>
                  <a:cxn ang="0">
                    <a:pos x="21" y="133"/>
                  </a:cxn>
                </a:cxnLst>
                <a:rect l="0" t="0" r="r" b="b"/>
                <a:pathLst>
                  <a:path w="190" h="230">
                    <a:moveTo>
                      <a:pt x="0" y="126"/>
                    </a:moveTo>
                    <a:lnTo>
                      <a:pt x="8" y="132"/>
                    </a:lnTo>
                    <a:lnTo>
                      <a:pt x="13" y="139"/>
                    </a:lnTo>
                    <a:lnTo>
                      <a:pt x="16" y="150"/>
                    </a:lnTo>
                    <a:lnTo>
                      <a:pt x="21" y="161"/>
                    </a:lnTo>
                    <a:lnTo>
                      <a:pt x="21" y="169"/>
                    </a:lnTo>
                    <a:lnTo>
                      <a:pt x="21" y="178"/>
                    </a:lnTo>
                    <a:lnTo>
                      <a:pt x="25" y="188"/>
                    </a:lnTo>
                    <a:lnTo>
                      <a:pt x="26" y="196"/>
                    </a:lnTo>
                    <a:lnTo>
                      <a:pt x="29" y="202"/>
                    </a:lnTo>
                    <a:lnTo>
                      <a:pt x="31" y="209"/>
                    </a:lnTo>
                    <a:lnTo>
                      <a:pt x="37" y="215"/>
                    </a:lnTo>
                    <a:lnTo>
                      <a:pt x="41" y="219"/>
                    </a:lnTo>
                    <a:lnTo>
                      <a:pt x="49" y="223"/>
                    </a:lnTo>
                    <a:lnTo>
                      <a:pt x="57" y="226"/>
                    </a:lnTo>
                    <a:lnTo>
                      <a:pt x="69" y="228"/>
                    </a:lnTo>
                    <a:lnTo>
                      <a:pt x="80" y="229"/>
                    </a:lnTo>
                    <a:lnTo>
                      <a:pt x="91" y="228"/>
                    </a:lnTo>
                    <a:lnTo>
                      <a:pt x="102" y="226"/>
                    </a:lnTo>
                    <a:lnTo>
                      <a:pt x="113" y="222"/>
                    </a:lnTo>
                    <a:lnTo>
                      <a:pt x="124" y="217"/>
                    </a:lnTo>
                    <a:lnTo>
                      <a:pt x="131" y="212"/>
                    </a:lnTo>
                    <a:lnTo>
                      <a:pt x="138" y="205"/>
                    </a:lnTo>
                    <a:lnTo>
                      <a:pt x="142" y="199"/>
                    </a:lnTo>
                    <a:lnTo>
                      <a:pt x="149" y="190"/>
                    </a:lnTo>
                    <a:lnTo>
                      <a:pt x="154" y="181"/>
                    </a:lnTo>
                    <a:lnTo>
                      <a:pt x="162" y="174"/>
                    </a:lnTo>
                    <a:lnTo>
                      <a:pt x="172" y="167"/>
                    </a:lnTo>
                    <a:lnTo>
                      <a:pt x="189" y="163"/>
                    </a:lnTo>
                    <a:lnTo>
                      <a:pt x="175" y="163"/>
                    </a:lnTo>
                    <a:lnTo>
                      <a:pt x="168" y="165"/>
                    </a:lnTo>
                    <a:lnTo>
                      <a:pt x="160" y="169"/>
                    </a:lnTo>
                    <a:lnTo>
                      <a:pt x="154" y="173"/>
                    </a:lnTo>
                    <a:lnTo>
                      <a:pt x="147" y="180"/>
                    </a:lnTo>
                    <a:lnTo>
                      <a:pt x="138" y="189"/>
                    </a:lnTo>
                    <a:lnTo>
                      <a:pt x="131" y="196"/>
                    </a:lnTo>
                    <a:lnTo>
                      <a:pt x="125" y="201"/>
                    </a:lnTo>
                    <a:lnTo>
                      <a:pt x="117" y="206"/>
                    </a:lnTo>
                    <a:lnTo>
                      <a:pt x="108" y="210"/>
                    </a:lnTo>
                    <a:lnTo>
                      <a:pt x="99" y="214"/>
                    </a:lnTo>
                    <a:lnTo>
                      <a:pt x="105" y="207"/>
                    </a:lnTo>
                    <a:lnTo>
                      <a:pt x="110" y="200"/>
                    </a:lnTo>
                    <a:lnTo>
                      <a:pt x="116" y="193"/>
                    </a:lnTo>
                    <a:lnTo>
                      <a:pt x="119" y="182"/>
                    </a:lnTo>
                    <a:lnTo>
                      <a:pt x="126" y="166"/>
                    </a:lnTo>
                    <a:lnTo>
                      <a:pt x="141" y="145"/>
                    </a:lnTo>
                    <a:lnTo>
                      <a:pt x="125" y="160"/>
                    </a:lnTo>
                    <a:lnTo>
                      <a:pt x="119" y="165"/>
                    </a:lnTo>
                    <a:lnTo>
                      <a:pt x="109" y="181"/>
                    </a:lnTo>
                    <a:lnTo>
                      <a:pt x="117" y="154"/>
                    </a:lnTo>
                    <a:lnTo>
                      <a:pt x="119" y="138"/>
                    </a:lnTo>
                    <a:lnTo>
                      <a:pt x="120" y="126"/>
                    </a:lnTo>
                    <a:lnTo>
                      <a:pt x="116" y="109"/>
                    </a:lnTo>
                    <a:lnTo>
                      <a:pt x="113" y="99"/>
                    </a:lnTo>
                    <a:lnTo>
                      <a:pt x="109" y="93"/>
                    </a:lnTo>
                    <a:lnTo>
                      <a:pt x="110" y="109"/>
                    </a:lnTo>
                    <a:lnTo>
                      <a:pt x="109" y="123"/>
                    </a:lnTo>
                    <a:lnTo>
                      <a:pt x="99" y="99"/>
                    </a:lnTo>
                    <a:lnTo>
                      <a:pt x="96" y="90"/>
                    </a:lnTo>
                    <a:lnTo>
                      <a:pt x="95" y="79"/>
                    </a:lnTo>
                    <a:lnTo>
                      <a:pt x="96" y="69"/>
                    </a:lnTo>
                    <a:lnTo>
                      <a:pt x="98" y="51"/>
                    </a:lnTo>
                    <a:lnTo>
                      <a:pt x="91" y="72"/>
                    </a:lnTo>
                    <a:lnTo>
                      <a:pt x="89" y="83"/>
                    </a:lnTo>
                    <a:lnTo>
                      <a:pt x="89" y="93"/>
                    </a:lnTo>
                    <a:lnTo>
                      <a:pt x="90" y="103"/>
                    </a:lnTo>
                    <a:lnTo>
                      <a:pt x="92" y="115"/>
                    </a:lnTo>
                    <a:lnTo>
                      <a:pt x="93" y="128"/>
                    </a:lnTo>
                    <a:lnTo>
                      <a:pt x="86" y="151"/>
                    </a:lnTo>
                    <a:lnTo>
                      <a:pt x="67" y="113"/>
                    </a:lnTo>
                    <a:lnTo>
                      <a:pt x="65" y="105"/>
                    </a:lnTo>
                    <a:lnTo>
                      <a:pt x="63" y="94"/>
                    </a:lnTo>
                    <a:lnTo>
                      <a:pt x="64" y="83"/>
                    </a:lnTo>
                    <a:lnTo>
                      <a:pt x="67" y="73"/>
                    </a:lnTo>
                    <a:lnTo>
                      <a:pt x="71" y="61"/>
                    </a:lnTo>
                    <a:lnTo>
                      <a:pt x="74" y="52"/>
                    </a:lnTo>
                    <a:lnTo>
                      <a:pt x="78" y="41"/>
                    </a:lnTo>
                    <a:lnTo>
                      <a:pt x="79" y="32"/>
                    </a:lnTo>
                    <a:lnTo>
                      <a:pt x="79" y="24"/>
                    </a:lnTo>
                    <a:lnTo>
                      <a:pt x="78" y="13"/>
                    </a:lnTo>
                    <a:lnTo>
                      <a:pt x="72" y="0"/>
                    </a:lnTo>
                    <a:lnTo>
                      <a:pt x="72" y="13"/>
                    </a:lnTo>
                    <a:lnTo>
                      <a:pt x="72" y="26"/>
                    </a:lnTo>
                    <a:lnTo>
                      <a:pt x="69" y="35"/>
                    </a:lnTo>
                    <a:lnTo>
                      <a:pt x="64" y="45"/>
                    </a:lnTo>
                    <a:lnTo>
                      <a:pt x="57" y="58"/>
                    </a:lnTo>
                    <a:lnTo>
                      <a:pt x="47" y="77"/>
                    </a:lnTo>
                    <a:lnTo>
                      <a:pt x="41" y="90"/>
                    </a:lnTo>
                    <a:lnTo>
                      <a:pt x="34" y="132"/>
                    </a:lnTo>
                    <a:lnTo>
                      <a:pt x="36" y="142"/>
                    </a:lnTo>
                    <a:lnTo>
                      <a:pt x="41" y="158"/>
                    </a:lnTo>
                    <a:lnTo>
                      <a:pt x="21" y="133"/>
                    </a:lnTo>
                    <a:lnTo>
                      <a:pt x="0" y="126"/>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29" name="Freeform 41">
                <a:extLst>
                  <a:ext uri="{FF2B5EF4-FFF2-40B4-BE49-F238E27FC236}">
                    <a16:creationId xmlns:a16="http://schemas.microsoft.com/office/drawing/2014/main" id="{373E926A-5CD7-4FDA-919E-AE9331E59CB4}"/>
                  </a:ext>
                </a:extLst>
              </p:cNvPr>
              <p:cNvSpPr>
                <a:spLocks/>
              </p:cNvSpPr>
              <p:nvPr/>
            </p:nvSpPr>
            <p:spPr bwMode="auto">
              <a:xfrm>
                <a:off x="2527" y="1037"/>
                <a:ext cx="152" cy="337"/>
              </a:xfrm>
              <a:custGeom>
                <a:avLst/>
                <a:gdLst/>
                <a:ahLst/>
                <a:cxnLst>
                  <a:cxn ang="0">
                    <a:pos x="144" y="194"/>
                  </a:cxn>
                  <a:cxn ang="0">
                    <a:pos x="137" y="220"/>
                  </a:cxn>
                  <a:cxn ang="0">
                    <a:pos x="133" y="248"/>
                  </a:cxn>
                  <a:cxn ang="0">
                    <a:pos x="130" y="276"/>
                  </a:cxn>
                  <a:cxn ang="0">
                    <a:pos x="127" y="297"/>
                  </a:cxn>
                  <a:cxn ang="0">
                    <a:pos x="121" y="315"/>
                  </a:cxn>
                  <a:cxn ang="0">
                    <a:pos x="111" y="328"/>
                  </a:cxn>
                  <a:cxn ang="0">
                    <a:pos x="95" y="334"/>
                  </a:cxn>
                  <a:cxn ang="0">
                    <a:pos x="78" y="334"/>
                  </a:cxn>
                  <a:cxn ang="0">
                    <a:pos x="60" y="327"/>
                  </a:cxn>
                  <a:cxn ang="0">
                    <a:pos x="45" y="311"/>
                  </a:cxn>
                  <a:cxn ang="0">
                    <a:pos x="37" y="292"/>
                  </a:cxn>
                  <a:cxn ang="0">
                    <a:pos x="27" y="267"/>
                  </a:cxn>
                  <a:cxn ang="0">
                    <a:pos x="13" y="246"/>
                  </a:cxn>
                  <a:cxn ang="0">
                    <a:pos x="10" y="240"/>
                  </a:cxn>
                  <a:cxn ang="0">
                    <a:pos x="22" y="248"/>
                  </a:cxn>
                  <a:cxn ang="0">
                    <a:pos x="33" y="266"/>
                  </a:cxn>
                  <a:cxn ang="0">
                    <a:pos x="45" y="288"/>
                  </a:cxn>
                  <a:cxn ang="0">
                    <a:pos x="57" y="302"/>
                  </a:cxn>
                  <a:cxn ang="0">
                    <a:pos x="71" y="314"/>
                  </a:cxn>
                  <a:cxn ang="0">
                    <a:pos x="62" y="294"/>
                  </a:cxn>
                  <a:cxn ang="0">
                    <a:pos x="55" y="268"/>
                  </a:cxn>
                  <a:cxn ang="0">
                    <a:pos x="37" y="214"/>
                  </a:cxn>
                  <a:cxn ang="0">
                    <a:pos x="55" y="242"/>
                  </a:cxn>
                  <a:cxn ang="0">
                    <a:pos x="57" y="227"/>
                  </a:cxn>
                  <a:cxn ang="0">
                    <a:pos x="54" y="186"/>
                  </a:cxn>
                  <a:cxn ang="0">
                    <a:pos x="60" y="146"/>
                  </a:cxn>
                  <a:cxn ang="0">
                    <a:pos x="62" y="160"/>
                  </a:cxn>
                  <a:cxn ang="0">
                    <a:pos x="71" y="146"/>
                  </a:cxn>
                  <a:cxn ang="0">
                    <a:pos x="74" y="116"/>
                  </a:cxn>
                  <a:cxn ang="0">
                    <a:pos x="71" y="75"/>
                  </a:cxn>
                  <a:cxn ang="0">
                    <a:pos x="79" y="122"/>
                  </a:cxn>
                  <a:cxn ang="0">
                    <a:pos x="79" y="151"/>
                  </a:cxn>
                  <a:cxn ang="0">
                    <a:pos x="76" y="188"/>
                  </a:cxn>
                  <a:cxn ang="0">
                    <a:pos x="97" y="166"/>
                  </a:cxn>
                  <a:cxn ang="0">
                    <a:pos x="100" y="138"/>
                  </a:cxn>
                  <a:cxn ang="0">
                    <a:pos x="97" y="107"/>
                  </a:cxn>
                  <a:cxn ang="0">
                    <a:pos x="91" y="76"/>
                  </a:cxn>
                  <a:cxn ang="0">
                    <a:pos x="88" y="47"/>
                  </a:cxn>
                  <a:cxn ang="0">
                    <a:pos x="88" y="19"/>
                  </a:cxn>
                  <a:cxn ang="0">
                    <a:pos x="93" y="20"/>
                  </a:cxn>
                  <a:cxn ang="0">
                    <a:pos x="95" y="52"/>
                  </a:cxn>
                  <a:cxn ang="0">
                    <a:pos x="105" y="86"/>
                  </a:cxn>
                  <a:cxn ang="0">
                    <a:pos x="117" y="133"/>
                  </a:cxn>
                  <a:cxn ang="0">
                    <a:pos x="122" y="208"/>
                  </a:cxn>
                  <a:cxn ang="0">
                    <a:pos x="133" y="196"/>
                  </a:cxn>
                </a:cxnLst>
                <a:rect l="0" t="0" r="r" b="b"/>
                <a:pathLst>
                  <a:path w="152" h="337">
                    <a:moveTo>
                      <a:pt x="151" y="186"/>
                    </a:moveTo>
                    <a:lnTo>
                      <a:pt x="144" y="194"/>
                    </a:lnTo>
                    <a:lnTo>
                      <a:pt x="140" y="205"/>
                    </a:lnTo>
                    <a:lnTo>
                      <a:pt x="137" y="220"/>
                    </a:lnTo>
                    <a:lnTo>
                      <a:pt x="133" y="236"/>
                    </a:lnTo>
                    <a:lnTo>
                      <a:pt x="133" y="248"/>
                    </a:lnTo>
                    <a:lnTo>
                      <a:pt x="133" y="261"/>
                    </a:lnTo>
                    <a:lnTo>
                      <a:pt x="130" y="276"/>
                    </a:lnTo>
                    <a:lnTo>
                      <a:pt x="130" y="288"/>
                    </a:lnTo>
                    <a:lnTo>
                      <a:pt x="127" y="297"/>
                    </a:lnTo>
                    <a:lnTo>
                      <a:pt x="125" y="308"/>
                    </a:lnTo>
                    <a:lnTo>
                      <a:pt x="121" y="315"/>
                    </a:lnTo>
                    <a:lnTo>
                      <a:pt x="117" y="322"/>
                    </a:lnTo>
                    <a:lnTo>
                      <a:pt x="111" y="328"/>
                    </a:lnTo>
                    <a:lnTo>
                      <a:pt x="105" y="331"/>
                    </a:lnTo>
                    <a:lnTo>
                      <a:pt x="95" y="334"/>
                    </a:lnTo>
                    <a:lnTo>
                      <a:pt x="86" y="336"/>
                    </a:lnTo>
                    <a:lnTo>
                      <a:pt x="78" y="334"/>
                    </a:lnTo>
                    <a:lnTo>
                      <a:pt x="69" y="331"/>
                    </a:lnTo>
                    <a:lnTo>
                      <a:pt x="60" y="327"/>
                    </a:lnTo>
                    <a:lnTo>
                      <a:pt x="51" y="319"/>
                    </a:lnTo>
                    <a:lnTo>
                      <a:pt x="45" y="311"/>
                    </a:lnTo>
                    <a:lnTo>
                      <a:pt x="40" y="301"/>
                    </a:lnTo>
                    <a:lnTo>
                      <a:pt x="37" y="292"/>
                    </a:lnTo>
                    <a:lnTo>
                      <a:pt x="31" y="280"/>
                    </a:lnTo>
                    <a:lnTo>
                      <a:pt x="27" y="267"/>
                    </a:lnTo>
                    <a:lnTo>
                      <a:pt x="20" y="256"/>
                    </a:lnTo>
                    <a:lnTo>
                      <a:pt x="13" y="246"/>
                    </a:lnTo>
                    <a:lnTo>
                      <a:pt x="0" y="240"/>
                    </a:lnTo>
                    <a:lnTo>
                      <a:pt x="10" y="240"/>
                    </a:lnTo>
                    <a:lnTo>
                      <a:pt x="16" y="242"/>
                    </a:lnTo>
                    <a:lnTo>
                      <a:pt x="22" y="248"/>
                    </a:lnTo>
                    <a:lnTo>
                      <a:pt x="27" y="254"/>
                    </a:lnTo>
                    <a:lnTo>
                      <a:pt x="33" y="266"/>
                    </a:lnTo>
                    <a:lnTo>
                      <a:pt x="40" y="277"/>
                    </a:lnTo>
                    <a:lnTo>
                      <a:pt x="45" y="288"/>
                    </a:lnTo>
                    <a:lnTo>
                      <a:pt x="50" y="296"/>
                    </a:lnTo>
                    <a:lnTo>
                      <a:pt x="57" y="302"/>
                    </a:lnTo>
                    <a:lnTo>
                      <a:pt x="64" y="309"/>
                    </a:lnTo>
                    <a:lnTo>
                      <a:pt x="71" y="314"/>
                    </a:lnTo>
                    <a:lnTo>
                      <a:pt x="66" y="303"/>
                    </a:lnTo>
                    <a:lnTo>
                      <a:pt x="62" y="294"/>
                    </a:lnTo>
                    <a:lnTo>
                      <a:pt x="57" y="283"/>
                    </a:lnTo>
                    <a:lnTo>
                      <a:pt x="55" y="268"/>
                    </a:lnTo>
                    <a:lnTo>
                      <a:pt x="50" y="244"/>
                    </a:lnTo>
                    <a:lnTo>
                      <a:pt x="37" y="214"/>
                    </a:lnTo>
                    <a:lnTo>
                      <a:pt x="50" y="235"/>
                    </a:lnTo>
                    <a:lnTo>
                      <a:pt x="55" y="242"/>
                    </a:lnTo>
                    <a:lnTo>
                      <a:pt x="62" y="267"/>
                    </a:lnTo>
                    <a:lnTo>
                      <a:pt x="57" y="227"/>
                    </a:lnTo>
                    <a:lnTo>
                      <a:pt x="55" y="203"/>
                    </a:lnTo>
                    <a:lnTo>
                      <a:pt x="54" y="186"/>
                    </a:lnTo>
                    <a:lnTo>
                      <a:pt x="57" y="160"/>
                    </a:lnTo>
                    <a:lnTo>
                      <a:pt x="60" y="146"/>
                    </a:lnTo>
                    <a:lnTo>
                      <a:pt x="62" y="136"/>
                    </a:lnTo>
                    <a:lnTo>
                      <a:pt x="62" y="160"/>
                    </a:lnTo>
                    <a:lnTo>
                      <a:pt x="62" y="180"/>
                    </a:lnTo>
                    <a:lnTo>
                      <a:pt x="71" y="146"/>
                    </a:lnTo>
                    <a:lnTo>
                      <a:pt x="73" y="133"/>
                    </a:lnTo>
                    <a:lnTo>
                      <a:pt x="74" y="116"/>
                    </a:lnTo>
                    <a:lnTo>
                      <a:pt x="73" y="102"/>
                    </a:lnTo>
                    <a:lnTo>
                      <a:pt x="71" y="75"/>
                    </a:lnTo>
                    <a:lnTo>
                      <a:pt x="78" y="106"/>
                    </a:lnTo>
                    <a:lnTo>
                      <a:pt x="79" y="122"/>
                    </a:lnTo>
                    <a:lnTo>
                      <a:pt x="79" y="136"/>
                    </a:lnTo>
                    <a:lnTo>
                      <a:pt x="79" y="151"/>
                    </a:lnTo>
                    <a:lnTo>
                      <a:pt x="77" y="169"/>
                    </a:lnTo>
                    <a:lnTo>
                      <a:pt x="76" y="188"/>
                    </a:lnTo>
                    <a:lnTo>
                      <a:pt x="81" y="221"/>
                    </a:lnTo>
                    <a:lnTo>
                      <a:pt x="97" y="166"/>
                    </a:lnTo>
                    <a:lnTo>
                      <a:pt x="98" y="155"/>
                    </a:lnTo>
                    <a:lnTo>
                      <a:pt x="100" y="138"/>
                    </a:lnTo>
                    <a:lnTo>
                      <a:pt x="99" y="122"/>
                    </a:lnTo>
                    <a:lnTo>
                      <a:pt x="97" y="107"/>
                    </a:lnTo>
                    <a:lnTo>
                      <a:pt x="93" y="89"/>
                    </a:lnTo>
                    <a:lnTo>
                      <a:pt x="91" y="76"/>
                    </a:lnTo>
                    <a:lnTo>
                      <a:pt x="88" y="61"/>
                    </a:lnTo>
                    <a:lnTo>
                      <a:pt x="88" y="47"/>
                    </a:lnTo>
                    <a:lnTo>
                      <a:pt x="88" y="35"/>
                    </a:lnTo>
                    <a:lnTo>
                      <a:pt x="88" y="19"/>
                    </a:lnTo>
                    <a:lnTo>
                      <a:pt x="93" y="0"/>
                    </a:lnTo>
                    <a:lnTo>
                      <a:pt x="93" y="20"/>
                    </a:lnTo>
                    <a:lnTo>
                      <a:pt x="93" y="38"/>
                    </a:lnTo>
                    <a:lnTo>
                      <a:pt x="95" y="52"/>
                    </a:lnTo>
                    <a:lnTo>
                      <a:pt x="99" y="66"/>
                    </a:lnTo>
                    <a:lnTo>
                      <a:pt x="105" y="86"/>
                    </a:lnTo>
                    <a:lnTo>
                      <a:pt x="113" y="114"/>
                    </a:lnTo>
                    <a:lnTo>
                      <a:pt x="117" y="133"/>
                    </a:lnTo>
                    <a:lnTo>
                      <a:pt x="123" y="194"/>
                    </a:lnTo>
                    <a:lnTo>
                      <a:pt x="122" y="208"/>
                    </a:lnTo>
                    <a:lnTo>
                      <a:pt x="117" y="232"/>
                    </a:lnTo>
                    <a:lnTo>
                      <a:pt x="133" y="196"/>
                    </a:lnTo>
                    <a:lnTo>
                      <a:pt x="151" y="186"/>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nvGrpSpPr>
              <p:cNvPr id="330" name="Group 42">
                <a:extLst>
                  <a:ext uri="{FF2B5EF4-FFF2-40B4-BE49-F238E27FC236}">
                    <a16:creationId xmlns:a16="http://schemas.microsoft.com/office/drawing/2014/main" id="{BA74A383-B423-40CF-9BAD-B619F9096463}"/>
                  </a:ext>
                </a:extLst>
              </p:cNvPr>
              <p:cNvGrpSpPr>
                <a:grpSpLocks/>
              </p:cNvGrpSpPr>
              <p:nvPr/>
            </p:nvGrpSpPr>
            <p:grpSpPr bwMode="auto">
              <a:xfrm>
                <a:off x="2489" y="1335"/>
                <a:ext cx="246" cy="255"/>
                <a:chOff x="2489" y="1335"/>
                <a:chExt cx="246" cy="255"/>
              </a:xfrm>
            </p:grpSpPr>
            <p:sp>
              <p:nvSpPr>
                <p:cNvPr id="331" name="Oval 43">
                  <a:extLst>
                    <a:ext uri="{FF2B5EF4-FFF2-40B4-BE49-F238E27FC236}">
                      <a16:creationId xmlns:a16="http://schemas.microsoft.com/office/drawing/2014/main" id="{004D3ED3-2CFF-4362-9378-F9F3D4A7CAC4}"/>
                    </a:ext>
                  </a:extLst>
                </p:cNvPr>
                <p:cNvSpPr>
                  <a:spLocks noChangeArrowheads="1"/>
                </p:cNvSpPr>
                <p:nvPr/>
              </p:nvSpPr>
              <p:spPr bwMode="auto">
                <a:xfrm>
                  <a:off x="2489" y="1335"/>
                  <a:ext cx="246" cy="255"/>
                </a:xfrm>
                <a:prstGeom prst="ellipse">
                  <a:avLst/>
                </a:prstGeom>
                <a:solidFill>
                  <a:schemeClr val="tx1"/>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32" name="AutoShape 44">
                  <a:extLst>
                    <a:ext uri="{FF2B5EF4-FFF2-40B4-BE49-F238E27FC236}">
                      <a16:creationId xmlns:a16="http://schemas.microsoft.com/office/drawing/2014/main" id="{86A3DFB0-F59D-4B5D-B9DE-608311DA0868}"/>
                    </a:ext>
                  </a:extLst>
                </p:cNvPr>
                <p:cNvSpPr>
                  <a:spLocks noChangeArrowheads="1"/>
                </p:cNvSpPr>
                <p:nvPr/>
              </p:nvSpPr>
              <p:spPr bwMode="auto">
                <a:xfrm rot="2460000">
                  <a:off x="2563" y="1423"/>
                  <a:ext cx="140" cy="26"/>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33" name="AutoShape 45">
                  <a:extLst>
                    <a:ext uri="{FF2B5EF4-FFF2-40B4-BE49-F238E27FC236}">
                      <a16:creationId xmlns:a16="http://schemas.microsoft.com/office/drawing/2014/main" id="{43C3B012-889C-4F5F-9D9E-FC5B1D44CE36}"/>
                    </a:ext>
                  </a:extLst>
                </p:cNvPr>
                <p:cNvSpPr>
                  <a:spLocks noChangeArrowheads="1"/>
                </p:cNvSpPr>
                <p:nvPr/>
              </p:nvSpPr>
              <p:spPr bwMode="auto">
                <a:xfrm rot="2460000">
                  <a:off x="2526" y="1492"/>
                  <a:ext cx="140" cy="28"/>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grpSp>
        </p:grpSp>
        <p:sp>
          <p:nvSpPr>
            <p:cNvPr id="311" name="AutoShape 46">
              <a:extLst>
                <a:ext uri="{FF2B5EF4-FFF2-40B4-BE49-F238E27FC236}">
                  <a16:creationId xmlns:a16="http://schemas.microsoft.com/office/drawing/2014/main" id="{70B556D3-2066-475F-9420-0B8BEC736624}"/>
                </a:ext>
              </a:extLst>
            </p:cNvPr>
            <p:cNvSpPr>
              <a:spLocks noChangeArrowheads="1"/>
            </p:cNvSpPr>
            <p:nvPr/>
          </p:nvSpPr>
          <p:spPr bwMode="auto">
            <a:xfrm>
              <a:off x="3227" y="1130"/>
              <a:ext cx="769" cy="572"/>
            </a:xfrm>
            <a:prstGeom prst="triangle">
              <a:avLst>
                <a:gd name="adj" fmla="val 49995"/>
              </a:avLst>
            </a:prstGeom>
            <a:solidFill>
              <a:srgbClr val="009900"/>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12" name="Rectangle 47">
              <a:extLst>
                <a:ext uri="{FF2B5EF4-FFF2-40B4-BE49-F238E27FC236}">
                  <a16:creationId xmlns:a16="http://schemas.microsoft.com/office/drawing/2014/main" id="{C075AFA9-5AF1-46BF-A0B2-D6E33AA64A68}"/>
                </a:ext>
              </a:extLst>
            </p:cNvPr>
            <p:cNvSpPr>
              <a:spLocks noChangeArrowheads="1"/>
            </p:cNvSpPr>
            <p:nvPr/>
          </p:nvSpPr>
          <p:spPr bwMode="auto">
            <a:xfrm>
              <a:off x="3457" y="1274"/>
              <a:ext cx="335" cy="436"/>
            </a:xfrm>
            <a:prstGeom prst="rect">
              <a:avLst/>
            </a:prstGeom>
            <a:noFill/>
            <a:ln w="9525">
              <a:noFill/>
              <a:miter lim="800000"/>
              <a:headEnd/>
              <a:tailEnd/>
            </a:ln>
            <a:effectLst/>
            <a:sp3d prstMaterial="softEdge">
              <a:bevelT w="127000" prst="artDeco"/>
            </a:sp3d>
          </p:spPr>
          <p:txBody>
            <a:bodyPr wrap="none" lIns="82550" tIns="41275" rIns="82550" bIns="41275">
              <a:spAutoFit/>
            </a:bodyPr>
            <a:lstStyle/>
            <a:p>
              <a:pPr defTabSz="739775" fontAlgn="auto">
                <a:spcBef>
                  <a:spcPts val="0"/>
                </a:spcBef>
                <a:spcAft>
                  <a:spcPts val="0"/>
                </a:spcAft>
                <a:defRPr/>
              </a:pPr>
              <a:r>
                <a:rPr lang="es-ES_tradnl" sz="4000" b="1">
                  <a:ea typeface="+mn-ea"/>
                </a:rPr>
                <a:t>A</a:t>
              </a:r>
            </a:p>
          </p:txBody>
        </p:sp>
        <p:grpSp>
          <p:nvGrpSpPr>
            <p:cNvPr id="313" name="Group 48">
              <a:extLst>
                <a:ext uri="{FF2B5EF4-FFF2-40B4-BE49-F238E27FC236}">
                  <a16:creationId xmlns:a16="http://schemas.microsoft.com/office/drawing/2014/main" id="{06FE36FA-803C-4457-A7B8-4EA8FA910C31}"/>
                </a:ext>
              </a:extLst>
            </p:cNvPr>
            <p:cNvGrpSpPr>
              <a:grpSpLocks/>
            </p:cNvGrpSpPr>
            <p:nvPr/>
          </p:nvGrpSpPr>
          <p:grpSpPr bwMode="auto">
            <a:xfrm>
              <a:off x="4180" y="1146"/>
              <a:ext cx="568" cy="568"/>
              <a:chOff x="4180" y="1146"/>
              <a:chExt cx="568" cy="568"/>
            </a:xfrm>
          </p:grpSpPr>
          <p:sp>
            <p:nvSpPr>
              <p:cNvPr id="317" name="Rectangle 49">
                <a:extLst>
                  <a:ext uri="{FF2B5EF4-FFF2-40B4-BE49-F238E27FC236}">
                    <a16:creationId xmlns:a16="http://schemas.microsoft.com/office/drawing/2014/main" id="{2BBF34DD-4E54-47EF-B808-F9EDA032B402}"/>
                  </a:ext>
                </a:extLst>
              </p:cNvPr>
              <p:cNvSpPr>
                <a:spLocks noChangeArrowheads="1"/>
              </p:cNvSpPr>
              <p:nvPr/>
            </p:nvSpPr>
            <p:spPr bwMode="auto">
              <a:xfrm>
                <a:off x="4180" y="1146"/>
                <a:ext cx="568" cy="568"/>
              </a:xfrm>
              <a:prstGeom prst="rect">
                <a:avLst/>
              </a:prstGeom>
              <a:solidFill>
                <a:srgbClr val="FF3300"/>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18" name="Rectangle 50">
                <a:extLst>
                  <a:ext uri="{FF2B5EF4-FFF2-40B4-BE49-F238E27FC236}">
                    <a16:creationId xmlns:a16="http://schemas.microsoft.com/office/drawing/2014/main" id="{670D3907-B2DF-4AC3-92DB-897A2E7361F2}"/>
                  </a:ext>
                </a:extLst>
              </p:cNvPr>
              <p:cNvSpPr>
                <a:spLocks noChangeArrowheads="1"/>
              </p:cNvSpPr>
              <p:nvPr/>
            </p:nvSpPr>
            <p:spPr bwMode="auto">
              <a:xfrm>
                <a:off x="4288" y="1185"/>
                <a:ext cx="370" cy="480"/>
              </a:xfrm>
              <a:prstGeom prst="rect">
                <a:avLst/>
              </a:prstGeom>
              <a:solidFill>
                <a:srgbClr val="FF3300"/>
              </a:solidFill>
              <a:ln w="9525">
                <a:noFill/>
                <a:miter lim="800000"/>
                <a:headEnd/>
                <a:tailEnd/>
              </a:ln>
              <a:effectLst/>
              <a:sp3d prstMaterial="softEdge">
                <a:bevelT w="127000" prst="artDeco"/>
              </a:sp3d>
            </p:spPr>
            <p:txBody>
              <a:bodyPr wrap="none" lIns="92075" tIns="46038" rIns="92075" bIns="46038">
                <a:spAutoFit/>
              </a:bodyPr>
              <a:lstStyle/>
              <a:p>
                <a:pPr fontAlgn="auto">
                  <a:spcBef>
                    <a:spcPts val="0"/>
                  </a:spcBef>
                  <a:spcAft>
                    <a:spcPts val="0"/>
                  </a:spcAft>
                  <a:defRPr/>
                </a:pPr>
                <a:r>
                  <a:rPr lang="es-ES_tradnl" sz="4400" b="1">
                    <a:ea typeface="+mn-ea"/>
                  </a:rPr>
                  <a:t>B</a:t>
                </a:r>
              </a:p>
            </p:txBody>
          </p:sp>
        </p:grpSp>
        <p:grpSp>
          <p:nvGrpSpPr>
            <p:cNvPr id="314" name="Group 51">
              <a:extLst>
                <a:ext uri="{FF2B5EF4-FFF2-40B4-BE49-F238E27FC236}">
                  <a16:creationId xmlns:a16="http://schemas.microsoft.com/office/drawing/2014/main" id="{DD522230-F137-4EEE-98CA-370FE5FE4423}"/>
                </a:ext>
              </a:extLst>
            </p:cNvPr>
            <p:cNvGrpSpPr>
              <a:grpSpLocks/>
            </p:cNvGrpSpPr>
            <p:nvPr/>
          </p:nvGrpSpPr>
          <p:grpSpPr bwMode="auto">
            <a:xfrm>
              <a:off x="4838" y="1131"/>
              <a:ext cx="596" cy="597"/>
              <a:chOff x="4838" y="1131"/>
              <a:chExt cx="596" cy="597"/>
            </a:xfrm>
          </p:grpSpPr>
          <p:sp>
            <p:nvSpPr>
              <p:cNvPr id="315" name="Oval 52">
                <a:extLst>
                  <a:ext uri="{FF2B5EF4-FFF2-40B4-BE49-F238E27FC236}">
                    <a16:creationId xmlns:a16="http://schemas.microsoft.com/office/drawing/2014/main" id="{ED9DFA83-BE0A-47CE-9D1F-5F3DA8A25670}"/>
                  </a:ext>
                </a:extLst>
              </p:cNvPr>
              <p:cNvSpPr>
                <a:spLocks noChangeArrowheads="1"/>
              </p:cNvSpPr>
              <p:nvPr/>
            </p:nvSpPr>
            <p:spPr bwMode="auto">
              <a:xfrm>
                <a:off x="4838" y="1131"/>
                <a:ext cx="596" cy="597"/>
              </a:xfrm>
              <a:prstGeom prst="ellipse">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16" name="Rectangle 53">
                <a:extLst>
                  <a:ext uri="{FF2B5EF4-FFF2-40B4-BE49-F238E27FC236}">
                    <a16:creationId xmlns:a16="http://schemas.microsoft.com/office/drawing/2014/main" id="{C0B977C5-EE67-4BC1-91B5-51929E8D0BA6}"/>
                  </a:ext>
                </a:extLst>
              </p:cNvPr>
              <p:cNvSpPr>
                <a:spLocks noChangeArrowheads="1"/>
              </p:cNvSpPr>
              <p:nvPr/>
            </p:nvSpPr>
            <p:spPr bwMode="auto">
              <a:xfrm>
                <a:off x="4964" y="1186"/>
                <a:ext cx="352" cy="465"/>
              </a:xfrm>
              <a:prstGeom prst="rect">
                <a:avLst/>
              </a:prstGeom>
              <a:solidFill>
                <a:srgbClr val="0066FF"/>
              </a:solidFill>
              <a:ln w="9525">
                <a:noFill/>
                <a:miter lim="800000"/>
                <a:headEnd/>
                <a:tailEnd/>
              </a:ln>
              <a:effectLst/>
              <a:sp3d prstMaterial="softEdge">
                <a:bevelT w="127000" prst="artDeco"/>
              </a:sp3d>
            </p:spPr>
            <p:txBody>
              <a:bodyPr wrap="none" lIns="82550" tIns="41275" rIns="82550" bIns="41275">
                <a:spAutoFit/>
              </a:bodyPr>
              <a:lstStyle/>
              <a:p>
                <a:pPr defTabSz="739775" fontAlgn="auto">
                  <a:spcBef>
                    <a:spcPts val="0"/>
                  </a:spcBef>
                  <a:spcAft>
                    <a:spcPts val="0"/>
                  </a:spcAft>
                  <a:defRPr/>
                </a:pPr>
                <a:r>
                  <a:rPr lang="es-ES_tradnl" sz="4300" b="1">
                    <a:ea typeface="+mn-ea"/>
                  </a:rPr>
                  <a:t>C</a:t>
                </a:r>
              </a:p>
            </p:txBody>
          </p:sp>
        </p:grpSp>
      </p:grpSp>
      <p:grpSp>
        <p:nvGrpSpPr>
          <p:cNvPr id="358" name="Group 54">
            <a:extLst>
              <a:ext uri="{FF2B5EF4-FFF2-40B4-BE49-F238E27FC236}">
                <a16:creationId xmlns:a16="http://schemas.microsoft.com/office/drawing/2014/main" id="{F926696B-6151-4330-BC91-5C33D84936D7}"/>
              </a:ext>
            </a:extLst>
          </p:cNvPr>
          <p:cNvGrpSpPr>
            <a:grpSpLocks/>
          </p:cNvGrpSpPr>
          <p:nvPr/>
        </p:nvGrpSpPr>
        <p:grpSpPr bwMode="auto">
          <a:xfrm>
            <a:off x="2057416" y="3483039"/>
            <a:ext cx="6870700" cy="1009650"/>
            <a:chOff x="434" y="1813"/>
            <a:chExt cx="4328" cy="636"/>
          </a:xfrm>
          <a:scene3d>
            <a:camera prst="orthographicFront">
              <a:rot lat="0" lon="0" rev="0"/>
            </a:camera>
            <a:lightRig rig="glow" dir="t">
              <a:rot lat="0" lon="0" rev="14100000"/>
            </a:lightRig>
          </a:scene3d>
        </p:grpSpPr>
        <p:grpSp>
          <p:nvGrpSpPr>
            <p:cNvPr id="359" name="Group 55">
              <a:extLst>
                <a:ext uri="{FF2B5EF4-FFF2-40B4-BE49-F238E27FC236}">
                  <a16:creationId xmlns:a16="http://schemas.microsoft.com/office/drawing/2014/main" id="{0F1ABBE2-396E-4836-807A-D05B79C8250C}"/>
                </a:ext>
              </a:extLst>
            </p:cNvPr>
            <p:cNvGrpSpPr>
              <a:grpSpLocks/>
            </p:cNvGrpSpPr>
            <p:nvPr/>
          </p:nvGrpSpPr>
          <p:grpSpPr bwMode="auto">
            <a:xfrm>
              <a:off x="1297" y="1824"/>
              <a:ext cx="669" cy="625"/>
              <a:chOff x="1297" y="1824"/>
              <a:chExt cx="669" cy="625"/>
            </a:xfrm>
          </p:grpSpPr>
          <p:sp>
            <p:nvSpPr>
              <p:cNvPr id="399" name="AutoShape 56">
                <a:extLst>
                  <a:ext uri="{FF2B5EF4-FFF2-40B4-BE49-F238E27FC236}">
                    <a16:creationId xmlns:a16="http://schemas.microsoft.com/office/drawing/2014/main" id="{62331E19-7691-465D-9944-51CA6937E41E}"/>
                  </a:ext>
                </a:extLst>
              </p:cNvPr>
              <p:cNvSpPr>
                <a:spLocks noChangeArrowheads="1"/>
              </p:cNvSpPr>
              <p:nvPr/>
            </p:nvSpPr>
            <p:spPr bwMode="auto">
              <a:xfrm>
                <a:off x="1297" y="1824"/>
                <a:ext cx="669" cy="625"/>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00" name="Freeform 57">
                <a:extLst>
                  <a:ext uri="{FF2B5EF4-FFF2-40B4-BE49-F238E27FC236}">
                    <a16:creationId xmlns:a16="http://schemas.microsoft.com/office/drawing/2014/main" id="{B1162A2A-CFCB-4F83-8112-47B03220ACB0}"/>
                  </a:ext>
                </a:extLst>
              </p:cNvPr>
              <p:cNvSpPr>
                <a:spLocks/>
              </p:cNvSpPr>
              <p:nvPr/>
            </p:nvSpPr>
            <p:spPr bwMode="auto">
              <a:xfrm>
                <a:off x="1533" y="2208"/>
                <a:ext cx="403" cy="223"/>
              </a:xfrm>
              <a:custGeom>
                <a:avLst/>
                <a:gdLst/>
                <a:ahLst/>
                <a:cxnLst>
                  <a:cxn ang="0">
                    <a:pos x="43" y="134"/>
                  </a:cxn>
                  <a:cxn ang="0">
                    <a:pos x="67" y="113"/>
                  </a:cxn>
                  <a:cxn ang="0">
                    <a:pos x="95" y="92"/>
                  </a:cxn>
                  <a:cxn ang="0">
                    <a:pos x="76" y="67"/>
                  </a:cxn>
                  <a:cxn ang="0">
                    <a:pos x="81" y="51"/>
                  </a:cxn>
                  <a:cxn ang="0">
                    <a:pos x="110" y="51"/>
                  </a:cxn>
                  <a:cxn ang="0">
                    <a:pos x="138" y="56"/>
                  </a:cxn>
                  <a:cxn ang="0">
                    <a:pos x="167" y="56"/>
                  </a:cxn>
                  <a:cxn ang="0">
                    <a:pos x="143" y="30"/>
                  </a:cxn>
                  <a:cxn ang="0">
                    <a:pos x="143" y="20"/>
                  </a:cxn>
                  <a:cxn ang="0">
                    <a:pos x="177" y="20"/>
                  </a:cxn>
                  <a:cxn ang="0">
                    <a:pos x="205" y="20"/>
                  </a:cxn>
                  <a:cxn ang="0">
                    <a:pos x="239" y="20"/>
                  </a:cxn>
                  <a:cxn ang="0">
                    <a:pos x="268" y="10"/>
                  </a:cxn>
                  <a:cxn ang="0">
                    <a:pos x="296" y="0"/>
                  </a:cxn>
                  <a:cxn ang="0">
                    <a:pos x="325" y="25"/>
                  </a:cxn>
                  <a:cxn ang="0">
                    <a:pos x="363" y="25"/>
                  </a:cxn>
                  <a:cxn ang="0">
                    <a:pos x="402" y="36"/>
                  </a:cxn>
                  <a:cxn ang="0">
                    <a:pos x="373" y="41"/>
                  </a:cxn>
                  <a:cxn ang="0">
                    <a:pos x="344" y="46"/>
                  </a:cxn>
                  <a:cxn ang="0">
                    <a:pos x="306" y="61"/>
                  </a:cxn>
                  <a:cxn ang="0">
                    <a:pos x="272" y="67"/>
                  </a:cxn>
                  <a:cxn ang="0">
                    <a:pos x="244" y="67"/>
                  </a:cxn>
                  <a:cxn ang="0">
                    <a:pos x="210" y="67"/>
                  </a:cxn>
                  <a:cxn ang="0">
                    <a:pos x="258" y="92"/>
                  </a:cxn>
                  <a:cxn ang="0">
                    <a:pos x="296" y="103"/>
                  </a:cxn>
                  <a:cxn ang="0">
                    <a:pos x="201" y="113"/>
                  </a:cxn>
                  <a:cxn ang="0">
                    <a:pos x="172" y="113"/>
                  </a:cxn>
                  <a:cxn ang="0">
                    <a:pos x="177" y="154"/>
                  </a:cxn>
                  <a:cxn ang="0">
                    <a:pos x="205" y="175"/>
                  </a:cxn>
                  <a:cxn ang="0">
                    <a:pos x="172" y="185"/>
                  </a:cxn>
                  <a:cxn ang="0">
                    <a:pos x="129" y="185"/>
                  </a:cxn>
                  <a:cxn ang="0">
                    <a:pos x="105" y="165"/>
                  </a:cxn>
                  <a:cxn ang="0">
                    <a:pos x="67" y="170"/>
                  </a:cxn>
                  <a:cxn ang="0">
                    <a:pos x="33" y="196"/>
                  </a:cxn>
                  <a:cxn ang="0">
                    <a:pos x="0" y="222"/>
                  </a:cxn>
                  <a:cxn ang="0">
                    <a:pos x="9" y="191"/>
                  </a:cxn>
                  <a:cxn ang="0">
                    <a:pos x="28" y="160"/>
                  </a:cxn>
                </a:cxnLst>
                <a:rect l="0" t="0" r="r" b="b"/>
                <a:pathLst>
                  <a:path w="403" h="223">
                    <a:moveTo>
                      <a:pt x="28" y="160"/>
                    </a:moveTo>
                    <a:lnTo>
                      <a:pt x="43" y="134"/>
                    </a:lnTo>
                    <a:lnTo>
                      <a:pt x="52" y="118"/>
                    </a:lnTo>
                    <a:lnTo>
                      <a:pt x="67" y="113"/>
                    </a:lnTo>
                    <a:lnTo>
                      <a:pt x="81" y="108"/>
                    </a:lnTo>
                    <a:lnTo>
                      <a:pt x="95" y="92"/>
                    </a:lnTo>
                    <a:lnTo>
                      <a:pt x="90" y="77"/>
                    </a:lnTo>
                    <a:lnTo>
                      <a:pt x="76" y="67"/>
                    </a:lnTo>
                    <a:lnTo>
                      <a:pt x="62" y="56"/>
                    </a:lnTo>
                    <a:lnTo>
                      <a:pt x="81" y="51"/>
                    </a:lnTo>
                    <a:lnTo>
                      <a:pt x="95" y="51"/>
                    </a:lnTo>
                    <a:lnTo>
                      <a:pt x="110" y="51"/>
                    </a:lnTo>
                    <a:lnTo>
                      <a:pt x="124" y="56"/>
                    </a:lnTo>
                    <a:lnTo>
                      <a:pt x="138" y="56"/>
                    </a:lnTo>
                    <a:lnTo>
                      <a:pt x="153" y="56"/>
                    </a:lnTo>
                    <a:lnTo>
                      <a:pt x="167" y="56"/>
                    </a:lnTo>
                    <a:lnTo>
                      <a:pt x="157" y="41"/>
                    </a:lnTo>
                    <a:lnTo>
                      <a:pt x="143" y="30"/>
                    </a:lnTo>
                    <a:lnTo>
                      <a:pt x="119" y="25"/>
                    </a:lnTo>
                    <a:lnTo>
                      <a:pt x="143" y="20"/>
                    </a:lnTo>
                    <a:lnTo>
                      <a:pt x="162" y="20"/>
                    </a:lnTo>
                    <a:lnTo>
                      <a:pt x="177" y="20"/>
                    </a:lnTo>
                    <a:lnTo>
                      <a:pt x="191" y="20"/>
                    </a:lnTo>
                    <a:lnTo>
                      <a:pt x="205" y="20"/>
                    </a:lnTo>
                    <a:lnTo>
                      <a:pt x="224" y="20"/>
                    </a:lnTo>
                    <a:lnTo>
                      <a:pt x="239" y="20"/>
                    </a:lnTo>
                    <a:lnTo>
                      <a:pt x="253" y="20"/>
                    </a:lnTo>
                    <a:lnTo>
                      <a:pt x="268" y="10"/>
                    </a:lnTo>
                    <a:lnTo>
                      <a:pt x="282" y="0"/>
                    </a:lnTo>
                    <a:lnTo>
                      <a:pt x="296" y="0"/>
                    </a:lnTo>
                    <a:lnTo>
                      <a:pt x="306" y="15"/>
                    </a:lnTo>
                    <a:lnTo>
                      <a:pt x="325" y="25"/>
                    </a:lnTo>
                    <a:lnTo>
                      <a:pt x="349" y="25"/>
                    </a:lnTo>
                    <a:lnTo>
                      <a:pt x="363" y="25"/>
                    </a:lnTo>
                    <a:lnTo>
                      <a:pt x="382" y="25"/>
                    </a:lnTo>
                    <a:lnTo>
                      <a:pt x="402" y="36"/>
                    </a:lnTo>
                    <a:lnTo>
                      <a:pt x="387" y="41"/>
                    </a:lnTo>
                    <a:lnTo>
                      <a:pt x="373" y="41"/>
                    </a:lnTo>
                    <a:lnTo>
                      <a:pt x="358" y="41"/>
                    </a:lnTo>
                    <a:lnTo>
                      <a:pt x="344" y="46"/>
                    </a:lnTo>
                    <a:lnTo>
                      <a:pt x="330" y="46"/>
                    </a:lnTo>
                    <a:lnTo>
                      <a:pt x="306" y="61"/>
                    </a:lnTo>
                    <a:lnTo>
                      <a:pt x="287" y="67"/>
                    </a:lnTo>
                    <a:lnTo>
                      <a:pt x="272" y="67"/>
                    </a:lnTo>
                    <a:lnTo>
                      <a:pt x="258" y="67"/>
                    </a:lnTo>
                    <a:lnTo>
                      <a:pt x="244" y="67"/>
                    </a:lnTo>
                    <a:lnTo>
                      <a:pt x="229" y="67"/>
                    </a:lnTo>
                    <a:lnTo>
                      <a:pt x="210" y="67"/>
                    </a:lnTo>
                    <a:lnTo>
                      <a:pt x="224" y="77"/>
                    </a:lnTo>
                    <a:lnTo>
                      <a:pt x="258" y="92"/>
                    </a:lnTo>
                    <a:lnTo>
                      <a:pt x="272" y="98"/>
                    </a:lnTo>
                    <a:lnTo>
                      <a:pt x="296" y="103"/>
                    </a:lnTo>
                    <a:lnTo>
                      <a:pt x="229" y="113"/>
                    </a:lnTo>
                    <a:lnTo>
                      <a:pt x="201" y="113"/>
                    </a:lnTo>
                    <a:lnTo>
                      <a:pt x="186" y="113"/>
                    </a:lnTo>
                    <a:lnTo>
                      <a:pt x="172" y="113"/>
                    </a:lnTo>
                    <a:lnTo>
                      <a:pt x="162" y="139"/>
                    </a:lnTo>
                    <a:lnTo>
                      <a:pt x="177" y="154"/>
                    </a:lnTo>
                    <a:lnTo>
                      <a:pt x="191" y="165"/>
                    </a:lnTo>
                    <a:lnTo>
                      <a:pt x="205" y="175"/>
                    </a:lnTo>
                    <a:lnTo>
                      <a:pt x="186" y="185"/>
                    </a:lnTo>
                    <a:lnTo>
                      <a:pt x="172" y="185"/>
                    </a:lnTo>
                    <a:lnTo>
                      <a:pt x="148" y="185"/>
                    </a:lnTo>
                    <a:lnTo>
                      <a:pt x="129" y="185"/>
                    </a:lnTo>
                    <a:lnTo>
                      <a:pt x="119" y="170"/>
                    </a:lnTo>
                    <a:lnTo>
                      <a:pt x="105" y="165"/>
                    </a:lnTo>
                    <a:lnTo>
                      <a:pt x="81" y="165"/>
                    </a:lnTo>
                    <a:lnTo>
                      <a:pt x="67" y="170"/>
                    </a:lnTo>
                    <a:lnTo>
                      <a:pt x="52" y="180"/>
                    </a:lnTo>
                    <a:lnTo>
                      <a:pt x="33" y="196"/>
                    </a:lnTo>
                    <a:lnTo>
                      <a:pt x="14" y="211"/>
                    </a:lnTo>
                    <a:lnTo>
                      <a:pt x="0" y="222"/>
                    </a:lnTo>
                    <a:lnTo>
                      <a:pt x="4" y="206"/>
                    </a:lnTo>
                    <a:lnTo>
                      <a:pt x="9" y="191"/>
                    </a:lnTo>
                    <a:lnTo>
                      <a:pt x="28" y="160"/>
                    </a:lnTo>
                    <a:lnTo>
                      <a:pt x="28" y="160"/>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01" name="Freeform 58">
                <a:extLst>
                  <a:ext uri="{FF2B5EF4-FFF2-40B4-BE49-F238E27FC236}">
                    <a16:creationId xmlns:a16="http://schemas.microsoft.com/office/drawing/2014/main" id="{19A515EC-8FA6-455D-941D-24011443EB50}"/>
                  </a:ext>
                </a:extLst>
              </p:cNvPr>
              <p:cNvSpPr>
                <a:spLocks/>
              </p:cNvSpPr>
              <p:nvPr/>
            </p:nvSpPr>
            <p:spPr bwMode="auto">
              <a:xfrm>
                <a:off x="1690" y="2032"/>
                <a:ext cx="156" cy="235"/>
              </a:xfrm>
              <a:custGeom>
                <a:avLst/>
                <a:gdLst/>
                <a:ahLst/>
                <a:cxnLst>
                  <a:cxn ang="0">
                    <a:pos x="107" y="234"/>
                  </a:cxn>
                  <a:cxn ang="0">
                    <a:pos x="28" y="234"/>
                  </a:cxn>
                  <a:cxn ang="0">
                    <a:pos x="13" y="211"/>
                  </a:cxn>
                  <a:cxn ang="0">
                    <a:pos x="0" y="161"/>
                  </a:cxn>
                  <a:cxn ang="0">
                    <a:pos x="34" y="79"/>
                  </a:cxn>
                  <a:cxn ang="0">
                    <a:pos x="44" y="97"/>
                  </a:cxn>
                  <a:cxn ang="0">
                    <a:pos x="64" y="76"/>
                  </a:cxn>
                  <a:cxn ang="0">
                    <a:pos x="91" y="127"/>
                  </a:cxn>
                  <a:cxn ang="0">
                    <a:pos x="110" y="51"/>
                  </a:cxn>
                  <a:cxn ang="0">
                    <a:pos x="115" y="0"/>
                  </a:cxn>
                  <a:cxn ang="0">
                    <a:pos x="138" y="53"/>
                  </a:cxn>
                  <a:cxn ang="0">
                    <a:pos x="155" y="157"/>
                  </a:cxn>
                  <a:cxn ang="0">
                    <a:pos x="136" y="213"/>
                  </a:cxn>
                  <a:cxn ang="0">
                    <a:pos x="107" y="234"/>
                  </a:cxn>
                </a:cxnLst>
                <a:rect l="0" t="0" r="r" b="b"/>
                <a:pathLst>
                  <a:path w="156" h="235">
                    <a:moveTo>
                      <a:pt x="107" y="234"/>
                    </a:moveTo>
                    <a:lnTo>
                      <a:pt x="28" y="234"/>
                    </a:lnTo>
                    <a:lnTo>
                      <a:pt x="13" y="211"/>
                    </a:lnTo>
                    <a:lnTo>
                      <a:pt x="0" y="161"/>
                    </a:lnTo>
                    <a:lnTo>
                      <a:pt x="34" y="79"/>
                    </a:lnTo>
                    <a:lnTo>
                      <a:pt x="44" y="97"/>
                    </a:lnTo>
                    <a:lnTo>
                      <a:pt x="64" y="76"/>
                    </a:lnTo>
                    <a:lnTo>
                      <a:pt x="91" y="127"/>
                    </a:lnTo>
                    <a:lnTo>
                      <a:pt x="110" y="51"/>
                    </a:lnTo>
                    <a:lnTo>
                      <a:pt x="115" y="0"/>
                    </a:lnTo>
                    <a:lnTo>
                      <a:pt x="138" y="53"/>
                    </a:lnTo>
                    <a:lnTo>
                      <a:pt x="155" y="157"/>
                    </a:lnTo>
                    <a:lnTo>
                      <a:pt x="136" y="213"/>
                    </a:lnTo>
                    <a:lnTo>
                      <a:pt x="107" y="234"/>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02" name="Freeform 59">
                <a:extLst>
                  <a:ext uri="{FF2B5EF4-FFF2-40B4-BE49-F238E27FC236}">
                    <a16:creationId xmlns:a16="http://schemas.microsoft.com/office/drawing/2014/main" id="{8375E4B4-9AF5-410F-9ED5-C238E7B05748}"/>
                  </a:ext>
                </a:extLst>
              </p:cNvPr>
              <p:cNvSpPr>
                <a:spLocks/>
              </p:cNvSpPr>
              <p:nvPr/>
            </p:nvSpPr>
            <p:spPr bwMode="auto">
              <a:xfrm>
                <a:off x="1668" y="1930"/>
                <a:ext cx="209" cy="337"/>
              </a:xfrm>
              <a:custGeom>
                <a:avLst/>
                <a:gdLst/>
                <a:ahLst/>
                <a:cxnLst>
                  <a:cxn ang="0">
                    <a:pos x="201" y="187"/>
                  </a:cxn>
                  <a:cxn ang="0">
                    <a:pos x="208" y="220"/>
                  </a:cxn>
                  <a:cxn ang="0">
                    <a:pos x="204" y="256"/>
                  </a:cxn>
                  <a:cxn ang="0">
                    <a:pos x="191" y="288"/>
                  </a:cxn>
                  <a:cxn ang="0">
                    <a:pos x="171" y="315"/>
                  </a:cxn>
                  <a:cxn ang="0">
                    <a:pos x="144" y="332"/>
                  </a:cxn>
                  <a:cxn ang="0">
                    <a:pos x="134" y="332"/>
                  </a:cxn>
                  <a:cxn ang="0">
                    <a:pos x="155" y="299"/>
                  </a:cxn>
                  <a:cxn ang="0">
                    <a:pos x="166" y="263"/>
                  </a:cxn>
                  <a:cxn ang="0">
                    <a:pos x="167" y="224"/>
                  </a:cxn>
                  <a:cxn ang="0">
                    <a:pos x="156" y="165"/>
                  </a:cxn>
                  <a:cxn ang="0">
                    <a:pos x="143" y="132"/>
                  </a:cxn>
                  <a:cxn ang="0">
                    <a:pos x="142" y="184"/>
                  </a:cxn>
                  <a:cxn ang="0">
                    <a:pos x="131" y="231"/>
                  </a:cxn>
                  <a:cxn ang="0">
                    <a:pos x="112" y="277"/>
                  </a:cxn>
                  <a:cxn ang="0">
                    <a:pos x="100" y="279"/>
                  </a:cxn>
                  <a:cxn ang="0">
                    <a:pos x="97" y="237"/>
                  </a:cxn>
                  <a:cxn ang="0">
                    <a:pos x="83" y="197"/>
                  </a:cxn>
                  <a:cxn ang="0">
                    <a:pos x="74" y="229"/>
                  </a:cxn>
                  <a:cxn ang="0">
                    <a:pos x="71" y="271"/>
                  </a:cxn>
                  <a:cxn ang="0">
                    <a:pos x="59" y="265"/>
                  </a:cxn>
                  <a:cxn ang="0">
                    <a:pos x="50" y="237"/>
                  </a:cxn>
                  <a:cxn ang="0">
                    <a:pos x="45" y="225"/>
                  </a:cxn>
                  <a:cxn ang="0">
                    <a:pos x="36" y="258"/>
                  </a:cxn>
                  <a:cxn ang="0">
                    <a:pos x="36" y="290"/>
                  </a:cxn>
                  <a:cxn ang="0">
                    <a:pos x="46" y="322"/>
                  </a:cxn>
                  <a:cxn ang="0">
                    <a:pos x="34" y="324"/>
                  </a:cxn>
                  <a:cxn ang="0">
                    <a:pos x="15" y="299"/>
                  </a:cxn>
                  <a:cxn ang="0">
                    <a:pos x="2" y="267"/>
                  </a:cxn>
                  <a:cxn ang="0">
                    <a:pos x="0" y="233"/>
                  </a:cxn>
                  <a:cxn ang="0">
                    <a:pos x="7" y="199"/>
                  </a:cxn>
                  <a:cxn ang="0">
                    <a:pos x="27" y="167"/>
                  </a:cxn>
                  <a:cxn ang="0">
                    <a:pos x="40" y="151"/>
                  </a:cxn>
                  <a:cxn ang="0">
                    <a:pos x="50" y="123"/>
                  </a:cxn>
                  <a:cxn ang="0">
                    <a:pos x="55" y="89"/>
                  </a:cxn>
                  <a:cxn ang="0">
                    <a:pos x="66" y="64"/>
                  </a:cxn>
                  <a:cxn ang="0">
                    <a:pos x="85" y="45"/>
                  </a:cxn>
                  <a:cxn ang="0">
                    <a:pos x="88" y="53"/>
                  </a:cxn>
                  <a:cxn ang="0">
                    <a:pos x="84" y="87"/>
                  </a:cxn>
                  <a:cxn ang="0">
                    <a:pos x="90" y="121"/>
                  </a:cxn>
                  <a:cxn ang="0">
                    <a:pos x="102" y="155"/>
                  </a:cxn>
                  <a:cxn ang="0">
                    <a:pos x="102" y="187"/>
                  </a:cxn>
                  <a:cxn ang="0">
                    <a:pos x="109" y="142"/>
                  </a:cxn>
                  <a:cxn ang="0">
                    <a:pos x="110" y="106"/>
                  </a:cxn>
                  <a:cxn ang="0">
                    <a:pos x="121" y="68"/>
                  </a:cxn>
                  <a:cxn ang="0">
                    <a:pos x="139" y="34"/>
                  </a:cxn>
                  <a:cxn ang="0">
                    <a:pos x="166" y="7"/>
                  </a:cxn>
                  <a:cxn ang="0">
                    <a:pos x="173" y="13"/>
                  </a:cxn>
                  <a:cxn ang="0">
                    <a:pos x="163" y="51"/>
                  </a:cxn>
                  <a:cxn ang="0">
                    <a:pos x="162" y="89"/>
                  </a:cxn>
                  <a:cxn ang="0">
                    <a:pos x="171" y="127"/>
                  </a:cxn>
                  <a:cxn ang="0">
                    <a:pos x="189" y="161"/>
                  </a:cxn>
                </a:cxnLst>
                <a:rect l="0" t="0" r="r" b="b"/>
                <a:pathLst>
                  <a:path w="209" h="337">
                    <a:moveTo>
                      <a:pt x="189" y="161"/>
                    </a:moveTo>
                    <a:lnTo>
                      <a:pt x="195" y="170"/>
                    </a:lnTo>
                    <a:lnTo>
                      <a:pt x="199" y="180"/>
                    </a:lnTo>
                    <a:lnTo>
                      <a:pt x="201" y="187"/>
                    </a:lnTo>
                    <a:lnTo>
                      <a:pt x="202" y="191"/>
                    </a:lnTo>
                    <a:lnTo>
                      <a:pt x="205" y="201"/>
                    </a:lnTo>
                    <a:lnTo>
                      <a:pt x="206" y="210"/>
                    </a:lnTo>
                    <a:lnTo>
                      <a:pt x="208" y="220"/>
                    </a:lnTo>
                    <a:lnTo>
                      <a:pt x="208" y="229"/>
                    </a:lnTo>
                    <a:lnTo>
                      <a:pt x="206" y="237"/>
                    </a:lnTo>
                    <a:lnTo>
                      <a:pt x="206" y="246"/>
                    </a:lnTo>
                    <a:lnTo>
                      <a:pt x="204" y="256"/>
                    </a:lnTo>
                    <a:lnTo>
                      <a:pt x="201" y="263"/>
                    </a:lnTo>
                    <a:lnTo>
                      <a:pt x="199" y="273"/>
                    </a:lnTo>
                    <a:lnTo>
                      <a:pt x="195" y="280"/>
                    </a:lnTo>
                    <a:lnTo>
                      <a:pt x="191" y="288"/>
                    </a:lnTo>
                    <a:lnTo>
                      <a:pt x="187" y="296"/>
                    </a:lnTo>
                    <a:lnTo>
                      <a:pt x="182" y="303"/>
                    </a:lnTo>
                    <a:lnTo>
                      <a:pt x="176" y="309"/>
                    </a:lnTo>
                    <a:lnTo>
                      <a:pt x="171" y="315"/>
                    </a:lnTo>
                    <a:lnTo>
                      <a:pt x="165" y="320"/>
                    </a:lnTo>
                    <a:lnTo>
                      <a:pt x="158" y="326"/>
                    </a:lnTo>
                    <a:lnTo>
                      <a:pt x="151" y="330"/>
                    </a:lnTo>
                    <a:lnTo>
                      <a:pt x="144" y="332"/>
                    </a:lnTo>
                    <a:lnTo>
                      <a:pt x="137" y="336"/>
                    </a:lnTo>
                    <a:lnTo>
                      <a:pt x="133" y="336"/>
                    </a:lnTo>
                    <a:lnTo>
                      <a:pt x="131" y="336"/>
                    </a:lnTo>
                    <a:lnTo>
                      <a:pt x="134" y="332"/>
                    </a:lnTo>
                    <a:lnTo>
                      <a:pt x="141" y="324"/>
                    </a:lnTo>
                    <a:lnTo>
                      <a:pt x="146" y="317"/>
                    </a:lnTo>
                    <a:lnTo>
                      <a:pt x="151" y="309"/>
                    </a:lnTo>
                    <a:lnTo>
                      <a:pt x="155" y="299"/>
                    </a:lnTo>
                    <a:lnTo>
                      <a:pt x="158" y="292"/>
                    </a:lnTo>
                    <a:lnTo>
                      <a:pt x="161" y="282"/>
                    </a:lnTo>
                    <a:lnTo>
                      <a:pt x="163" y="273"/>
                    </a:lnTo>
                    <a:lnTo>
                      <a:pt x="166" y="263"/>
                    </a:lnTo>
                    <a:lnTo>
                      <a:pt x="167" y="254"/>
                    </a:lnTo>
                    <a:lnTo>
                      <a:pt x="168" y="242"/>
                    </a:lnTo>
                    <a:lnTo>
                      <a:pt x="168" y="233"/>
                    </a:lnTo>
                    <a:lnTo>
                      <a:pt x="167" y="224"/>
                    </a:lnTo>
                    <a:lnTo>
                      <a:pt x="166" y="214"/>
                    </a:lnTo>
                    <a:lnTo>
                      <a:pt x="163" y="197"/>
                    </a:lnTo>
                    <a:lnTo>
                      <a:pt x="160" y="180"/>
                    </a:lnTo>
                    <a:lnTo>
                      <a:pt x="156" y="165"/>
                    </a:lnTo>
                    <a:lnTo>
                      <a:pt x="152" y="149"/>
                    </a:lnTo>
                    <a:lnTo>
                      <a:pt x="147" y="134"/>
                    </a:lnTo>
                    <a:lnTo>
                      <a:pt x="142" y="119"/>
                    </a:lnTo>
                    <a:lnTo>
                      <a:pt x="143" y="132"/>
                    </a:lnTo>
                    <a:lnTo>
                      <a:pt x="143" y="146"/>
                    </a:lnTo>
                    <a:lnTo>
                      <a:pt x="144" y="157"/>
                    </a:lnTo>
                    <a:lnTo>
                      <a:pt x="143" y="170"/>
                    </a:lnTo>
                    <a:lnTo>
                      <a:pt x="142" y="184"/>
                    </a:lnTo>
                    <a:lnTo>
                      <a:pt x="141" y="195"/>
                    </a:lnTo>
                    <a:lnTo>
                      <a:pt x="138" y="208"/>
                    </a:lnTo>
                    <a:lnTo>
                      <a:pt x="134" y="220"/>
                    </a:lnTo>
                    <a:lnTo>
                      <a:pt x="131" y="231"/>
                    </a:lnTo>
                    <a:lnTo>
                      <a:pt x="127" y="244"/>
                    </a:lnTo>
                    <a:lnTo>
                      <a:pt x="123" y="256"/>
                    </a:lnTo>
                    <a:lnTo>
                      <a:pt x="117" y="265"/>
                    </a:lnTo>
                    <a:lnTo>
                      <a:pt x="112" y="277"/>
                    </a:lnTo>
                    <a:lnTo>
                      <a:pt x="105" y="286"/>
                    </a:lnTo>
                    <a:lnTo>
                      <a:pt x="98" y="296"/>
                    </a:lnTo>
                    <a:lnTo>
                      <a:pt x="99" y="290"/>
                    </a:lnTo>
                    <a:lnTo>
                      <a:pt x="100" y="279"/>
                    </a:lnTo>
                    <a:lnTo>
                      <a:pt x="100" y="269"/>
                    </a:lnTo>
                    <a:lnTo>
                      <a:pt x="99" y="258"/>
                    </a:lnTo>
                    <a:lnTo>
                      <a:pt x="98" y="246"/>
                    </a:lnTo>
                    <a:lnTo>
                      <a:pt x="97" y="237"/>
                    </a:lnTo>
                    <a:lnTo>
                      <a:pt x="94" y="225"/>
                    </a:lnTo>
                    <a:lnTo>
                      <a:pt x="92" y="216"/>
                    </a:lnTo>
                    <a:lnTo>
                      <a:pt x="88" y="206"/>
                    </a:lnTo>
                    <a:lnTo>
                      <a:pt x="83" y="197"/>
                    </a:lnTo>
                    <a:lnTo>
                      <a:pt x="83" y="199"/>
                    </a:lnTo>
                    <a:lnTo>
                      <a:pt x="79" y="208"/>
                    </a:lnTo>
                    <a:lnTo>
                      <a:pt x="76" y="218"/>
                    </a:lnTo>
                    <a:lnTo>
                      <a:pt x="74" y="229"/>
                    </a:lnTo>
                    <a:lnTo>
                      <a:pt x="73" y="239"/>
                    </a:lnTo>
                    <a:lnTo>
                      <a:pt x="71" y="250"/>
                    </a:lnTo>
                    <a:lnTo>
                      <a:pt x="71" y="260"/>
                    </a:lnTo>
                    <a:lnTo>
                      <a:pt x="71" y="271"/>
                    </a:lnTo>
                    <a:lnTo>
                      <a:pt x="71" y="280"/>
                    </a:lnTo>
                    <a:lnTo>
                      <a:pt x="68" y="277"/>
                    </a:lnTo>
                    <a:lnTo>
                      <a:pt x="63" y="271"/>
                    </a:lnTo>
                    <a:lnTo>
                      <a:pt x="59" y="265"/>
                    </a:lnTo>
                    <a:lnTo>
                      <a:pt x="56" y="258"/>
                    </a:lnTo>
                    <a:lnTo>
                      <a:pt x="54" y="252"/>
                    </a:lnTo>
                    <a:lnTo>
                      <a:pt x="51" y="244"/>
                    </a:lnTo>
                    <a:lnTo>
                      <a:pt x="50" y="237"/>
                    </a:lnTo>
                    <a:lnTo>
                      <a:pt x="49" y="231"/>
                    </a:lnTo>
                    <a:lnTo>
                      <a:pt x="49" y="224"/>
                    </a:lnTo>
                    <a:lnTo>
                      <a:pt x="49" y="220"/>
                    </a:lnTo>
                    <a:lnTo>
                      <a:pt x="45" y="225"/>
                    </a:lnTo>
                    <a:lnTo>
                      <a:pt x="42" y="233"/>
                    </a:lnTo>
                    <a:lnTo>
                      <a:pt x="40" y="241"/>
                    </a:lnTo>
                    <a:lnTo>
                      <a:pt x="37" y="250"/>
                    </a:lnTo>
                    <a:lnTo>
                      <a:pt x="36" y="258"/>
                    </a:lnTo>
                    <a:lnTo>
                      <a:pt x="35" y="265"/>
                    </a:lnTo>
                    <a:lnTo>
                      <a:pt x="35" y="275"/>
                    </a:lnTo>
                    <a:lnTo>
                      <a:pt x="35" y="282"/>
                    </a:lnTo>
                    <a:lnTo>
                      <a:pt x="36" y="290"/>
                    </a:lnTo>
                    <a:lnTo>
                      <a:pt x="37" y="299"/>
                    </a:lnTo>
                    <a:lnTo>
                      <a:pt x="40" y="307"/>
                    </a:lnTo>
                    <a:lnTo>
                      <a:pt x="42" y="315"/>
                    </a:lnTo>
                    <a:lnTo>
                      <a:pt x="46" y="322"/>
                    </a:lnTo>
                    <a:lnTo>
                      <a:pt x="52" y="336"/>
                    </a:lnTo>
                    <a:lnTo>
                      <a:pt x="46" y="332"/>
                    </a:lnTo>
                    <a:lnTo>
                      <a:pt x="40" y="328"/>
                    </a:lnTo>
                    <a:lnTo>
                      <a:pt x="34" y="324"/>
                    </a:lnTo>
                    <a:lnTo>
                      <a:pt x="28" y="318"/>
                    </a:lnTo>
                    <a:lnTo>
                      <a:pt x="23" y="313"/>
                    </a:lnTo>
                    <a:lnTo>
                      <a:pt x="18" y="305"/>
                    </a:lnTo>
                    <a:lnTo>
                      <a:pt x="15" y="299"/>
                    </a:lnTo>
                    <a:lnTo>
                      <a:pt x="11" y="292"/>
                    </a:lnTo>
                    <a:lnTo>
                      <a:pt x="7" y="284"/>
                    </a:lnTo>
                    <a:lnTo>
                      <a:pt x="5" y="275"/>
                    </a:lnTo>
                    <a:lnTo>
                      <a:pt x="2" y="267"/>
                    </a:lnTo>
                    <a:lnTo>
                      <a:pt x="1" y="260"/>
                    </a:lnTo>
                    <a:lnTo>
                      <a:pt x="0" y="250"/>
                    </a:lnTo>
                    <a:lnTo>
                      <a:pt x="0" y="242"/>
                    </a:lnTo>
                    <a:lnTo>
                      <a:pt x="0" y="233"/>
                    </a:lnTo>
                    <a:lnTo>
                      <a:pt x="1" y="225"/>
                    </a:lnTo>
                    <a:lnTo>
                      <a:pt x="2" y="216"/>
                    </a:lnTo>
                    <a:lnTo>
                      <a:pt x="5" y="208"/>
                    </a:lnTo>
                    <a:lnTo>
                      <a:pt x="7" y="199"/>
                    </a:lnTo>
                    <a:lnTo>
                      <a:pt x="11" y="191"/>
                    </a:lnTo>
                    <a:lnTo>
                      <a:pt x="15" y="186"/>
                    </a:lnTo>
                    <a:lnTo>
                      <a:pt x="18" y="178"/>
                    </a:lnTo>
                    <a:lnTo>
                      <a:pt x="27" y="167"/>
                    </a:lnTo>
                    <a:lnTo>
                      <a:pt x="28" y="165"/>
                    </a:lnTo>
                    <a:lnTo>
                      <a:pt x="31" y="163"/>
                    </a:lnTo>
                    <a:lnTo>
                      <a:pt x="36" y="157"/>
                    </a:lnTo>
                    <a:lnTo>
                      <a:pt x="40" y="151"/>
                    </a:lnTo>
                    <a:lnTo>
                      <a:pt x="44" y="144"/>
                    </a:lnTo>
                    <a:lnTo>
                      <a:pt x="46" y="138"/>
                    </a:lnTo>
                    <a:lnTo>
                      <a:pt x="49" y="130"/>
                    </a:lnTo>
                    <a:lnTo>
                      <a:pt x="50" y="123"/>
                    </a:lnTo>
                    <a:lnTo>
                      <a:pt x="51" y="115"/>
                    </a:lnTo>
                    <a:lnTo>
                      <a:pt x="52" y="112"/>
                    </a:lnTo>
                    <a:lnTo>
                      <a:pt x="52" y="104"/>
                    </a:lnTo>
                    <a:lnTo>
                      <a:pt x="55" y="89"/>
                    </a:lnTo>
                    <a:lnTo>
                      <a:pt x="57" y="83"/>
                    </a:lnTo>
                    <a:lnTo>
                      <a:pt x="60" y="75"/>
                    </a:lnTo>
                    <a:lnTo>
                      <a:pt x="63" y="70"/>
                    </a:lnTo>
                    <a:lnTo>
                      <a:pt x="66" y="64"/>
                    </a:lnTo>
                    <a:lnTo>
                      <a:pt x="71" y="58"/>
                    </a:lnTo>
                    <a:lnTo>
                      <a:pt x="75" y="53"/>
                    </a:lnTo>
                    <a:lnTo>
                      <a:pt x="80" y="49"/>
                    </a:lnTo>
                    <a:lnTo>
                      <a:pt x="85" y="45"/>
                    </a:lnTo>
                    <a:lnTo>
                      <a:pt x="88" y="43"/>
                    </a:lnTo>
                    <a:lnTo>
                      <a:pt x="90" y="41"/>
                    </a:lnTo>
                    <a:lnTo>
                      <a:pt x="89" y="45"/>
                    </a:lnTo>
                    <a:lnTo>
                      <a:pt x="88" y="53"/>
                    </a:lnTo>
                    <a:lnTo>
                      <a:pt x="85" y="62"/>
                    </a:lnTo>
                    <a:lnTo>
                      <a:pt x="84" y="70"/>
                    </a:lnTo>
                    <a:lnTo>
                      <a:pt x="84" y="79"/>
                    </a:lnTo>
                    <a:lnTo>
                      <a:pt x="84" y="87"/>
                    </a:lnTo>
                    <a:lnTo>
                      <a:pt x="85" y="96"/>
                    </a:lnTo>
                    <a:lnTo>
                      <a:pt x="86" y="104"/>
                    </a:lnTo>
                    <a:lnTo>
                      <a:pt x="88" y="113"/>
                    </a:lnTo>
                    <a:lnTo>
                      <a:pt x="90" y="121"/>
                    </a:lnTo>
                    <a:lnTo>
                      <a:pt x="95" y="134"/>
                    </a:lnTo>
                    <a:lnTo>
                      <a:pt x="98" y="140"/>
                    </a:lnTo>
                    <a:lnTo>
                      <a:pt x="100" y="148"/>
                    </a:lnTo>
                    <a:lnTo>
                      <a:pt x="102" y="155"/>
                    </a:lnTo>
                    <a:lnTo>
                      <a:pt x="103" y="163"/>
                    </a:lnTo>
                    <a:lnTo>
                      <a:pt x="103" y="172"/>
                    </a:lnTo>
                    <a:lnTo>
                      <a:pt x="103" y="180"/>
                    </a:lnTo>
                    <a:lnTo>
                      <a:pt x="102" y="187"/>
                    </a:lnTo>
                    <a:lnTo>
                      <a:pt x="104" y="180"/>
                    </a:lnTo>
                    <a:lnTo>
                      <a:pt x="105" y="167"/>
                    </a:lnTo>
                    <a:lnTo>
                      <a:pt x="108" y="155"/>
                    </a:lnTo>
                    <a:lnTo>
                      <a:pt x="109" y="142"/>
                    </a:lnTo>
                    <a:lnTo>
                      <a:pt x="109" y="130"/>
                    </a:lnTo>
                    <a:lnTo>
                      <a:pt x="109" y="127"/>
                    </a:lnTo>
                    <a:lnTo>
                      <a:pt x="109" y="115"/>
                    </a:lnTo>
                    <a:lnTo>
                      <a:pt x="110" y="106"/>
                    </a:lnTo>
                    <a:lnTo>
                      <a:pt x="112" y="96"/>
                    </a:lnTo>
                    <a:lnTo>
                      <a:pt x="114" y="85"/>
                    </a:lnTo>
                    <a:lnTo>
                      <a:pt x="117" y="77"/>
                    </a:lnTo>
                    <a:lnTo>
                      <a:pt x="121" y="68"/>
                    </a:lnTo>
                    <a:lnTo>
                      <a:pt x="124" y="58"/>
                    </a:lnTo>
                    <a:lnTo>
                      <a:pt x="129" y="49"/>
                    </a:lnTo>
                    <a:lnTo>
                      <a:pt x="134" y="41"/>
                    </a:lnTo>
                    <a:lnTo>
                      <a:pt x="139" y="34"/>
                    </a:lnTo>
                    <a:lnTo>
                      <a:pt x="146" y="26"/>
                    </a:lnTo>
                    <a:lnTo>
                      <a:pt x="152" y="18"/>
                    </a:lnTo>
                    <a:lnTo>
                      <a:pt x="158" y="13"/>
                    </a:lnTo>
                    <a:lnTo>
                      <a:pt x="166" y="7"/>
                    </a:lnTo>
                    <a:lnTo>
                      <a:pt x="173" y="3"/>
                    </a:lnTo>
                    <a:lnTo>
                      <a:pt x="181" y="0"/>
                    </a:lnTo>
                    <a:lnTo>
                      <a:pt x="177" y="5"/>
                    </a:lnTo>
                    <a:lnTo>
                      <a:pt x="173" y="13"/>
                    </a:lnTo>
                    <a:lnTo>
                      <a:pt x="170" y="22"/>
                    </a:lnTo>
                    <a:lnTo>
                      <a:pt x="167" y="32"/>
                    </a:lnTo>
                    <a:lnTo>
                      <a:pt x="165" y="39"/>
                    </a:lnTo>
                    <a:lnTo>
                      <a:pt x="163" y="51"/>
                    </a:lnTo>
                    <a:lnTo>
                      <a:pt x="162" y="60"/>
                    </a:lnTo>
                    <a:lnTo>
                      <a:pt x="161" y="70"/>
                    </a:lnTo>
                    <a:lnTo>
                      <a:pt x="161" y="79"/>
                    </a:lnTo>
                    <a:lnTo>
                      <a:pt x="162" y="89"/>
                    </a:lnTo>
                    <a:lnTo>
                      <a:pt x="163" y="98"/>
                    </a:lnTo>
                    <a:lnTo>
                      <a:pt x="166" y="108"/>
                    </a:lnTo>
                    <a:lnTo>
                      <a:pt x="168" y="117"/>
                    </a:lnTo>
                    <a:lnTo>
                      <a:pt x="171" y="127"/>
                    </a:lnTo>
                    <a:lnTo>
                      <a:pt x="175" y="136"/>
                    </a:lnTo>
                    <a:lnTo>
                      <a:pt x="179" y="144"/>
                    </a:lnTo>
                    <a:lnTo>
                      <a:pt x="184" y="151"/>
                    </a:lnTo>
                    <a:lnTo>
                      <a:pt x="189" y="161"/>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nvGrpSpPr>
              <p:cNvPr id="403" name="Group 60">
                <a:extLst>
                  <a:ext uri="{FF2B5EF4-FFF2-40B4-BE49-F238E27FC236}">
                    <a16:creationId xmlns:a16="http://schemas.microsoft.com/office/drawing/2014/main" id="{C4977D08-A624-4FAA-B97A-79600CDC0B1D}"/>
                  </a:ext>
                </a:extLst>
              </p:cNvPr>
              <p:cNvGrpSpPr>
                <a:grpSpLocks/>
              </p:cNvGrpSpPr>
              <p:nvPr/>
            </p:nvGrpSpPr>
            <p:grpSpPr bwMode="auto">
              <a:xfrm>
                <a:off x="1340" y="1896"/>
                <a:ext cx="290" cy="425"/>
                <a:chOff x="1340" y="1896"/>
                <a:chExt cx="290" cy="425"/>
              </a:xfrm>
            </p:grpSpPr>
            <p:grpSp>
              <p:nvGrpSpPr>
                <p:cNvPr id="406" name="Group 61">
                  <a:extLst>
                    <a:ext uri="{FF2B5EF4-FFF2-40B4-BE49-F238E27FC236}">
                      <a16:creationId xmlns:a16="http://schemas.microsoft.com/office/drawing/2014/main" id="{CB76536D-1F8D-4631-AE76-12DAFB462E2A}"/>
                    </a:ext>
                  </a:extLst>
                </p:cNvPr>
                <p:cNvGrpSpPr>
                  <a:grpSpLocks/>
                </p:cNvGrpSpPr>
                <p:nvPr/>
              </p:nvGrpSpPr>
              <p:grpSpPr bwMode="auto">
                <a:xfrm>
                  <a:off x="1340" y="1896"/>
                  <a:ext cx="278" cy="425"/>
                  <a:chOff x="1340" y="1896"/>
                  <a:chExt cx="278" cy="425"/>
                </a:xfrm>
              </p:grpSpPr>
              <p:sp>
                <p:nvSpPr>
                  <p:cNvPr id="408" name="Freeform 62">
                    <a:extLst>
                      <a:ext uri="{FF2B5EF4-FFF2-40B4-BE49-F238E27FC236}">
                        <a16:creationId xmlns:a16="http://schemas.microsoft.com/office/drawing/2014/main" id="{5B22FA7F-A019-4585-A35C-D1ACBF3BE9CB}"/>
                      </a:ext>
                    </a:extLst>
                  </p:cNvPr>
                  <p:cNvSpPr>
                    <a:spLocks/>
                  </p:cNvSpPr>
                  <p:nvPr/>
                </p:nvSpPr>
                <p:spPr bwMode="auto">
                  <a:xfrm>
                    <a:off x="1340" y="1896"/>
                    <a:ext cx="278" cy="425"/>
                  </a:xfrm>
                  <a:custGeom>
                    <a:avLst/>
                    <a:gdLst/>
                    <a:ahLst/>
                    <a:cxnLst>
                      <a:cxn ang="0">
                        <a:pos x="128" y="56"/>
                      </a:cxn>
                      <a:cxn ang="0">
                        <a:pos x="139" y="21"/>
                      </a:cxn>
                      <a:cxn ang="0">
                        <a:pos x="99" y="0"/>
                      </a:cxn>
                      <a:cxn ang="0">
                        <a:pos x="0" y="313"/>
                      </a:cxn>
                      <a:cxn ang="0">
                        <a:pos x="206" y="424"/>
                      </a:cxn>
                      <a:cxn ang="0">
                        <a:pos x="277" y="203"/>
                      </a:cxn>
                      <a:cxn ang="0">
                        <a:pos x="247" y="118"/>
                      </a:cxn>
                      <a:cxn ang="0">
                        <a:pos x="128" y="56"/>
                      </a:cxn>
                    </a:cxnLst>
                    <a:rect l="0" t="0" r="r" b="b"/>
                    <a:pathLst>
                      <a:path w="278" h="425">
                        <a:moveTo>
                          <a:pt x="128" y="56"/>
                        </a:moveTo>
                        <a:lnTo>
                          <a:pt x="139" y="21"/>
                        </a:lnTo>
                        <a:lnTo>
                          <a:pt x="99" y="0"/>
                        </a:lnTo>
                        <a:lnTo>
                          <a:pt x="0" y="313"/>
                        </a:lnTo>
                        <a:lnTo>
                          <a:pt x="206" y="424"/>
                        </a:lnTo>
                        <a:lnTo>
                          <a:pt x="277" y="203"/>
                        </a:lnTo>
                        <a:lnTo>
                          <a:pt x="247" y="118"/>
                        </a:lnTo>
                        <a:lnTo>
                          <a:pt x="128" y="56"/>
                        </a:lnTo>
                      </a:path>
                    </a:pathLst>
                  </a:custGeom>
                  <a:solidFill>
                    <a:schemeClr val="tx1"/>
                  </a:solidFill>
                  <a:ln w="254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09" name="Freeform 63">
                    <a:extLst>
                      <a:ext uri="{FF2B5EF4-FFF2-40B4-BE49-F238E27FC236}">
                        <a16:creationId xmlns:a16="http://schemas.microsoft.com/office/drawing/2014/main" id="{E0651C16-660F-45BA-A763-4E164409AEF6}"/>
                      </a:ext>
                    </a:extLst>
                  </p:cNvPr>
                  <p:cNvSpPr>
                    <a:spLocks/>
                  </p:cNvSpPr>
                  <p:nvPr/>
                </p:nvSpPr>
                <p:spPr bwMode="auto">
                  <a:xfrm>
                    <a:off x="1479" y="1916"/>
                    <a:ext cx="87" cy="86"/>
                  </a:xfrm>
                  <a:custGeom>
                    <a:avLst/>
                    <a:gdLst/>
                    <a:ahLst/>
                    <a:cxnLst>
                      <a:cxn ang="0">
                        <a:pos x="0" y="0"/>
                      </a:cxn>
                      <a:cxn ang="0">
                        <a:pos x="81" y="42"/>
                      </a:cxn>
                      <a:cxn ang="0">
                        <a:pos x="86" y="85"/>
                      </a:cxn>
                    </a:cxnLst>
                    <a:rect l="0" t="0" r="r" b="b"/>
                    <a:pathLst>
                      <a:path w="87" h="86">
                        <a:moveTo>
                          <a:pt x="0" y="0"/>
                        </a:moveTo>
                        <a:lnTo>
                          <a:pt x="81" y="42"/>
                        </a:lnTo>
                        <a:lnTo>
                          <a:pt x="86" y="85"/>
                        </a:lnTo>
                      </a:path>
                    </a:pathLst>
                  </a:custGeom>
                  <a:solidFill>
                    <a:schemeClr val="tx1"/>
                  </a:solidFill>
                  <a:ln w="254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sp>
              <p:nvSpPr>
                <p:cNvPr id="407" name="Freeform 64">
                  <a:extLst>
                    <a:ext uri="{FF2B5EF4-FFF2-40B4-BE49-F238E27FC236}">
                      <a16:creationId xmlns:a16="http://schemas.microsoft.com/office/drawing/2014/main" id="{7879B2AB-D7D9-42DA-BF24-3B212D170423}"/>
                    </a:ext>
                  </a:extLst>
                </p:cNvPr>
                <p:cNvSpPr>
                  <a:spLocks/>
                </p:cNvSpPr>
                <p:nvPr/>
              </p:nvSpPr>
              <p:spPr bwMode="auto">
                <a:xfrm>
                  <a:off x="1597" y="2029"/>
                  <a:ext cx="33" cy="51"/>
                </a:xfrm>
                <a:custGeom>
                  <a:avLst/>
                  <a:gdLst/>
                  <a:ahLst/>
                  <a:cxnLst>
                    <a:cxn ang="0">
                      <a:pos x="0" y="4"/>
                    </a:cxn>
                    <a:cxn ang="0">
                      <a:pos x="15" y="0"/>
                    </a:cxn>
                    <a:cxn ang="0">
                      <a:pos x="32" y="45"/>
                    </a:cxn>
                    <a:cxn ang="0">
                      <a:pos x="16" y="50"/>
                    </a:cxn>
                  </a:cxnLst>
                  <a:rect l="0" t="0" r="r" b="b"/>
                  <a:pathLst>
                    <a:path w="33" h="51">
                      <a:moveTo>
                        <a:pt x="0" y="4"/>
                      </a:moveTo>
                      <a:lnTo>
                        <a:pt x="15" y="0"/>
                      </a:lnTo>
                      <a:lnTo>
                        <a:pt x="32" y="45"/>
                      </a:lnTo>
                      <a:lnTo>
                        <a:pt x="16" y="50"/>
                      </a:lnTo>
                    </a:path>
                  </a:pathLst>
                </a:custGeom>
                <a:solidFill>
                  <a:schemeClr val="tx1"/>
                </a:solidFill>
                <a:ln w="254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sp>
            <p:nvSpPr>
              <p:cNvPr id="404" name="Arc 65">
                <a:extLst>
                  <a:ext uri="{FF2B5EF4-FFF2-40B4-BE49-F238E27FC236}">
                    <a16:creationId xmlns:a16="http://schemas.microsoft.com/office/drawing/2014/main" id="{1749A5D2-C4A4-4EB1-AEA7-1ADC06883C58}"/>
                  </a:ext>
                </a:extLst>
              </p:cNvPr>
              <p:cNvSpPr>
                <a:spLocks/>
              </p:cNvSpPr>
              <p:nvPr/>
            </p:nvSpPr>
            <p:spPr bwMode="auto">
              <a:xfrm rot="20520000">
                <a:off x="1642" y="2021"/>
                <a:ext cx="157" cy="149"/>
              </a:xfrm>
              <a:custGeom>
                <a:avLst/>
                <a:gdLst>
                  <a:gd name="G0" fmla="+- 138 0 0"/>
                  <a:gd name="G1" fmla="+- 21600 0 0"/>
                  <a:gd name="G2" fmla="+- 21600 0 0"/>
                  <a:gd name="T0" fmla="*/ 0 w 21714"/>
                  <a:gd name="T1" fmla="*/ 0 h 21600"/>
                  <a:gd name="T2" fmla="*/ 21714 w 21714"/>
                  <a:gd name="T3" fmla="*/ 20573 h 21600"/>
                  <a:gd name="T4" fmla="*/ 138 w 21714"/>
                  <a:gd name="T5" fmla="*/ 21600 h 21600"/>
                </a:gdLst>
                <a:ahLst/>
                <a:cxnLst>
                  <a:cxn ang="0">
                    <a:pos x="T0" y="T1"/>
                  </a:cxn>
                  <a:cxn ang="0">
                    <a:pos x="T2" y="T3"/>
                  </a:cxn>
                  <a:cxn ang="0">
                    <a:pos x="T4" y="T5"/>
                  </a:cxn>
                </a:cxnLst>
                <a:rect l="0" t="0" r="r" b="b"/>
                <a:pathLst>
                  <a:path w="21714" h="21600" fill="none" extrusionOk="0">
                    <a:moveTo>
                      <a:pt x="0" y="0"/>
                    </a:moveTo>
                    <a:cubicBezTo>
                      <a:pt x="46" y="0"/>
                      <a:pt x="92" y="-1"/>
                      <a:pt x="138" y="0"/>
                    </a:cubicBezTo>
                    <a:cubicBezTo>
                      <a:pt x="11668" y="0"/>
                      <a:pt x="21165" y="9055"/>
                      <a:pt x="21713" y="20573"/>
                    </a:cubicBezTo>
                  </a:path>
                  <a:path w="21714" h="21600" stroke="0" extrusionOk="0">
                    <a:moveTo>
                      <a:pt x="0" y="0"/>
                    </a:moveTo>
                    <a:cubicBezTo>
                      <a:pt x="46" y="0"/>
                      <a:pt x="92" y="-1"/>
                      <a:pt x="138" y="0"/>
                    </a:cubicBezTo>
                    <a:cubicBezTo>
                      <a:pt x="11668" y="0"/>
                      <a:pt x="21165" y="9055"/>
                      <a:pt x="21713" y="20573"/>
                    </a:cubicBezTo>
                    <a:lnTo>
                      <a:pt x="138"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405" name="Arc 66">
                <a:extLst>
                  <a:ext uri="{FF2B5EF4-FFF2-40B4-BE49-F238E27FC236}">
                    <a16:creationId xmlns:a16="http://schemas.microsoft.com/office/drawing/2014/main" id="{3199BD6F-4119-42E0-9133-F6B97C49EAEE}"/>
                  </a:ext>
                </a:extLst>
              </p:cNvPr>
              <p:cNvSpPr>
                <a:spLocks/>
              </p:cNvSpPr>
              <p:nvPr/>
            </p:nvSpPr>
            <p:spPr bwMode="auto">
              <a:xfrm rot="20520000">
                <a:off x="1642" y="2021"/>
                <a:ext cx="157" cy="149"/>
              </a:xfrm>
              <a:custGeom>
                <a:avLst/>
                <a:gdLst>
                  <a:gd name="G0" fmla="+- 138 0 0"/>
                  <a:gd name="G1" fmla="+- 21600 0 0"/>
                  <a:gd name="G2" fmla="+- 21600 0 0"/>
                  <a:gd name="T0" fmla="*/ 0 w 21714"/>
                  <a:gd name="T1" fmla="*/ 0 h 21600"/>
                  <a:gd name="T2" fmla="*/ 21714 w 21714"/>
                  <a:gd name="T3" fmla="*/ 20573 h 21600"/>
                  <a:gd name="T4" fmla="*/ 138 w 21714"/>
                  <a:gd name="T5" fmla="*/ 21600 h 21600"/>
                </a:gdLst>
                <a:ahLst/>
                <a:cxnLst>
                  <a:cxn ang="0">
                    <a:pos x="T0" y="T1"/>
                  </a:cxn>
                  <a:cxn ang="0">
                    <a:pos x="T2" y="T3"/>
                  </a:cxn>
                  <a:cxn ang="0">
                    <a:pos x="T4" y="T5"/>
                  </a:cxn>
                </a:cxnLst>
                <a:rect l="0" t="0" r="r" b="b"/>
                <a:pathLst>
                  <a:path w="21714" h="21600" fill="none" extrusionOk="0">
                    <a:moveTo>
                      <a:pt x="0" y="0"/>
                    </a:moveTo>
                    <a:cubicBezTo>
                      <a:pt x="46" y="0"/>
                      <a:pt x="92" y="-1"/>
                      <a:pt x="138" y="0"/>
                    </a:cubicBezTo>
                    <a:cubicBezTo>
                      <a:pt x="11668" y="0"/>
                      <a:pt x="21165" y="9055"/>
                      <a:pt x="21713" y="20573"/>
                    </a:cubicBezTo>
                  </a:path>
                  <a:path w="21714" h="21600" stroke="0" extrusionOk="0">
                    <a:moveTo>
                      <a:pt x="0" y="0"/>
                    </a:moveTo>
                    <a:cubicBezTo>
                      <a:pt x="46" y="0"/>
                      <a:pt x="92" y="-1"/>
                      <a:pt x="138" y="0"/>
                    </a:cubicBezTo>
                    <a:cubicBezTo>
                      <a:pt x="11668" y="0"/>
                      <a:pt x="21165" y="9055"/>
                      <a:pt x="21713" y="20573"/>
                    </a:cubicBezTo>
                    <a:lnTo>
                      <a:pt x="138" y="21600"/>
                    </a:lnTo>
                    <a:close/>
                  </a:path>
                </a:pathLst>
              </a:custGeom>
              <a:noFill/>
              <a:ln w="38100" cap="rnd" cmpd="dbl">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grpSp>
        <p:grpSp>
          <p:nvGrpSpPr>
            <p:cNvPr id="360" name="Group 67">
              <a:extLst>
                <a:ext uri="{FF2B5EF4-FFF2-40B4-BE49-F238E27FC236}">
                  <a16:creationId xmlns:a16="http://schemas.microsoft.com/office/drawing/2014/main" id="{AB81209F-DC5A-4BCE-8212-FCCBFC1307B2}"/>
                </a:ext>
              </a:extLst>
            </p:cNvPr>
            <p:cNvGrpSpPr>
              <a:grpSpLocks/>
            </p:cNvGrpSpPr>
            <p:nvPr/>
          </p:nvGrpSpPr>
          <p:grpSpPr bwMode="auto">
            <a:xfrm>
              <a:off x="2137" y="1824"/>
              <a:ext cx="695" cy="625"/>
              <a:chOff x="2137" y="1824"/>
              <a:chExt cx="695" cy="625"/>
            </a:xfrm>
          </p:grpSpPr>
          <p:sp>
            <p:nvSpPr>
              <p:cNvPr id="384" name="AutoShape 68">
                <a:extLst>
                  <a:ext uri="{FF2B5EF4-FFF2-40B4-BE49-F238E27FC236}">
                    <a16:creationId xmlns:a16="http://schemas.microsoft.com/office/drawing/2014/main" id="{04691BA6-3B0F-47CE-ADAA-643B28865C40}"/>
                  </a:ext>
                </a:extLst>
              </p:cNvPr>
              <p:cNvSpPr>
                <a:spLocks noChangeArrowheads="1"/>
              </p:cNvSpPr>
              <p:nvPr/>
            </p:nvSpPr>
            <p:spPr bwMode="auto">
              <a:xfrm>
                <a:off x="2166" y="1824"/>
                <a:ext cx="661" cy="625"/>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85" name="Oval 69">
                <a:extLst>
                  <a:ext uri="{FF2B5EF4-FFF2-40B4-BE49-F238E27FC236}">
                    <a16:creationId xmlns:a16="http://schemas.microsoft.com/office/drawing/2014/main" id="{E0788ADB-DFA0-4834-A84D-9944F2A60DB8}"/>
                  </a:ext>
                </a:extLst>
              </p:cNvPr>
              <p:cNvSpPr>
                <a:spLocks noChangeArrowheads="1"/>
              </p:cNvSpPr>
              <p:nvPr/>
            </p:nvSpPr>
            <p:spPr bwMode="auto">
              <a:xfrm>
                <a:off x="2267" y="1894"/>
                <a:ext cx="257" cy="274"/>
              </a:xfrm>
              <a:prstGeom prst="ellipse">
                <a:avLst/>
              </a:prstGeom>
              <a:solidFill>
                <a:schemeClr val="tx1"/>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86" name="Rectangle 70">
                <a:extLst>
                  <a:ext uri="{FF2B5EF4-FFF2-40B4-BE49-F238E27FC236}">
                    <a16:creationId xmlns:a16="http://schemas.microsoft.com/office/drawing/2014/main" id="{8827467E-201E-4B60-BBD4-87FBBC8752E5}"/>
                  </a:ext>
                </a:extLst>
              </p:cNvPr>
              <p:cNvSpPr>
                <a:spLocks noChangeArrowheads="1"/>
              </p:cNvSpPr>
              <p:nvPr/>
            </p:nvSpPr>
            <p:spPr bwMode="auto">
              <a:xfrm rot="2940000">
                <a:off x="2396" y="1914"/>
                <a:ext cx="117" cy="360"/>
              </a:xfrm>
              <a:prstGeom prst="rect">
                <a:avLst/>
              </a:prstGeom>
              <a:solidFill>
                <a:srgbClr val="0066F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87" name="Rectangle 71">
                <a:extLst>
                  <a:ext uri="{FF2B5EF4-FFF2-40B4-BE49-F238E27FC236}">
                    <a16:creationId xmlns:a16="http://schemas.microsoft.com/office/drawing/2014/main" id="{4D7B0CCA-717E-4873-840A-FA3AEFECC6E3}"/>
                  </a:ext>
                </a:extLst>
              </p:cNvPr>
              <p:cNvSpPr>
                <a:spLocks noChangeArrowheads="1"/>
              </p:cNvSpPr>
              <p:nvPr/>
            </p:nvSpPr>
            <p:spPr bwMode="auto">
              <a:xfrm rot="2940000">
                <a:off x="2437" y="2043"/>
                <a:ext cx="115" cy="25"/>
              </a:xfrm>
              <a:prstGeom prst="rect">
                <a:avLst/>
              </a:prstGeom>
              <a:solidFill>
                <a:schemeClr val="tx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88" name="Arc 72">
                <a:extLst>
                  <a:ext uri="{FF2B5EF4-FFF2-40B4-BE49-F238E27FC236}">
                    <a16:creationId xmlns:a16="http://schemas.microsoft.com/office/drawing/2014/main" id="{4EE4783E-32B2-4DD1-AD27-3979B5E56825}"/>
                  </a:ext>
                </a:extLst>
              </p:cNvPr>
              <p:cNvSpPr>
                <a:spLocks/>
              </p:cNvSpPr>
              <p:nvPr/>
            </p:nvSpPr>
            <p:spPr bwMode="auto">
              <a:xfrm rot="3240000">
                <a:off x="2130" y="2108"/>
                <a:ext cx="136" cy="122"/>
              </a:xfrm>
              <a:custGeom>
                <a:avLst/>
                <a:gdLst>
                  <a:gd name="G0" fmla="+- 3911 0 0"/>
                  <a:gd name="G1" fmla="+- 21600 0 0"/>
                  <a:gd name="G2" fmla="+- 21600 0 0"/>
                  <a:gd name="T0" fmla="*/ 0 w 25511"/>
                  <a:gd name="T1" fmla="*/ 357 h 21600"/>
                  <a:gd name="T2" fmla="*/ 25511 w 25511"/>
                  <a:gd name="T3" fmla="*/ 21600 h 21600"/>
                  <a:gd name="T4" fmla="*/ 3911 w 25511"/>
                  <a:gd name="T5" fmla="*/ 21600 h 21600"/>
                </a:gdLst>
                <a:ahLst/>
                <a:cxnLst>
                  <a:cxn ang="0">
                    <a:pos x="T0" y="T1"/>
                  </a:cxn>
                  <a:cxn ang="0">
                    <a:pos x="T2" y="T3"/>
                  </a:cxn>
                  <a:cxn ang="0">
                    <a:pos x="T4" y="T5"/>
                  </a:cxn>
                </a:cxnLst>
                <a:rect l="0" t="0" r="r" b="b"/>
                <a:pathLst>
                  <a:path w="25511" h="21600" fill="none" extrusionOk="0">
                    <a:moveTo>
                      <a:pt x="0" y="357"/>
                    </a:moveTo>
                    <a:cubicBezTo>
                      <a:pt x="1290" y="119"/>
                      <a:pt x="2599" y="-1"/>
                      <a:pt x="3911" y="0"/>
                    </a:cubicBezTo>
                    <a:cubicBezTo>
                      <a:pt x="15840" y="0"/>
                      <a:pt x="25511" y="9670"/>
                      <a:pt x="25511" y="21600"/>
                    </a:cubicBezTo>
                  </a:path>
                  <a:path w="25511" h="21600" stroke="0" extrusionOk="0">
                    <a:moveTo>
                      <a:pt x="0" y="357"/>
                    </a:moveTo>
                    <a:cubicBezTo>
                      <a:pt x="1290" y="119"/>
                      <a:pt x="2599" y="-1"/>
                      <a:pt x="3911" y="0"/>
                    </a:cubicBezTo>
                    <a:cubicBezTo>
                      <a:pt x="15840" y="0"/>
                      <a:pt x="25511" y="9670"/>
                      <a:pt x="25511" y="21600"/>
                    </a:cubicBezTo>
                    <a:lnTo>
                      <a:pt x="3911"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89" name="Arc 73">
                <a:extLst>
                  <a:ext uri="{FF2B5EF4-FFF2-40B4-BE49-F238E27FC236}">
                    <a16:creationId xmlns:a16="http://schemas.microsoft.com/office/drawing/2014/main" id="{D57D395A-E05B-40E9-8886-8B093A0F3677}"/>
                  </a:ext>
                </a:extLst>
              </p:cNvPr>
              <p:cNvSpPr>
                <a:spLocks/>
              </p:cNvSpPr>
              <p:nvPr/>
            </p:nvSpPr>
            <p:spPr bwMode="auto">
              <a:xfrm rot="21120000">
                <a:off x="2184" y="1916"/>
                <a:ext cx="178" cy="174"/>
              </a:xfrm>
              <a:custGeom>
                <a:avLst/>
                <a:gdLst>
                  <a:gd name="G0" fmla="+- 21600 0 0"/>
                  <a:gd name="G1" fmla="+- 21600 0 0"/>
                  <a:gd name="G2" fmla="+- 21600 0 0"/>
                  <a:gd name="T0" fmla="*/ 0 w 39186"/>
                  <a:gd name="T1" fmla="*/ 21476 h 21600"/>
                  <a:gd name="T2" fmla="*/ 39186 w 39186"/>
                  <a:gd name="T3" fmla="*/ 9059 h 21600"/>
                  <a:gd name="T4" fmla="*/ 21600 w 39186"/>
                  <a:gd name="T5" fmla="*/ 21600 h 21600"/>
                </a:gdLst>
                <a:ahLst/>
                <a:cxnLst>
                  <a:cxn ang="0">
                    <a:pos x="T0" y="T1"/>
                  </a:cxn>
                  <a:cxn ang="0">
                    <a:pos x="T2" y="T3"/>
                  </a:cxn>
                  <a:cxn ang="0">
                    <a:pos x="T4" y="T5"/>
                  </a:cxn>
                </a:cxnLst>
                <a:rect l="0" t="0" r="r" b="b"/>
                <a:pathLst>
                  <a:path w="39186" h="21600" fill="none" extrusionOk="0">
                    <a:moveTo>
                      <a:pt x="0" y="21476"/>
                    </a:moveTo>
                    <a:cubicBezTo>
                      <a:pt x="68" y="9595"/>
                      <a:pt x="9719" y="-1"/>
                      <a:pt x="21600" y="0"/>
                    </a:cubicBezTo>
                    <a:cubicBezTo>
                      <a:pt x="28581" y="0"/>
                      <a:pt x="35132" y="3374"/>
                      <a:pt x="39186" y="9058"/>
                    </a:cubicBezTo>
                  </a:path>
                  <a:path w="39186" h="21600" stroke="0" extrusionOk="0">
                    <a:moveTo>
                      <a:pt x="0" y="21476"/>
                    </a:moveTo>
                    <a:cubicBezTo>
                      <a:pt x="68" y="9595"/>
                      <a:pt x="9719" y="-1"/>
                      <a:pt x="21600" y="0"/>
                    </a:cubicBezTo>
                    <a:cubicBezTo>
                      <a:pt x="28581" y="0"/>
                      <a:pt x="35132" y="3374"/>
                      <a:pt x="39186" y="9058"/>
                    </a:cubicBezTo>
                    <a:lnTo>
                      <a:pt x="21600"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90" name="Rectangle 74">
                <a:extLst>
                  <a:ext uri="{FF2B5EF4-FFF2-40B4-BE49-F238E27FC236}">
                    <a16:creationId xmlns:a16="http://schemas.microsoft.com/office/drawing/2014/main" id="{7204800B-A466-4C0A-8B9B-2B9A51E2E5E2}"/>
                  </a:ext>
                </a:extLst>
              </p:cNvPr>
              <p:cNvSpPr>
                <a:spLocks noChangeArrowheads="1"/>
              </p:cNvSpPr>
              <p:nvPr/>
            </p:nvSpPr>
            <p:spPr bwMode="auto">
              <a:xfrm rot="2940000">
                <a:off x="2375" y="2087"/>
                <a:ext cx="113" cy="25"/>
              </a:xfrm>
              <a:prstGeom prst="rect">
                <a:avLst/>
              </a:prstGeom>
              <a:solidFill>
                <a:schemeClr val="tx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91" name="Line 75">
                <a:extLst>
                  <a:ext uri="{FF2B5EF4-FFF2-40B4-BE49-F238E27FC236}">
                    <a16:creationId xmlns:a16="http://schemas.microsoft.com/office/drawing/2014/main" id="{1482B199-497B-4086-9E09-225062534D3C}"/>
                  </a:ext>
                </a:extLst>
              </p:cNvPr>
              <p:cNvSpPr>
                <a:spLocks noChangeShapeType="1"/>
              </p:cNvSpPr>
              <p:nvPr/>
            </p:nvSpPr>
            <p:spPr bwMode="auto">
              <a:xfrm flipH="1">
                <a:off x="2286" y="1926"/>
                <a:ext cx="280" cy="208"/>
              </a:xfrm>
              <a:prstGeom prst="line">
                <a:avLst/>
              </a:prstGeom>
              <a:noFill/>
              <a:ln w="254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92" name="Freeform 76">
                <a:extLst>
                  <a:ext uri="{FF2B5EF4-FFF2-40B4-BE49-F238E27FC236}">
                    <a16:creationId xmlns:a16="http://schemas.microsoft.com/office/drawing/2014/main" id="{CB9C7CDB-9F6B-49A0-93DE-61AF89B39547}"/>
                  </a:ext>
                </a:extLst>
              </p:cNvPr>
              <p:cNvSpPr>
                <a:spLocks/>
              </p:cNvSpPr>
              <p:nvPr/>
            </p:nvSpPr>
            <p:spPr bwMode="auto">
              <a:xfrm>
                <a:off x="2635" y="1855"/>
                <a:ext cx="197" cy="529"/>
              </a:xfrm>
              <a:custGeom>
                <a:avLst/>
                <a:gdLst/>
                <a:ahLst/>
                <a:cxnLst>
                  <a:cxn ang="0">
                    <a:pos x="8" y="311"/>
                  </a:cxn>
                  <a:cxn ang="0">
                    <a:pos x="17" y="346"/>
                  </a:cxn>
                  <a:cxn ang="0">
                    <a:pos x="22" y="384"/>
                  </a:cxn>
                  <a:cxn ang="0">
                    <a:pos x="20" y="421"/>
                  </a:cxn>
                  <a:cxn ang="0">
                    <a:pos x="19" y="454"/>
                  </a:cxn>
                  <a:cxn ang="0">
                    <a:pos x="23" y="486"/>
                  </a:cxn>
                  <a:cxn ang="0">
                    <a:pos x="34" y="508"/>
                  </a:cxn>
                  <a:cxn ang="0">
                    <a:pos x="48" y="521"/>
                  </a:cxn>
                  <a:cxn ang="0">
                    <a:pos x="65" y="528"/>
                  </a:cxn>
                  <a:cxn ang="0">
                    <a:pos x="83" y="526"/>
                  </a:cxn>
                  <a:cxn ang="0">
                    <a:pos x="101" y="519"/>
                  </a:cxn>
                  <a:cxn ang="0">
                    <a:pos x="119" y="506"/>
                  </a:cxn>
                  <a:cxn ang="0">
                    <a:pos x="132" y="491"/>
                  </a:cxn>
                  <a:cxn ang="0">
                    <a:pos x="143" y="471"/>
                  </a:cxn>
                  <a:cxn ang="0">
                    <a:pos x="151" y="448"/>
                  </a:cxn>
                  <a:cxn ang="0">
                    <a:pos x="157" y="423"/>
                  </a:cxn>
                  <a:cxn ang="0">
                    <a:pos x="169" y="399"/>
                  </a:cxn>
                  <a:cxn ang="0">
                    <a:pos x="178" y="384"/>
                  </a:cxn>
                  <a:cxn ang="0">
                    <a:pos x="182" y="374"/>
                  </a:cxn>
                  <a:cxn ang="0">
                    <a:pos x="167" y="379"/>
                  </a:cxn>
                  <a:cxn ang="0">
                    <a:pos x="156" y="391"/>
                  </a:cxn>
                  <a:cxn ang="0">
                    <a:pos x="147" y="411"/>
                  </a:cxn>
                  <a:cxn ang="0">
                    <a:pos x="129" y="451"/>
                  </a:cxn>
                  <a:cxn ang="0">
                    <a:pos x="112" y="471"/>
                  </a:cxn>
                  <a:cxn ang="0">
                    <a:pos x="109" y="461"/>
                  </a:cxn>
                  <a:cxn ang="0">
                    <a:pos x="120" y="433"/>
                  </a:cxn>
                  <a:cxn ang="0">
                    <a:pos x="131" y="379"/>
                  </a:cxn>
                  <a:cxn ang="0">
                    <a:pos x="129" y="368"/>
                  </a:cxn>
                  <a:cxn ang="0">
                    <a:pos x="113" y="411"/>
                  </a:cxn>
                  <a:cxn ang="0">
                    <a:pos x="124" y="324"/>
                  </a:cxn>
                  <a:cxn ang="0">
                    <a:pos x="123" y="279"/>
                  </a:cxn>
                  <a:cxn ang="0">
                    <a:pos x="117" y="244"/>
                  </a:cxn>
                  <a:cxn ang="0">
                    <a:pos x="115" y="264"/>
                  </a:cxn>
                  <a:cxn ang="0">
                    <a:pos x="103" y="244"/>
                  </a:cxn>
                  <a:cxn ang="0">
                    <a:pos x="98" y="206"/>
                  </a:cxn>
                  <a:cxn ang="0">
                    <a:pos x="99" y="166"/>
                  </a:cxn>
                  <a:cxn ang="0">
                    <a:pos x="98" y="156"/>
                  </a:cxn>
                  <a:cxn ang="0">
                    <a:pos x="92" y="191"/>
                  </a:cxn>
                  <a:cxn ang="0">
                    <a:pos x="90" y="224"/>
                  </a:cxn>
                  <a:cxn ang="0">
                    <a:pos x="96" y="303"/>
                  </a:cxn>
                  <a:cxn ang="0">
                    <a:pos x="73" y="274"/>
                  </a:cxn>
                  <a:cxn ang="0">
                    <a:pos x="67" y="233"/>
                  </a:cxn>
                  <a:cxn ang="0">
                    <a:pos x="67" y="186"/>
                  </a:cxn>
                  <a:cxn ang="0">
                    <a:pos x="72" y="148"/>
                  </a:cxn>
                  <a:cxn ang="0">
                    <a:pos x="78" y="111"/>
                  </a:cxn>
                  <a:cxn ang="0">
                    <a:pos x="79" y="74"/>
                  </a:cxn>
                  <a:cxn ang="0">
                    <a:pos x="77" y="29"/>
                  </a:cxn>
                  <a:cxn ang="0">
                    <a:pos x="73" y="29"/>
                  </a:cxn>
                  <a:cxn ang="0">
                    <a:pos x="73" y="69"/>
                  </a:cxn>
                  <a:cxn ang="0">
                    <a:pos x="65" y="111"/>
                  </a:cxn>
                  <a:cxn ang="0">
                    <a:pos x="55" y="149"/>
                  </a:cxn>
                  <a:cxn ang="0">
                    <a:pos x="42" y="201"/>
                  </a:cxn>
                  <a:cxn ang="0">
                    <a:pos x="35" y="313"/>
                  </a:cxn>
                  <a:cxn ang="0">
                    <a:pos x="42" y="361"/>
                  </a:cxn>
                  <a:cxn ang="0">
                    <a:pos x="0" y="298"/>
                  </a:cxn>
                </a:cxnLst>
                <a:rect l="0" t="0" r="r" b="b"/>
                <a:pathLst>
                  <a:path w="197" h="529">
                    <a:moveTo>
                      <a:pt x="0" y="298"/>
                    </a:moveTo>
                    <a:lnTo>
                      <a:pt x="8" y="311"/>
                    </a:lnTo>
                    <a:lnTo>
                      <a:pt x="13" y="326"/>
                    </a:lnTo>
                    <a:lnTo>
                      <a:pt x="17" y="346"/>
                    </a:lnTo>
                    <a:lnTo>
                      <a:pt x="22" y="369"/>
                    </a:lnTo>
                    <a:lnTo>
                      <a:pt x="22" y="384"/>
                    </a:lnTo>
                    <a:lnTo>
                      <a:pt x="22" y="404"/>
                    </a:lnTo>
                    <a:lnTo>
                      <a:pt x="20" y="421"/>
                    </a:lnTo>
                    <a:lnTo>
                      <a:pt x="19" y="438"/>
                    </a:lnTo>
                    <a:lnTo>
                      <a:pt x="19" y="454"/>
                    </a:lnTo>
                    <a:lnTo>
                      <a:pt x="21" y="469"/>
                    </a:lnTo>
                    <a:lnTo>
                      <a:pt x="23" y="486"/>
                    </a:lnTo>
                    <a:lnTo>
                      <a:pt x="28" y="498"/>
                    </a:lnTo>
                    <a:lnTo>
                      <a:pt x="34" y="508"/>
                    </a:lnTo>
                    <a:lnTo>
                      <a:pt x="41" y="516"/>
                    </a:lnTo>
                    <a:lnTo>
                      <a:pt x="48" y="521"/>
                    </a:lnTo>
                    <a:lnTo>
                      <a:pt x="57" y="526"/>
                    </a:lnTo>
                    <a:lnTo>
                      <a:pt x="65" y="528"/>
                    </a:lnTo>
                    <a:lnTo>
                      <a:pt x="75" y="528"/>
                    </a:lnTo>
                    <a:lnTo>
                      <a:pt x="83" y="526"/>
                    </a:lnTo>
                    <a:lnTo>
                      <a:pt x="92" y="523"/>
                    </a:lnTo>
                    <a:lnTo>
                      <a:pt x="101" y="519"/>
                    </a:lnTo>
                    <a:lnTo>
                      <a:pt x="111" y="514"/>
                    </a:lnTo>
                    <a:lnTo>
                      <a:pt x="119" y="506"/>
                    </a:lnTo>
                    <a:lnTo>
                      <a:pt x="125" y="499"/>
                    </a:lnTo>
                    <a:lnTo>
                      <a:pt x="132" y="491"/>
                    </a:lnTo>
                    <a:lnTo>
                      <a:pt x="138" y="481"/>
                    </a:lnTo>
                    <a:lnTo>
                      <a:pt x="143" y="471"/>
                    </a:lnTo>
                    <a:lnTo>
                      <a:pt x="147" y="461"/>
                    </a:lnTo>
                    <a:lnTo>
                      <a:pt x="151" y="448"/>
                    </a:lnTo>
                    <a:lnTo>
                      <a:pt x="154" y="436"/>
                    </a:lnTo>
                    <a:lnTo>
                      <a:pt x="157" y="423"/>
                    </a:lnTo>
                    <a:lnTo>
                      <a:pt x="161" y="414"/>
                    </a:lnTo>
                    <a:lnTo>
                      <a:pt x="169" y="399"/>
                    </a:lnTo>
                    <a:lnTo>
                      <a:pt x="173" y="393"/>
                    </a:lnTo>
                    <a:lnTo>
                      <a:pt x="178" y="384"/>
                    </a:lnTo>
                    <a:lnTo>
                      <a:pt x="196" y="373"/>
                    </a:lnTo>
                    <a:lnTo>
                      <a:pt x="182" y="374"/>
                    </a:lnTo>
                    <a:lnTo>
                      <a:pt x="174" y="378"/>
                    </a:lnTo>
                    <a:lnTo>
                      <a:pt x="167" y="379"/>
                    </a:lnTo>
                    <a:lnTo>
                      <a:pt x="159" y="388"/>
                    </a:lnTo>
                    <a:lnTo>
                      <a:pt x="156" y="391"/>
                    </a:lnTo>
                    <a:lnTo>
                      <a:pt x="152" y="401"/>
                    </a:lnTo>
                    <a:lnTo>
                      <a:pt x="147" y="411"/>
                    </a:lnTo>
                    <a:lnTo>
                      <a:pt x="137" y="441"/>
                    </a:lnTo>
                    <a:lnTo>
                      <a:pt x="129" y="451"/>
                    </a:lnTo>
                    <a:lnTo>
                      <a:pt x="121" y="461"/>
                    </a:lnTo>
                    <a:lnTo>
                      <a:pt x="112" y="471"/>
                    </a:lnTo>
                    <a:lnTo>
                      <a:pt x="102" y="476"/>
                    </a:lnTo>
                    <a:lnTo>
                      <a:pt x="109" y="461"/>
                    </a:lnTo>
                    <a:lnTo>
                      <a:pt x="114" y="449"/>
                    </a:lnTo>
                    <a:lnTo>
                      <a:pt x="120" y="433"/>
                    </a:lnTo>
                    <a:lnTo>
                      <a:pt x="124" y="413"/>
                    </a:lnTo>
                    <a:lnTo>
                      <a:pt x="131" y="379"/>
                    </a:lnTo>
                    <a:lnTo>
                      <a:pt x="146" y="338"/>
                    </a:lnTo>
                    <a:lnTo>
                      <a:pt x="129" y="368"/>
                    </a:lnTo>
                    <a:lnTo>
                      <a:pt x="123" y="376"/>
                    </a:lnTo>
                    <a:lnTo>
                      <a:pt x="113" y="411"/>
                    </a:lnTo>
                    <a:lnTo>
                      <a:pt x="121" y="356"/>
                    </a:lnTo>
                    <a:lnTo>
                      <a:pt x="124" y="324"/>
                    </a:lnTo>
                    <a:lnTo>
                      <a:pt x="124" y="298"/>
                    </a:lnTo>
                    <a:lnTo>
                      <a:pt x="123" y="279"/>
                    </a:lnTo>
                    <a:lnTo>
                      <a:pt x="120" y="263"/>
                    </a:lnTo>
                    <a:lnTo>
                      <a:pt x="117" y="244"/>
                    </a:lnTo>
                    <a:lnTo>
                      <a:pt x="113" y="224"/>
                    </a:lnTo>
                    <a:lnTo>
                      <a:pt x="115" y="264"/>
                    </a:lnTo>
                    <a:lnTo>
                      <a:pt x="114" y="291"/>
                    </a:lnTo>
                    <a:lnTo>
                      <a:pt x="103" y="244"/>
                    </a:lnTo>
                    <a:lnTo>
                      <a:pt x="98" y="224"/>
                    </a:lnTo>
                    <a:lnTo>
                      <a:pt x="98" y="206"/>
                    </a:lnTo>
                    <a:lnTo>
                      <a:pt x="98" y="184"/>
                    </a:lnTo>
                    <a:lnTo>
                      <a:pt x="99" y="166"/>
                    </a:lnTo>
                    <a:lnTo>
                      <a:pt x="101" y="146"/>
                    </a:lnTo>
                    <a:lnTo>
                      <a:pt x="98" y="156"/>
                    </a:lnTo>
                    <a:lnTo>
                      <a:pt x="95" y="168"/>
                    </a:lnTo>
                    <a:lnTo>
                      <a:pt x="92" y="191"/>
                    </a:lnTo>
                    <a:lnTo>
                      <a:pt x="90" y="206"/>
                    </a:lnTo>
                    <a:lnTo>
                      <a:pt x="90" y="224"/>
                    </a:lnTo>
                    <a:lnTo>
                      <a:pt x="92" y="249"/>
                    </a:lnTo>
                    <a:lnTo>
                      <a:pt x="96" y="303"/>
                    </a:lnTo>
                    <a:lnTo>
                      <a:pt x="90" y="349"/>
                    </a:lnTo>
                    <a:lnTo>
                      <a:pt x="73" y="274"/>
                    </a:lnTo>
                    <a:lnTo>
                      <a:pt x="69" y="256"/>
                    </a:lnTo>
                    <a:lnTo>
                      <a:pt x="67" y="233"/>
                    </a:lnTo>
                    <a:lnTo>
                      <a:pt x="66" y="209"/>
                    </a:lnTo>
                    <a:lnTo>
                      <a:pt x="67" y="186"/>
                    </a:lnTo>
                    <a:lnTo>
                      <a:pt x="68" y="166"/>
                    </a:lnTo>
                    <a:lnTo>
                      <a:pt x="72" y="148"/>
                    </a:lnTo>
                    <a:lnTo>
                      <a:pt x="75" y="128"/>
                    </a:lnTo>
                    <a:lnTo>
                      <a:pt x="78" y="111"/>
                    </a:lnTo>
                    <a:lnTo>
                      <a:pt x="79" y="94"/>
                    </a:lnTo>
                    <a:lnTo>
                      <a:pt x="79" y="74"/>
                    </a:lnTo>
                    <a:lnTo>
                      <a:pt x="79" y="54"/>
                    </a:lnTo>
                    <a:lnTo>
                      <a:pt x="77" y="29"/>
                    </a:lnTo>
                    <a:lnTo>
                      <a:pt x="72" y="0"/>
                    </a:lnTo>
                    <a:lnTo>
                      <a:pt x="73" y="29"/>
                    </a:lnTo>
                    <a:lnTo>
                      <a:pt x="74" y="46"/>
                    </a:lnTo>
                    <a:lnTo>
                      <a:pt x="73" y="69"/>
                    </a:lnTo>
                    <a:lnTo>
                      <a:pt x="69" y="91"/>
                    </a:lnTo>
                    <a:lnTo>
                      <a:pt x="65" y="111"/>
                    </a:lnTo>
                    <a:lnTo>
                      <a:pt x="60" y="131"/>
                    </a:lnTo>
                    <a:lnTo>
                      <a:pt x="55" y="149"/>
                    </a:lnTo>
                    <a:lnTo>
                      <a:pt x="49" y="171"/>
                    </a:lnTo>
                    <a:lnTo>
                      <a:pt x="42" y="201"/>
                    </a:lnTo>
                    <a:lnTo>
                      <a:pt x="39" y="224"/>
                    </a:lnTo>
                    <a:lnTo>
                      <a:pt x="35" y="313"/>
                    </a:lnTo>
                    <a:lnTo>
                      <a:pt x="37" y="329"/>
                    </a:lnTo>
                    <a:lnTo>
                      <a:pt x="42" y="361"/>
                    </a:lnTo>
                    <a:lnTo>
                      <a:pt x="22" y="313"/>
                    </a:lnTo>
                    <a:lnTo>
                      <a:pt x="0" y="298"/>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93" name="Freeform 77">
                <a:extLst>
                  <a:ext uri="{FF2B5EF4-FFF2-40B4-BE49-F238E27FC236}">
                    <a16:creationId xmlns:a16="http://schemas.microsoft.com/office/drawing/2014/main" id="{1E550D5E-CEE4-482E-BDBB-B61673A46C73}"/>
                  </a:ext>
                </a:extLst>
              </p:cNvPr>
              <p:cNvSpPr>
                <a:spLocks/>
              </p:cNvSpPr>
              <p:nvPr/>
            </p:nvSpPr>
            <p:spPr bwMode="auto">
              <a:xfrm>
                <a:off x="2376" y="2172"/>
                <a:ext cx="190" cy="229"/>
              </a:xfrm>
              <a:custGeom>
                <a:avLst/>
                <a:gdLst/>
                <a:ahLst/>
                <a:cxnLst>
                  <a:cxn ang="0">
                    <a:pos x="8" y="132"/>
                  </a:cxn>
                  <a:cxn ang="0">
                    <a:pos x="16" y="149"/>
                  </a:cxn>
                  <a:cxn ang="0">
                    <a:pos x="21" y="168"/>
                  </a:cxn>
                  <a:cxn ang="0">
                    <a:pos x="25" y="187"/>
                  </a:cxn>
                  <a:cxn ang="0">
                    <a:pos x="29" y="201"/>
                  </a:cxn>
                  <a:cxn ang="0">
                    <a:pos x="37" y="214"/>
                  </a:cxn>
                  <a:cxn ang="0">
                    <a:pos x="49" y="222"/>
                  </a:cxn>
                  <a:cxn ang="0">
                    <a:pos x="69" y="227"/>
                  </a:cxn>
                  <a:cxn ang="0">
                    <a:pos x="91" y="227"/>
                  </a:cxn>
                  <a:cxn ang="0">
                    <a:pos x="113" y="221"/>
                  </a:cxn>
                  <a:cxn ang="0">
                    <a:pos x="131" y="211"/>
                  </a:cxn>
                  <a:cxn ang="0">
                    <a:pos x="142" y="198"/>
                  </a:cxn>
                  <a:cxn ang="0">
                    <a:pos x="154" y="181"/>
                  </a:cxn>
                  <a:cxn ang="0">
                    <a:pos x="172" y="167"/>
                  </a:cxn>
                  <a:cxn ang="0">
                    <a:pos x="175" y="162"/>
                  </a:cxn>
                  <a:cxn ang="0">
                    <a:pos x="160" y="168"/>
                  </a:cxn>
                  <a:cxn ang="0">
                    <a:pos x="147" y="180"/>
                  </a:cxn>
                  <a:cxn ang="0">
                    <a:pos x="131" y="195"/>
                  </a:cxn>
                  <a:cxn ang="0">
                    <a:pos x="117" y="205"/>
                  </a:cxn>
                  <a:cxn ang="0">
                    <a:pos x="99" y="213"/>
                  </a:cxn>
                  <a:cxn ang="0">
                    <a:pos x="110" y="199"/>
                  </a:cxn>
                  <a:cxn ang="0">
                    <a:pos x="119" y="181"/>
                  </a:cxn>
                  <a:cxn ang="0">
                    <a:pos x="141" y="145"/>
                  </a:cxn>
                  <a:cxn ang="0">
                    <a:pos x="119" y="164"/>
                  </a:cxn>
                  <a:cxn ang="0">
                    <a:pos x="117" y="154"/>
                  </a:cxn>
                  <a:cxn ang="0">
                    <a:pos x="120" y="126"/>
                  </a:cxn>
                  <a:cxn ang="0">
                    <a:pos x="113" y="99"/>
                  </a:cxn>
                  <a:cxn ang="0">
                    <a:pos x="110" y="108"/>
                  </a:cxn>
                  <a:cxn ang="0">
                    <a:pos x="99" y="99"/>
                  </a:cxn>
                  <a:cxn ang="0">
                    <a:pos x="95" y="79"/>
                  </a:cxn>
                  <a:cxn ang="0">
                    <a:pos x="98" y="51"/>
                  </a:cxn>
                  <a:cxn ang="0">
                    <a:pos x="89" y="83"/>
                  </a:cxn>
                  <a:cxn ang="0">
                    <a:pos x="90" y="102"/>
                  </a:cxn>
                  <a:cxn ang="0">
                    <a:pos x="93" y="127"/>
                  </a:cxn>
                  <a:cxn ang="0">
                    <a:pos x="67" y="113"/>
                  </a:cxn>
                  <a:cxn ang="0">
                    <a:pos x="63" y="93"/>
                  </a:cxn>
                  <a:cxn ang="0">
                    <a:pos x="67" y="73"/>
                  </a:cxn>
                  <a:cxn ang="0">
                    <a:pos x="74" y="52"/>
                  </a:cxn>
                  <a:cxn ang="0">
                    <a:pos x="79" y="32"/>
                  </a:cxn>
                  <a:cxn ang="0">
                    <a:pos x="78" y="13"/>
                  </a:cxn>
                  <a:cxn ang="0">
                    <a:pos x="72" y="13"/>
                  </a:cxn>
                  <a:cxn ang="0">
                    <a:pos x="69" y="35"/>
                  </a:cxn>
                  <a:cxn ang="0">
                    <a:pos x="57" y="58"/>
                  </a:cxn>
                  <a:cxn ang="0">
                    <a:pos x="41" y="90"/>
                  </a:cxn>
                  <a:cxn ang="0">
                    <a:pos x="36" y="141"/>
                  </a:cxn>
                  <a:cxn ang="0">
                    <a:pos x="21" y="133"/>
                  </a:cxn>
                </a:cxnLst>
                <a:rect l="0" t="0" r="r" b="b"/>
                <a:pathLst>
                  <a:path w="190" h="229">
                    <a:moveTo>
                      <a:pt x="0" y="126"/>
                    </a:moveTo>
                    <a:lnTo>
                      <a:pt x="8" y="132"/>
                    </a:lnTo>
                    <a:lnTo>
                      <a:pt x="13" y="139"/>
                    </a:lnTo>
                    <a:lnTo>
                      <a:pt x="16" y="149"/>
                    </a:lnTo>
                    <a:lnTo>
                      <a:pt x="21" y="160"/>
                    </a:lnTo>
                    <a:lnTo>
                      <a:pt x="21" y="168"/>
                    </a:lnTo>
                    <a:lnTo>
                      <a:pt x="21" y="177"/>
                    </a:lnTo>
                    <a:lnTo>
                      <a:pt x="25" y="187"/>
                    </a:lnTo>
                    <a:lnTo>
                      <a:pt x="26" y="195"/>
                    </a:lnTo>
                    <a:lnTo>
                      <a:pt x="29" y="201"/>
                    </a:lnTo>
                    <a:lnTo>
                      <a:pt x="31" y="208"/>
                    </a:lnTo>
                    <a:lnTo>
                      <a:pt x="37" y="214"/>
                    </a:lnTo>
                    <a:lnTo>
                      <a:pt x="41" y="218"/>
                    </a:lnTo>
                    <a:lnTo>
                      <a:pt x="49" y="222"/>
                    </a:lnTo>
                    <a:lnTo>
                      <a:pt x="57" y="225"/>
                    </a:lnTo>
                    <a:lnTo>
                      <a:pt x="69" y="227"/>
                    </a:lnTo>
                    <a:lnTo>
                      <a:pt x="80" y="228"/>
                    </a:lnTo>
                    <a:lnTo>
                      <a:pt x="91" y="227"/>
                    </a:lnTo>
                    <a:lnTo>
                      <a:pt x="102" y="225"/>
                    </a:lnTo>
                    <a:lnTo>
                      <a:pt x="113" y="221"/>
                    </a:lnTo>
                    <a:lnTo>
                      <a:pt x="124" y="216"/>
                    </a:lnTo>
                    <a:lnTo>
                      <a:pt x="131" y="211"/>
                    </a:lnTo>
                    <a:lnTo>
                      <a:pt x="138" y="204"/>
                    </a:lnTo>
                    <a:lnTo>
                      <a:pt x="142" y="198"/>
                    </a:lnTo>
                    <a:lnTo>
                      <a:pt x="149" y="189"/>
                    </a:lnTo>
                    <a:lnTo>
                      <a:pt x="154" y="181"/>
                    </a:lnTo>
                    <a:lnTo>
                      <a:pt x="162" y="174"/>
                    </a:lnTo>
                    <a:lnTo>
                      <a:pt x="172" y="167"/>
                    </a:lnTo>
                    <a:lnTo>
                      <a:pt x="189" y="162"/>
                    </a:lnTo>
                    <a:lnTo>
                      <a:pt x="175" y="162"/>
                    </a:lnTo>
                    <a:lnTo>
                      <a:pt x="168" y="164"/>
                    </a:lnTo>
                    <a:lnTo>
                      <a:pt x="160" y="168"/>
                    </a:lnTo>
                    <a:lnTo>
                      <a:pt x="154" y="172"/>
                    </a:lnTo>
                    <a:lnTo>
                      <a:pt x="147" y="180"/>
                    </a:lnTo>
                    <a:lnTo>
                      <a:pt x="138" y="188"/>
                    </a:lnTo>
                    <a:lnTo>
                      <a:pt x="131" y="195"/>
                    </a:lnTo>
                    <a:lnTo>
                      <a:pt x="125" y="201"/>
                    </a:lnTo>
                    <a:lnTo>
                      <a:pt x="117" y="205"/>
                    </a:lnTo>
                    <a:lnTo>
                      <a:pt x="108" y="209"/>
                    </a:lnTo>
                    <a:lnTo>
                      <a:pt x="99" y="213"/>
                    </a:lnTo>
                    <a:lnTo>
                      <a:pt x="105" y="206"/>
                    </a:lnTo>
                    <a:lnTo>
                      <a:pt x="110" y="199"/>
                    </a:lnTo>
                    <a:lnTo>
                      <a:pt x="116" y="192"/>
                    </a:lnTo>
                    <a:lnTo>
                      <a:pt x="119" y="181"/>
                    </a:lnTo>
                    <a:lnTo>
                      <a:pt x="126" y="166"/>
                    </a:lnTo>
                    <a:lnTo>
                      <a:pt x="141" y="145"/>
                    </a:lnTo>
                    <a:lnTo>
                      <a:pt x="125" y="160"/>
                    </a:lnTo>
                    <a:lnTo>
                      <a:pt x="119" y="164"/>
                    </a:lnTo>
                    <a:lnTo>
                      <a:pt x="109" y="181"/>
                    </a:lnTo>
                    <a:lnTo>
                      <a:pt x="117" y="154"/>
                    </a:lnTo>
                    <a:lnTo>
                      <a:pt x="119" y="138"/>
                    </a:lnTo>
                    <a:lnTo>
                      <a:pt x="120" y="126"/>
                    </a:lnTo>
                    <a:lnTo>
                      <a:pt x="116" y="108"/>
                    </a:lnTo>
                    <a:lnTo>
                      <a:pt x="113" y="99"/>
                    </a:lnTo>
                    <a:lnTo>
                      <a:pt x="109" y="93"/>
                    </a:lnTo>
                    <a:lnTo>
                      <a:pt x="110" y="108"/>
                    </a:lnTo>
                    <a:lnTo>
                      <a:pt x="109" y="122"/>
                    </a:lnTo>
                    <a:lnTo>
                      <a:pt x="99" y="99"/>
                    </a:lnTo>
                    <a:lnTo>
                      <a:pt x="96" y="90"/>
                    </a:lnTo>
                    <a:lnTo>
                      <a:pt x="95" y="79"/>
                    </a:lnTo>
                    <a:lnTo>
                      <a:pt x="96" y="69"/>
                    </a:lnTo>
                    <a:lnTo>
                      <a:pt x="98" y="51"/>
                    </a:lnTo>
                    <a:lnTo>
                      <a:pt x="91" y="72"/>
                    </a:lnTo>
                    <a:lnTo>
                      <a:pt x="89" y="83"/>
                    </a:lnTo>
                    <a:lnTo>
                      <a:pt x="89" y="93"/>
                    </a:lnTo>
                    <a:lnTo>
                      <a:pt x="90" y="102"/>
                    </a:lnTo>
                    <a:lnTo>
                      <a:pt x="92" y="114"/>
                    </a:lnTo>
                    <a:lnTo>
                      <a:pt x="93" y="127"/>
                    </a:lnTo>
                    <a:lnTo>
                      <a:pt x="86" y="150"/>
                    </a:lnTo>
                    <a:lnTo>
                      <a:pt x="67" y="113"/>
                    </a:lnTo>
                    <a:lnTo>
                      <a:pt x="65" y="105"/>
                    </a:lnTo>
                    <a:lnTo>
                      <a:pt x="63" y="93"/>
                    </a:lnTo>
                    <a:lnTo>
                      <a:pt x="64" y="83"/>
                    </a:lnTo>
                    <a:lnTo>
                      <a:pt x="67" y="73"/>
                    </a:lnTo>
                    <a:lnTo>
                      <a:pt x="71" y="60"/>
                    </a:lnTo>
                    <a:lnTo>
                      <a:pt x="74" y="52"/>
                    </a:lnTo>
                    <a:lnTo>
                      <a:pt x="78" y="41"/>
                    </a:lnTo>
                    <a:lnTo>
                      <a:pt x="79" y="32"/>
                    </a:lnTo>
                    <a:lnTo>
                      <a:pt x="79" y="24"/>
                    </a:lnTo>
                    <a:lnTo>
                      <a:pt x="78" y="13"/>
                    </a:lnTo>
                    <a:lnTo>
                      <a:pt x="72" y="0"/>
                    </a:lnTo>
                    <a:lnTo>
                      <a:pt x="72" y="13"/>
                    </a:lnTo>
                    <a:lnTo>
                      <a:pt x="72" y="26"/>
                    </a:lnTo>
                    <a:lnTo>
                      <a:pt x="69" y="35"/>
                    </a:lnTo>
                    <a:lnTo>
                      <a:pt x="64" y="45"/>
                    </a:lnTo>
                    <a:lnTo>
                      <a:pt x="57" y="58"/>
                    </a:lnTo>
                    <a:lnTo>
                      <a:pt x="47" y="77"/>
                    </a:lnTo>
                    <a:lnTo>
                      <a:pt x="41" y="90"/>
                    </a:lnTo>
                    <a:lnTo>
                      <a:pt x="34" y="132"/>
                    </a:lnTo>
                    <a:lnTo>
                      <a:pt x="36" y="141"/>
                    </a:lnTo>
                    <a:lnTo>
                      <a:pt x="41" y="157"/>
                    </a:lnTo>
                    <a:lnTo>
                      <a:pt x="21" y="133"/>
                    </a:lnTo>
                    <a:lnTo>
                      <a:pt x="0" y="126"/>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94" name="Freeform 78">
                <a:extLst>
                  <a:ext uri="{FF2B5EF4-FFF2-40B4-BE49-F238E27FC236}">
                    <a16:creationId xmlns:a16="http://schemas.microsoft.com/office/drawing/2014/main" id="{967188B2-43FF-4EAC-AFC2-6CFBE67F759A}"/>
                  </a:ext>
                </a:extLst>
              </p:cNvPr>
              <p:cNvSpPr>
                <a:spLocks/>
              </p:cNvSpPr>
              <p:nvPr/>
            </p:nvSpPr>
            <p:spPr bwMode="auto">
              <a:xfrm>
                <a:off x="2527" y="1855"/>
                <a:ext cx="152" cy="335"/>
              </a:xfrm>
              <a:custGeom>
                <a:avLst/>
                <a:gdLst/>
                <a:ahLst/>
                <a:cxnLst>
                  <a:cxn ang="0">
                    <a:pos x="144" y="193"/>
                  </a:cxn>
                  <a:cxn ang="0">
                    <a:pos x="137" y="219"/>
                  </a:cxn>
                  <a:cxn ang="0">
                    <a:pos x="133" y="247"/>
                  </a:cxn>
                  <a:cxn ang="0">
                    <a:pos x="130" y="275"/>
                  </a:cxn>
                  <a:cxn ang="0">
                    <a:pos x="127" y="295"/>
                  </a:cxn>
                  <a:cxn ang="0">
                    <a:pos x="121" y="313"/>
                  </a:cxn>
                  <a:cxn ang="0">
                    <a:pos x="111" y="326"/>
                  </a:cxn>
                  <a:cxn ang="0">
                    <a:pos x="95" y="332"/>
                  </a:cxn>
                  <a:cxn ang="0">
                    <a:pos x="78" y="332"/>
                  </a:cxn>
                  <a:cxn ang="0">
                    <a:pos x="60" y="325"/>
                  </a:cxn>
                  <a:cxn ang="0">
                    <a:pos x="45" y="309"/>
                  </a:cxn>
                  <a:cxn ang="0">
                    <a:pos x="37" y="291"/>
                  </a:cxn>
                  <a:cxn ang="0">
                    <a:pos x="27" y="265"/>
                  </a:cxn>
                  <a:cxn ang="0">
                    <a:pos x="13" y="245"/>
                  </a:cxn>
                  <a:cxn ang="0">
                    <a:pos x="10" y="238"/>
                  </a:cxn>
                  <a:cxn ang="0">
                    <a:pos x="22" y="247"/>
                  </a:cxn>
                  <a:cxn ang="0">
                    <a:pos x="33" y="264"/>
                  </a:cxn>
                  <a:cxn ang="0">
                    <a:pos x="45" y="286"/>
                  </a:cxn>
                  <a:cxn ang="0">
                    <a:pos x="57" y="300"/>
                  </a:cxn>
                  <a:cxn ang="0">
                    <a:pos x="71" y="312"/>
                  </a:cxn>
                  <a:cxn ang="0">
                    <a:pos x="62" y="292"/>
                  </a:cxn>
                  <a:cxn ang="0">
                    <a:pos x="55" y="266"/>
                  </a:cxn>
                  <a:cxn ang="0">
                    <a:pos x="37" y="213"/>
                  </a:cxn>
                  <a:cxn ang="0">
                    <a:pos x="55" y="240"/>
                  </a:cxn>
                  <a:cxn ang="0">
                    <a:pos x="57" y="225"/>
                  </a:cxn>
                  <a:cxn ang="0">
                    <a:pos x="54" y="185"/>
                  </a:cxn>
                  <a:cxn ang="0">
                    <a:pos x="60" y="145"/>
                  </a:cxn>
                  <a:cxn ang="0">
                    <a:pos x="62" y="159"/>
                  </a:cxn>
                  <a:cxn ang="0">
                    <a:pos x="71" y="145"/>
                  </a:cxn>
                  <a:cxn ang="0">
                    <a:pos x="74" y="115"/>
                  </a:cxn>
                  <a:cxn ang="0">
                    <a:pos x="71" y="74"/>
                  </a:cxn>
                  <a:cxn ang="0">
                    <a:pos x="79" y="122"/>
                  </a:cxn>
                  <a:cxn ang="0">
                    <a:pos x="79" y="150"/>
                  </a:cxn>
                  <a:cxn ang="0">
                    <a:pos x="76" y="187"/>
                  </a:cxn>
                  <a:cxn ang="0">
                    <a:pos x="97" y="165"/>
                  </a:cxn>
                  <a:cxn ang="0">
                    <a:pos x="100" y="138"/>
                  </a:cxn>
                  <a:cxn ang="0">
                    <a:pos x="97" y="107"/>
                  </a:cxn>
                  <a:cxn ang="0">
                    <a:pos x="91" y="76"/>
                  </a:cxn>
                  <a:cxn ang="0">
                    <a:pos x="88" y="47"/>
                  </a:cxn>
                  <a:cxn ang="0">
                    <a:pos x="88" y="19"/>
                  </a:cxn>
                  <a:cxn ang="0">
                    <a:pos x="93" y="20"/>
                  </a:cxn>
                  <a:cxn ang="0">
                    <a:pos x="95" y="52"/>
                  </a:cxn>
                  <a:cxn ang="0">
                    <a:pos x="105" y="85"/>
                  </a:cxn>
                  <a:cxn ang="0">
                    <a:pos x="117" y="132"/>
                  </a:cxn>
                  <a:cxn ang="0">
                    <a:pos x="122" y="207"/>
                  </a:cxn>
                  <a:cxn ang="0">
                    <a:pos x="133" y="194"/>
                  </a:cxn>
                </a:cxnLst>
                <a:rect l="0" t="0" r="r" b="b"/>
                <a:pathLst>
                  <a:path w="152" h="335">
                    <a:moveTo>
                      <a:pt x="151" y="185"/>
                    </a:moveTo>
                    <a:lnTo>
                      <a:pt x="144" y="193"/>
                    </a:lnTo>
                    <a:lnTo>
                      <a:pt x="140" y="204"/>
                    </a:lnTo>
                    <a:lnTo>
                      <a:pt x="137" y="219"/>
                    </a:lnTo>
                    <a:lnTo>
                      <a:pt x="133" y="235"/>
                    </a:lnTo>
                    <a:lnTo>
                      <a:pt x="133" y="247"/>
                    </a:lnTo>
                    <a:lnTo>
                      <a:pt x="133" y="260"/>
                    </a:lnTo>
                    <a:lnTo>
                      <a:pt x="130" y="275"/>
                    </a:lnTo>
                    <a:lnTo>
                      <a:pt x="130" y="286"/>
                    </a:lnTo>
                    <a:lnTo>
                      <a:pt x="127" y="295"/>
                    </a:lnTo>
                    <a:lnTo>
                      <a:pt x="125" y="306"/>
                    </a:lnTo>
                    <a:lnTo>
                      <a:pt x="121" y="313"/>
                    </a:lnTo>
                    <a:lnTo>
                      <a:pt x="117" y="320"/>
                    </a:lnTo>
                    <a:lnTo>
                      <a:pt x="111" y="326"/>
                    </a:lnTo>
                    <a:lnTo>
                      <a:pt x="105" y="329"/>
                    </a:lnTo>
                    <a:lnTo>
                      <a:pt x="95" y="332"/>
                    </a:lnTo>
                    <a:lnTo>
                      <a:pt x="86" y="334"/>
                    </a:lnTo>
                    <a:lnTo>
                      <a:pt x="78" y="332"/>
                    </a:lnTo>
                    <a:lnTo>
                      <a:pt x="69" y="329"/>
                    </a:lnTo>
                    <a:lnTo>
                      <a:pt x="60" y="325"/>
                    </a:lnTo>
                    <a:lnTo>
                      <a:pt x="51" y="317"/>
                    </a:lnTo>
                    <a:lnTo>
                      <a:pt x="45" y="309"/>
                    </a:lnTo>
                    <a:lnTo>
                      <a:pt x="40" y="299"/>
                    </a:lnTo>
                    <a:lnTo>
                      <a:pt x="37" y="291"/>
                    </a:lnTo>
                    <a:lnTo>
                      <a:pt x="31" y="278"/>
                    </a:lnTo>
                    <a:lnTo>
                      <a:pt x="27" y="265"/>
                    </a:lnTo>
                    <a:lnTo>
                      <a:pt x="20" y="254"/>
                    </a:lnTo>
                    <a:lnTo>
                      <a:pt x="13" y="245"/>
                    </a:lnTo>
                    <a:lnTo>
                      <a:pt x="0" y="238"/>
                    </a:lnTo>
                    <a:lnTo>
                      <a:pt x="10" y="238"/>
                    </a:lnTo>
                    <a:lnTo>
                      <a:pt x="16" y="240"/>
                    </a:lnTo>
                    <a:lnTo>
                      <a:pt x="22" y="247"/>
                    </a:lnTo>
                    <a:lnTo>
                      <a:pt x="27" y="252"/>
                    </a:lnTo>
                    <a:lnTo>
                      <a:pt x="33" y="264"/>
                    </a:lnTo>
                    <a:lnTo>
                      <a:pt x="40" y="276"/>
                    </a:lnTo>
                    <a:lnTo>
                      <a:pt x="45" y="286"/>
                    </a:lnTo>
                    <a:lnTo>
                      <a:pt x="50" y="294"/>
                    </a:lnTo>
                    <a:lnTo>
                      <a:pt x="57" y="300"/>
                    </a:lnTo>
                    <a:lnTo>
                      <a:pt x="64" y="307"/>
                    </a:lnTo>
                    <a:lnTo>
                      <a:pt x="71" y="312"/>
                    </a:lnTo>
                    <a:lnTo>
                      <a:pt x="66" y="301"/>
                    </a:lnTo>
                    <a:lnTo>
                      <a:pt x="62" y="292"/>
                    </a:lnTo>
                    <a:lnTo>
                      <a:pt x="57" y="281"/>
                    </a:lnTo>
                    <a:lnTo>
                      <a:pt x="55" y="266"/>
                    </a:lnTo>
                    <a:lnTo>
                      <a:pt x="50" y="243"/>
                    </a:lnTo>
                    <a:lnTo>
                      <a:pt x="37" y="213"/>
                    </a:lnTo>
                    <a:lnTo>
                      <a:pt x="50" y="234"/>
                    </a:lnTo>
                    <a:lnTo>
                      <a:pt x="55" y="240"/>
                    </a:lnTo>
                    <a:lnTo>
                      <a:pt x="62" y="265"/>
                    </a:lnTo>
                    <a:lnTo>
                      <a:pt x="57" y="225"/>
                    </a:lnTo>
                    <a:lnTo>
                      <a:pt x="55" y="202"/>
                    </a:lnTo>
                    <a:lnTo>
                      <a:pt x="54" y="185"/>
                    </a:lnTo>
                    <a:lnTo>
                      <a:pt x="57" y="159"/>
                    </a:lnTo>
                    <a:lnTo>
                      <a:pt x="60" y="145"/>
                    </a:lnTo>
                    <a:lnTo>
                      <a:pt x="62" y="135"/>
                    </a:lnTo>
                    <a:lnTo>
                      <a:pt x="62" y="159"/>
                    </a:lnTo>
                    <a:lnTo>
                      <a:pt x="62" y="179"/>
                    </a:lnTo>
                    <a:lnTo>
                      <a:pt x="71" y="145"/>
                    </a:lnTo>
                    <a:lnTo>
                      <a:pt x="73" y="132"/>
                    </a:lnTo>
                    <a:lnTo>
                      <a:pt x="74" y="115"/>
                    </a:lnTo>
                    <a:lnTo>
                      <a:pt x="73" y="101"/>
                    </a:lnTo>
                    <a:lnTo>
                      <a:pt x="71" y="74"/>
                    </a:lnTo>
                    <a:lnTo>
                      <a:pt x="78" y="105"/>
                    </a:lnTo>
                    <a:lnTo>
                      <a:pt x="79" y="122"/>
                    </a:lnTo>
                    <a:lnTo>
                      <a:pt x="79" y="135"/>
                    </a:lnTo>
                    <a:lnTo>
                      <a:pt x="79" y="150"/>
                    </a:lnTo>
                    <a:lnTo>
                      <a:pt x="77" y="168"/>
                    </a:lnTo>
                    <a:lnTo>
                      <a:pt x="76" y="187"/>
                    </a:lnTo>
                    <a:lnTo>
                      <a:pt x="81" y="220"/>
                    </a:lnTo>
                    <a:lnTo>
                      <a:pt x="97" y="165"/>
                    </a:lnTo>
                    <a:lnTo>
                      <a:pt x="98" y="154"/>
                    </a:lnTo>
                    <a:lnTo>
                      <a:pt x="100" y="138"/>
                    </a:lnTo>
                    <a:lnTo>
                      <a:pt x="99" y="122"/>
                    </a:lnTo>
                    <a:lnTo>
                      <a:pt x="97" y="107"/>
                    </a:lnTo>
                    <a:lnTo>
                      <a:pt x="93" y="88"/>
                    </a:lnTo>
                    <a:lnTo>
                      <a:pt x="91" y="76"/>
                    </a:lnTo>
                    <a:lnTo>
                      <a:pt x="88" y="61"/>
                    </a:lnTo>
                    <a:lnTo>
                      <a:pt x="88" y="47"/>
                    </a:lnTo>
                    <a:lnTo>
                      <a:pt x="88" y="35"/>
                    </a:lnTo>
                    <a:lnTo>
                      <a:pt x="88" y="19"/>
                    </a:lnTo>
                    <a:lnTo>
                      <a:pt x="93" y="0"/>
                    </a:lnTo>
                    <a:lnTo>
                      <a:pt x="93" y="20"/>
                    </a:lnTo>
                    <a:lnTo>
                      <a:pt x="93" y="38"/>
                    </a:lnTo>
                    <a:lnTo>
                      <a:pt x="95" y="52"/>
                    </a:lnTo>
                    <a:lnTo>
                      <a:pt x="99" y="66"/>
                    </a:lnTo>
                    <a:lnTo>
                      <a:pt x="105" y="85"/>
                    </a:lnTo>
                    <a:lnTo>
                      <a:pt x="113" y="113"/>
                    </a:lnTo>
                    <a:lnTo>
                      <a:pt x="117" y="132"/>
                    </a:lnTo>
                    <a:lnTo>
                      <a:pt x="123" y="193"/>
                    </a:lnTo>
                    <a:lnTo>
                      <a:pt x="122" y="207"/>
                    </a:lnTo>
                    <a:lnTo>
                      <a:pt x="117" y="231"/>
                    </a:lnTo>
                    <a:lnTo>
                      <a:pt x="133" y="194"/>
                    </a:lnTo>
                    <a:lnTo>
                      <a:pt x="151" y="185"/>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nvGrpSpPr>
              <p:cNvPr id="395" name="Group 79">
                <a:extLst>
                  <a:ext uri="{FF2B5EF4-FFF2-40B4-BE49-F238E27FC236}">
                    <a16:creationId xmlns:a16="http://schemas.microsoft.com/office/drawing/2014/main" id="{ABCFE1AF-0572-41C3-AC52-6856D37C4DE9}"/>
                  </a:ext>
                </a:extLst>
              </p:cNvPr>
              <p:cNvGrpSpPr>
                <a:grpSpLocks/>
              </p:cNvGrpSpPr>
              <p:nvPr/>
            </p:nvGrpSpPr>
            <p:grpSpPr bwMode="auto">
              <a:xfrm>
                <a:off x="2489" y="2151"/>
                <a:ext cx="246" cy="255"/>
                <a:chOff x="2489" y="2151"/>
                <a:chExt cx="246" cy="255"/>
              </a:xfrm>
            </p:grpSpPr>
            <p:sp>
              <p:nvSpPr>
                <p:cNvPr id="396" name="Oval 80">
                  <a:extLst>
                    <a:ext uri="{FF2B5EF4-FFF2-40B4-BE49-F238E27FC236}">
                      <a16:creationId xmlns:a16="http://schemas.microsoft.com/office/drawing/2014/main" id="{B01F2D62-B6AD-4CE4-B82C-283A5541CC77}"/>
                    </a:ext>
                  </a:extLst>
                </p:cNvPr>
                <p:cNvSpPr>
                  <a:spLocks noChangeArrowheads="1"/>
                </p:cNvSpPr>
                <p:nvPr/>
              </p:nvSpPr>
              <p:spPr bwMode="auto">
                <a:xfrm>
                  <a:off x="2489" y="2151"/>
                  <a:ext cx="246" cy="255"/>
                </a:xfrm>
                <a:prstGeom prst="ellipse">
                  <a:avLst/>
                </a:prstGeom>
                <a:solidFill>
                  <a:schemeClr val="tx1"/>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97" name="AutoShape 81">
                  <a:extLst>
                    <a:ext uri="{FF2B5EF4-FFF2-40B4-BE49-F238E27FC236}">
                      <a16:creationId xmlns:a16="http://schemas.microsoft.com/office/drawing/2014/main" id="{6131FB9A-E541-433D-A895-78E1938D3704}"/>
                    </a:ext>
                  </a:extLst>
                </p:cNvPr>
                <p:cNvSpPr>
                  <a:spLocks noChangeArrowheads="1"/>
                </p:cNvSpPr>
                <p:nvPr/>
              </p:nvSpPr>
              <p:spPr bwMode="auto">
                <a:xfrm rot="2460000">
                  <a:off x="2563" y="2239"/>
                  <a:ext cx="140" cy="26"/>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98" name="AutoShape 82">
                  <a:extLst>
                    <a:ext uri="{FF2B5EF4-FFF2-40B4-BE49-F238E27FC236}">
                      <a16:creationId xmlns:a16="http://schemas.microsoft.com/office/drawing/2014/main" id="{9C807581-7094-4827-8CDE-277FAC3DC117}"/>
                    </a:ext>
                  </a:extLst>
                </p:cNvPr>
                <p:cNvSpPr>
                  <a:spLocks noChangeArrowheads="1"/>
                </p:cNvSpPr>
                <p:nvPr/>
              </p:nvSpPr>
              <p:spPr bwMode="auto">
                <a:xfrm rot="2460000">
                  <a:off x="2526" y="2309"/>
                  <a:ext cx="140" cy="27"/>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grpSp>
        </p:grpSp>
        <p:grpSp>
          <p:nvGrpSpPr>
            <p:cNvPr id="361" name="Group 83">
              <a:extLst>
                <a:ext uri="{FF2B5EF4-FFF2-40B4-BE49-F238E27FC236}">
                  <a16:creationId xmlns:a16="http://schemas.microsoft.com/office/drawing/2014/main" id="{5D310529-6BC9-49F2-8968-B1E0DE8B84DC}"/>
                </a:ext>
              </a:extLst>
            </p:cNvPr>
            <p:cNvGrpSpPr>
              <a:grpSpLocks/>
            </p:cNvGrpSpPr>
            <p:nvPr/>
          </p:nvGrpSpPr>
          <p:grpSpPr bwMode="auto">
            <a:xfrm>
              <a:off x="3316" y="1828"/>
              <a:ext cx="568" cy="568"/>
              <a:chOff x="3316" y="1828"/>
              <a:chExt cx="568" cy="568"/>
            </a:xfrm>
          </p:grpSpPr>
          <p:sp>
            <p:nvSpPr>
              <p:cNvPr id="382" name="Rectangle 84">
                <a:extLst>
                  <a:ext uri="{FF2B5EF4-FFF2-40B4-BE49-F238E27FC236}">
                    <a16:creationId xmlns:a16="http://schemas.microsoft.com/office/drawing/2014/main" id="{45636FD0-BFAB-4208-B9FE-BF1FEF4B4E2D}"/>
                  </a:ext>
                </a:extLst>
              </p:cNvPr>
              <p:cNvSpPr>
                <a:spLocks noChangeArrowheads="1"/>
              </p:cNvSpPr>
              <p:nvPr/>
            </p:nvSpPr>
            <p:spPr bwMode="auto">
              <a:xfrm>
                <a:off x="3316" y="1828"/>
                <a:ext cx="568" cy="568"/>
              </a:xfrm>
              <a:prstGeom prst="rect">
                <a:avLst/>
              </a:prstGeom>
              <a:solidFill>
                <a:srgbClr val="FF3300"/>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83" name="Rectangle 85">
                <a:extLst>
                  <a:ext uri="{FF2B5EF4-FFF2-40B4-BE49-F238E27FC236}">
                    <a16:creationId xmlns:a16="http://schemas.microsoft.com/office/drawing/2014/main" id="{7ACF7856-EA55-4F28-9490-4BE9890C1504}"/>
                  </a:ext>
                </a:extLst>
              </p:cNvPr>
              <p:cNvSpPr>
                <a:spLocks noChangeArrowheads="1"/>
              </p:cNvSpPr>
              <p:nvPr/>
            </p:nvSpPr>
            <p:spPr bwMode="auto">
              <a:xfrm>
                <a:off x="3424" y="1867"/>
                <a:ext cx="370" cy="480"/>
              </a:xfrm>
              <a:prstGeom prst="rect">
                <a:avLst/>
              </a:prstGeom>
              <a:solidFill>
                <a:srgbClr val="FF3300"/>
              </a:solidFill>
              <a:ln w="9525">
                <a:noFill/>
                <a:miter lim="800000"/>
                <a:headEnd/>
                <a:tailEnd/>
              </a:ln>
              <a:effectLst/>
              <a:sp3d prstMaterial="softEdge">
                <a:bevelT w="127000" prst="artDeco"/>
              </a:sp3d>
            </p:spPr>
            <p:txBody>
              <a:bodyPr wrap="none" lIns="92075" tIns="46038" rIns="92075" bIns="46038">
                <a:spAutoFit/>
              </a:bodyPr>
              <a:lstStyle/>
              <a:p>
                <a:pPr fontAlgn="auto">
                  <a:spcBef>
                    <a:spcPts val="0"/>
                  </a:spcBef>
                  <a:spcAft>
                    <a:spcPts val="0"/>
                  </a:spcAft>
                  <a:defRPr/>
                </a:pPr>
                <a:r>
                  <a:rPr lang="es-ES_tradnl" sz="4400" b="1" dirty="0">
                    <a:ea typeface="+mn-ea"/>
                  </a:rPr>
                  <a:t>B</a:t>
                </a:r>
              </a:p>
            </p:txBody>
          </p:sp>
        </p:grpSp>
        <p:grpSp>
          <p:nvGrpSpPr>
            <p:cNvPr id="362" name="Group 86">
              <a:extLst>
                <a:ext uri="{FF2B5EF4-FFF2-40B4-BE49-F238E27FC236}">
                  <a16:creationId xmlns:a16="http://schemas.microsoft.com/office/drawing/2014/main" id="{7049ADD1-354F-47AF-A665-7BB322438643}"/>
                </a:ext>
              </a:extLst>
            </p:cNvPr>
            <p:cNvGrpSpPr>
              <a:grpSpLocks/>
            </p:cNvGrpSpPr>
            <p:nvPr/>
          </p:nvGrpSpPr>
          <p:grpSpPr bwMode="auto">
            <a:xfrm>
              <a:off x="4166" y="1813"/>
              <a:ext cx="596" cy="597"/>
              <a:chOff x="4166" y="1813"/>
              <a:chExt cx="596" cy="597"/>
            </a:xfrm>
          </p:grpSpPr>
          <p:sp>
            <p:nvSpPr>
              <p:cNvPr id="380" name="Oval 87">
                <a:extLst>
                  <a:ext uri="{FF2B5EF4-FFF2-40B4-BE49-F238E27FC236}">
                    <a16:creationId xmlns:a16="http://schemas.microsoft.com/office/drawing/2014/main" id="{DFB78A3F-D910-4242-BA90-F25FBA921BDA}"/>
                  </a:ext>
                </a:extLst>
              </p:cNvPr>
              <p:cNvSpPr>
                <a:spLocks noChangeArrowheads="1"/>
              </p:cNvSpPr>
              <p:nvPr/>
            </p:nvSpPr>
            <p:spPr bwMode="auto">
              <a:xfrm>
                <a:off x="4166" y="1813"/>
                <a:ext cx="596" cy="597"/>
              </a:xfrm>
              <a:prstGeom prst="ellipse">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81" name="Rectangle 88">
                <a:extLst>
                  <a:ext uri="{FF2B5EF4-FFF2-40B4-BE49-F238E27FC236}">
                    <a16:creationId xmlns:a16="http://schemas.microsoft.com/office/drawing/2014/main" id="{A7997C13-7130-4DAF-9A20-5436222986E0}"/>
                  </a:ext>
                </a:extLst>
              </p:cNvPr>
              <p:cNvSpPr>
                <a:spLocks noChangeArrowheads="1"/>
              </p:cNvSpPr>
              <p:nvPr/>
            </p:nvSpPr>
            <p:spPr bwMode="auto">
              <a:xfrm>
                <a:off x="4292" y="1868"/>
                <a:ext cx="352" cy="465"/>
              </a:xfrm>
              <a:prstGeom prst="rect">
                <a:avLst/>
              </a:prstGeom>
              <a:solidFill>
                <a:srgbClr val="0066FF"/>
              </a:solidFill>
              <a:ln w="9525">
                <a:noFill/>
                <a:miter lim="800000"/>
                <a:headEnd/>
                <a:tailEnd/>
              </a:ln>
              <a:effectLst/>
              <a:sp3d prstMaterial="softEdge">
                <a:bevelT w="127000" prst="artDeco"/>
              </a:sp3d>
            </p:spPr>
            <p:txBody>
              <a:bodyPr wrap="none" lIns="82550" tIns="41275" rIns="82550" bIns="41275">
                <a:spAutoFit/>
              </a:bodyPr>
              <a:lstStyle/>
              <a:p>
                <a:pPr defTabSz="739775" fontAlgn="auto">
                  <a:spcBef>
                    <a:spcPts val="0"/>
                  </a:spcBef>
                  <a:spcAft>
                    <a:spcPts val="0"/>
                  </a:spcAft>
                  <a:defRPr/>
                </a:pPr>
                <a:r>
                  <a:rPr lang="es-ES_tradnl" sz="4300" b="1">
                    <a:ea typeface="+mn-ea"/>
                  </a:rPr>
                  <a:t>C</a:t>
                </a:r>
              </a:p>
            </p:txBody>
          </p:sp>
        </p:grpSp>
        <p:grpSp>
          <p:nvGrpSpPr>
            <p:cNvPr id="363" name="Group 89">
              <a:extLst>
                <a:ext uri="{FF2B5EF4-FFF2-40B4-BE49-F238E27FC236}">
                  <a16:creationId xmlns:a16="http://schemas.microsoft.com/office/drawing/2014/main" id="{9B665E8F-CAA4-46BB-8172-F42CD4F70038}"/>
                </a:ext>
              </a:extLst>
            </p:cNvPr>
            <p:cNvGrpSpPr>
              <a:grpSpLocks/>
            </p:cNvGrpSpPr>
            <p:nvPr/>
          </p:nvGrpSpPr>
          <p:grpSpPr bwMode="auto">
            <a:xfrm>
              <a:off x="434" y="1824"/>
              <a:ext cx="668" cy="625"/>
              <a:chOff x="434" y="1824"/>
              <a:chExt cx="668" cy="625"/>
            </a:xfrm>
          </p:grpSpPr>
          <p:sp>
            <p:nvSpPr>
              <p:cNvPr id="364" name="AutoShape 90">
                <a:extLst>
                  <a:ext uri="{FF2B5EF4-FFF2-40B4-BE49-F238E27FC236}">
                    <a16:creationId xmlns:a16="http://schemas.microsoft.com/office/drawing/2014/main" id="{F8D7C245-D2AF-4893-9817-A7298A857D13}"/>
                  </a:ext>
                </a:extLst>
              </p:cNvPr>
              <p:cNvSpPr>
                <a:spLocks noChangeArrowheads="1"/>
              </p:cNvSpPr>
              <p:nvPr/>
            </p:nvSpPr>
            <p:spPr bwMode="auto">
              <a:xfrm>
                <a:off x="434" y="1824"/>
                <a:ext cx="668" cy="625"/>
              </a:xfrm>
              <a:prstGeom prst="roundRect">
                <a:avLst>
                  <a:gd name="adj" fmla="val 12495"/>
                </a:avLst>
              </a:prstGeom>
              <a:solidFill>
                <a:srgbClr val="0070C0"/>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grpSp>
            <p:nvGrpSpPr>
              <p:cNvPr id="365" name="Group 91">
                <a:extLst>
                  <a:ext uri="{FF2B5EF4-FFF2-40B4-BE49-F238E27FC236}">
                    <a16:creationId xmlns:a16="http://schemas.microsoft.com/office/drawing/2014/main" id="{F2E64643-D8F5-4FB2-A8A6-F43FC6343ED0}"/>
                  </a:ext>
                </a:extLst>
              </p:cNvPr>
              <p:cNvGrpSpPr>
                <a:grpSpLocks/>
              </p:cNvGrpSpPr>
              <p:nvPr/>
            </p:nvGrpSpPr>
            <p:grpSpPr bwMode="auto">
              <a:xfrm>
                <a:off x="482" y="1881"/>
                <a:ext cx="355" cy="479"/>
                <a:chOff x="482" y="1881"/>
                <a:chExt cx="355" cy="479"/>
              </a:xfrm>
            </p:grpSpPr>
            <p:sp>
              <p:nvSpPr>
                <p:cNvPr id="374" name="AutoShape 92">
                  <a:extLst>
                    <a:ext uri="{FF2B5EF4-FFF2-40B4-BE49-F238E27FC236}">
                      <a16:creationId xmlns:a16="http://schemas.microsoft.com/office/drawing/2014/main" id="{08C86C34-9BC8-4C75-85B9-D85AE97D5D41}"/>
                    </a:ext>
                  </a:extLst>
                </p:cNvPr>
                <p:cNvSpPr>
                  <a:spLocks noChangeArrowheads="1"/>
                </p:cNvSpPr>
                <p:nvPr/>
              </p:nvSpPr>
              <p:spPr bwMode="auto">
                <a:xfrm rot="-10800000" flipH="1" flipV="1">
                  <a:off x="519" y="2080"/>
                  <a:ext cx="23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375" name="Freeform 93">
                  <a:extLst>
                    <a:ext uri="{FF2B5EF4-FFF2-40B4-BE49-F238E27FC236}">
                      <a16:creationId xmlns:a16="http://schemas.microsoft.com/office/drawing/2014/main" id="{E43C09CA-65F4-4D2E-ABC3-F579FF79EFCC}"/>
                    </a:ext>
                  </a:extLst>
                </p:cNvPr>
                <p:cNvSpPr>
                  <a:spLocks/>
                </p:cNvSpPr>
                <p:nvPr/>
              </p:nvSpPr>
              <p:spPr bwMode="auto">
                <a:xfrm>
                  <a:off x="501" y="1967"/>
                  <a:ext cx="97" cy="110"/>
                </a:xfrm>
                <a:custGeom>
                  <a:avLst/>
                  <a:gdLst/>
                  <a:ahLst/>
                  <a:cxnLst>
                    <a:cxn ang="0">
                      <a:pos x="29" y="109"/>
                    </a:cxn>
                    <a:cxn ang="0">
                      <a:pos x="78" y="109"/>
                    </a:cxn>
                    <a:cxn ang="0">
                      <a:pos x="87" y="98"/>
                    </a:cxn>
                    <a:cxn ang="0">
                      <a:pos x="96" y="75"/>
                    </a:cxn>
                    <a:cxn ang="0">
                      <a:pos x="74" y="37"/>
                    </a:cxn>
                    <a:cxn ang="0">
                      <a:pos x="68" y="45"/>
                    </a:cxn>
                    <a:cxn ang="0">
                      <a:pos x="56" y="35"/>
                    </a:cxn>
                    <a:cxn ang="0">
                      <a:pos x="39" y="59"/>
                    </a:cxn>
                    <a:cxn ang="0">
                      <a:pos x="27" y="23"/>
                    </a:cxn>
                    <a:cxn ang="0">
                      <a:pos x="24" y="0"/>
                    </a:cxn>
                    <a:cxn ang="0">
                      <a:pos x="10" y="24"/>
                    </a:cxn>
                    <a:cxn ang="0">
                      <a:pos x="0" y="73"/>
                    </a:cxn>
                    <a:cxn ang="0">
                      <a:pos x="11" y="99"/>
                    </a:cxn>
                    <a:cxn ang="0">
                      <a:pos x="29" y="109"/>
                    </a:cxn>
                  </a:cxnLst>
                  <a:rect l="0" t="0" r="r" b="b"/>
                  <a:pathLst>
                    <a:path w="97" h="110">
                      <a:moveTo>
                        <a:pt x="29" y="109"/>
                      </a:moveTo>
                      <a:lnTo>
                        <a:pt x="78" y="109"/>
                      </a:lnTo>
                      <a:lnTo>
                        <a:pt x="87" y="98"/>
                      </a:lnTo>
                      <a:lnTo>
                        <a:pt x="96" y="75"/>
                      </a:lnTo>
                      <a:lnTo>
                        <a:pt x="74" y="37"/>
                      </a:lnTo>
                      <a:lnTo>
                        <a:pt x="68" y="45"/>
                      </a:lnTo>
                      <a:lnTo>
                        <a:pt x="56" y="35"/>
                      </a:lnTo>
                      <a:lnTo>
                        <a:pt x="39" y="59"/>
                      </a:lnTo>
                      <a:lnTo>
                        <a:pt x="27" y="23"/>
                      </a:lnTo>
                      <a:lnTo>
                        <a:pt x="24" y="0"/>
                      </a:lnTo>
                      <a:lnTo>
                        <a:pt x="10" y="24"/>
                      </a:lnTo>
                      <a:lnTo>
                        <a:pt x="0" y="73"/>
                      </a:lnTo>
                      <a:lnTo>
                        <a:pt x="11" y="99"/>
                      </a:lnTo>
                      <a:lnTo>
                        <a:pt x="29" y="109"/>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76" name="Freeform 94">
                  <a:extLst>
                    <a:ext uri="{FF2B5EF4-FFF2-40B4-BE49-F238E27FC236}">
                      <a16:creationId xmlns:a16="http://schemas.microsoft.com/office/drawing/2014/main" id="{FD8CA1F8-815F-47A6-99B0-618449DF60EC}"/>
                    </a:ext>
                  </a:extLst>
                </p:cNvPr>
                <p:cNvSpPr>
                  <a:spLocks/>
                </p:cNvSpPr>
                <p:nvPr/>
              </p:nvSpPr>
              <p:spPr bwMode="auto">
                <a:xfrm>
                  <a:off x="482" y="1921"/>
                  <a:ext cx="128" cy="157"/>
                </a:xfrm>
                <a:custGeom>
                  <a:avLst/>
                  <a:gdLst/>
                  <a:ahLst/>
                  <a:cxnLst>
                    <a:cxn ang="0">
                      <a:pos x="3" y="87"/>
                    </a:cxn>
                    <a:cxn ang="0">
                      <a:pos x="0" y="102"/>
                    </a:cxn>
                    <a:cxn ang="0">
                      <a:pos x="2" y="118"/>
                    </a:cxn>
                    <a:cxn ang="0">
                      <a:pos x="10" y="133"/>
                    </a:cxn>
                    <a:cxn ang="0">
                      <a:pos x="22" y="146"/>
                    </a:cxn>
                    <a:cxn ang="0">
                      <a:pos x="38" y="154"/>
                    </a:cxn>
                    <a:cxn ang="0">
                      <a:pos x="44" y="154"/>
                    </a:cxn>
                    <a:cxn ang="0">
                      <a:pos x="32" y="139"/>
                    </a:cxn>
                    <a:cxn ang="0">
                      <a:pos x="25" y="122"/>
                    </a:cxn>
                    <a:cxn ang="0">
                      <a:pos x="24" y="104"/>
                    </a:cxn>
                    <a:cxn ang="0">
                      <a:pos x="31" y="76"/>
                    </a:cxn>
                    <a:cxn ang="0">
                      <a:pos x="39" y="61"/>
                    </a:cxn>
                    <a:cxn ang="0">
                      <a:pos x="40" y="85"/>
                    </a:cxn>
                    <a:cxn ang="0">
                      <a:pos x="46" y="107"/>
                    </a:cxn>
                    <a:cxn ang="0">
                      <a:pos x="58" y="128"/>
                    </a:cxn>
                    <a:cxn ang="0">
                      <a:pos x="65" y="129"/>
                    </a:cxn>
                    <a:cxn ang="0">
                      <a:pos x="67" y="110"/>
                    </a:cxn>
                    <a:cxn ang="0">
                      <a:pos x="76" y="91"/>
                    </a:cxn>
                    <a:cxn ang="0">
                      <a:pos x="81" y="106"/>
                    </a:cxn>
                    <a:cxn ang="0">
                      <a:pos x="83" y="126"/>
                    </a:cxn>
                    <a:cxn ang="0">
                      <a:pos x="90" y="123"/>
                    </a:cxn>
                    <a:cxn ang="0">
                      <a:pos x="96" y="110"/>
                    </a:cxn>
                    <a:cxn ang="0">
                      <a:pos x="99" y="104"/>
                    </a:cxn>
                    <a:cxn ang="0">
                      <a:pos x="104" y="119"/>
                    </a:cxn>
                    <a:cxn ang="0">
                      <a:pos x="104" y="134"/>
                    </a:cxn>
                    <a:cxn ang="0">
                      <a:pos x="98" y="149"/>
                    </a:cxn>
                    <a:cxn ang="0">
                      <a:pos x="106" y="150"/>
                    </a:cxn>
                    <a:cxn ang="0">
                      <a:pos x="117" y="139"/>
                    </a:cxn>
                    <a:cxn ang="0">
                      <a:pos x="125" y="124"/>
                    </a:cxn>
                    <a:cxn ang="0">
                      <a:pos x="127" y="108"/>
                    </a:cxn>
                    <a:cxn ang="0">
                      <a:pos x="122" y="92"/>
                    </a:cxn>
                    <a:cxn ang="0">
                      <a:pos x="110" y="77"/>
                    </a:cxn>
                    <a:cxn ang="0">
                      <a:pos x="102" y="70"/>
                    </a:cxn>
                    <a:cxn ang="0">
                      <a:pos x="96" y="57"/>
                    </a:cxn>
                    <a:cxn ang="0">
                      <a:pos x="93" y="41"/>
                    </a:cxn>
                    <a:cxn ang="0">
                      <a:pos x="86" y="29"/>
                    </a:cxn>
                    <a:cxn ang="0">
                      <a:pos x="74" y="21"/>
                    </a:cxn>
                    <a:cxn ang="0">
                      <a:pos x="73" y="24"/>
                    </a:cxn>
                    <a:cxn ang="0">
                      <a:pos x="75" y="40"/>
                    </a:cxn>
                    <a:cxn ang="0">
                      <a:pos x="71" y="56"/>
                    </a:cxn>
                    <a:cxn ang="0">
                      <a:pos x="64" y="72"/>
                    </a:cxn>
                    <a:cxn ang="0">
                      <a:pos x="64" y="87"/>
                    </a:cxn>
                    <a:cxn ang="0">
                      <a:pos x="60" y="66"/>
                    </a:cxn>
                    <a:cxn ang="0">
                      <a:pos x="59" y="49"/>
                    </a:cxn>
                    <a:cxn ang="0">
                      <a:pos x="53" y="31"/>
                    </a:cxn>
                    <a:cxn ang="0">
                      <a:pos x="41" y="15"/>
                    </a:cxn>
                    <a:cxn ang="0">
                      <a:pos x="25" y="3"/>
                    </a:cxn>
                    <a:cxn ang="0">
                      <a:pos x="20" y="6"/>
                    </a:cxn>
                    <a:cxn ang="0">
                      <a:pos x="26" y="23"/>
                    </a:cxn>
                    <a:cxn ang="0">
                      <a:pos x="27" y="41"/>
                    </a:cxn>
                    <a:cxn ang="0">
                      <a:pos x="22" y="59"/>
                    </a:cxn>
                    <a:cxn ang="0">
                      <a:pos x="11" y="74"/>
                    </a:cxn>
                  </a:cxnLst>
                  <a:rect l="0" t="0" r="r" b="b"/>
                  <a:pathLst>
                    <a:path w="128" h="157">
                      <a:moveTo>
                        <a:pt x="11" y="74"/>
                      </a:moveTo>
                      <a:lnTo>
                        <a:pt x="7" y="79"/>
                      </a:lnTo>
                      <a:lnTo>
                        <a:pt x="5" y="83"/>
                      </a:lnTo>
                      <a:lnTo>
                        <a:pt x="3" y="87"/>
                      </a:lnTo>
                      <a:lnTo>
                        <a:pt x="3" y="89"/>
                      </a:lnTo>
                      <a:lnTo>
                        <a:pt x="1" y="93"/>
                      </a:lnTo>
                      <a:lnTo>
                        <a:pt x="0" y="97"/>
                      </a:lnTo>
                      <a:lnTo>
                        <a:pt x="0" y="102"/>
                      </a:lnTo>
                      <a:lnTo>
                        <a:pt x="0" y="106"/>
                      </a:lnTo>
                      <a:lnTo>
                        <a:pt x="0" y="110"/>
                      </a:lnTo>
                      <a:lnTo>
                        <a:pt x="0" y="114"/>
                      </a:lnTo>
                      <a:lnTo>
                        <a:pt x="2" y="118"/>
                      </a:lnTo>
                      <a:lnTo>
                        <a:pt x="3" y="122"/>
                      </a:lnTo>
                      <a:lnTo>
                        <a:pt x="5" y="126"/>
                      </a:lnTo>
                      <a:lnTo>
                        <a:pt x="7" y="130"/>
                      </a:lnTo>
                      <a:lnTo>
                        <a:pt x="10" y="133"/>
                      </a:lnTo>
                      <a:lnTo>
                        <a:pt x="12" y="137"/>
                      </a:lnTo>
                      <a:lnTo>
                        <a:pt x="15" y="141"/>
                      </a:lnTo>
                      <a:lnTo>
                        <a:pt x="19" y="143"/>
                      </a:lnTo>
                      <a:lnTo>
                        <a:pt x="22" y="146"/>
                      </a:lnTo>
                      <a:lnTo>
                        <a:pt x="26" y="148"/>
                      </a:lnTo>
                      <a:lnTo>
                        <a:pt x="30" y="151"/>
                      </a:lnTo>
                      <a:lnTo>
                        <a:pt x="34" y="153"/>
                      </a:lnTo>
                      <a:lnTo>
                        <a:pt x="38" y="154"/>
                      </a:lnTo>
                      <a:lnTo>
                        <a:pt x="43" y="156"/>
                      </a:lnTo>
                      <a:lnTo>
                        <a:pt x="45" y="156"/>
                      </a:lnTo>
                      <a:lnTo>
                        <a:pt x="46" y="156"/>
                      </a:lnTo>
                      <a:lnTo>
                        <a:pt x="44" y="154"/>
                      </a:lnTo>
                      <a:lnTo>
                        <a:pt x="40" y="150"/>
                      </a:lnTo>
                      <a:lnTo>
                        <a:pt x="37" y="147"/>
                      </a:lnTo>
                      <a:lnTo>
                        <a:pt x="34" y="143"/>
                      </a:lnTo>
                      <a:lnTo>
                        <a:pt x="32" y="139"/>
                      </a:lnTo>
                      <a:lnTo>
                        <a:pt x="30" y="135"/>
                      </a:lnTo>
                      <a:lnTo>
                        <a:pt x="28" y="131"/>
                      </a:lnTo>
                      <a:lnTo>
                        <a:pt x="26" y="126"/>
                      </a:lnTo>
                      <a:lnTo>
                        <a:pt x="25" y="122"/>
                      </a:lnTo>
                      <a:lnTo>
                        <a:pt x="24" y="118"/>
                      </a:lnTo>
                      <a:lnTo>
                        <a:pt x="23" y="112"/>
                      </a:lnTo>
                      <a:lnTo>
                        <a:pt x="23" y="108"/>
                      </a:lnTo>
                      <a:lnTo>
                        <a:pt x="24" y="104"/>
                      </a:lnTo>
                      <a:lnTo>
                        <a:pt x="25" y="99"/>
                      </a:lnTo>
                      <a:lnTo>
                        <a:pt x="26" y="91"/>
                      </a:lnTo>
                      <a:lnTo>
                        <a:pt x="29" y="83"/>
                      </a:lnTo>
                      <a:lnTo>
                        <a:pt x="31" y="76"/>
                      </a:lnTo>
                      <a:lnTo>
                        <a:pt x="33" y="69"/>
                      </a:lnTo>
                      <a:lnTo>
                        <a:pt x="36" y="62"/>
                      </a:lnTo>
                      <a:lnTo>
                        <a:pt x="40" y="55"/>
                      </a:lnTo>
                      <a:lnTo>
                        <a:pt x="39" y="61"/>
                      </a:lnTo>
                      <a:lnTo>
                        <a:pt x="39" y="67"/>
                      </a:lnTo>
                      <a:lnTo>
                        <a:pt x="38" y="73"/>
                      </a:lnTo>
                      <a:lnTo>
                        <a:pt x="39" y="79"/>
                      </a:lnTo>
                      <a:lnTo>
                        <a:pt x="40" y="85"/>
                      </a:lnTo>
                      <a:lnTo>
                        <a:pt x="40" y="90"/>
                      </a:lnTo>
                      <a:lnTo>
                        <a:pt x="42" y="96"/>
                      </a:lnTo>
                      <a:lnTo>
                        <a:pt x="44" y="102"/>
                      </a:lnTo>
                      <a:lnTo>
                        <a:pt x="46" y="107"/>
                      </a:lnTo>
                      <a:lnTo>
                        <a:pt x="49" y="113"/>
                      </a:lnTo>
                      <a:lnTo>
                        <a:pt x="51" y="118"/>
                      </a:lnTo>
                      <a:lnTo>
                        <a:pt x="55" y="123"/>
                      </a:lnTo>
                      <a:lnTo>
                        <a:pt x="58" y="128"/>
                      </a:lnTo>
                      <a:lnTo>
                        <a:pt x="62" y="133"/>
                      </a:lnTo>
                      <a:lnTo>
                        <a:pt x="66" y="137"/>
                      </a:lnTo>
                      <a:lnTo>
                        <a:pt x="66" y="134"/>
                      </a:lnTo>
                      <a:lnTo>
                        <a:pt x="65" y="129"/>
                      </a:lnTo>
                      <a:lnTo>
                        <a:pt x="65" y="125"/>
                      </a:lnTo>
                      <a:lnTo>
                        <a:pt x="66" y="119"/>
                      </a:lnTo>
                      <a:lnTo>
                        <a:pt x="66" y="114"/>
                      </a:lnTo>
                      <a:lnTo>
                        <a:pt x="67" y="110"/>
                      </a:lnTo>
                      <a:lnTo>
                        <a:pt x="69" y="104"/>
                      </a:lnTo>
                      <a:lnTo>
                        <a:pt x="70" y="100"/>
                      </a:lnTo>
                      <a:lnTo>
                        <a:pt x="73" y="96"/>
                      </a:lnTo>
                      <a:lnTo>
                        <a:pt x="76" y="91"/>
                      </a:lnTo>
                      <a:lnTo>
                        <a:pt x="76" y="92"/>
                      </a:lnTo>
                      <a:lnTo>
                        <a:pt x="78" y="96"/>
                      </a:lnTo>
                      <a:lnTo>
                        <a:pt x="80" y="101"/>
                      </a:lnTo>
                      <a:lnTo>
                        <a:pt x="81" y="106"/>
                      </a:lnTo>
                      <a:lnTo>
                        <a:pt x="82" y="111"/>
                      </a:lnTo>
                      <a:lnTo>
                        <a:pt x="83" y="116"/>
                      </a:lnTo>
                      <a:lnTo>
                        <a:pt x="83" y="120"/>
                      </a:lnTo>
                      <a:lnTo>
                        <a:pt x="83" y="126"/>
                      </a:lnTo>
                      <a:lnTo>
                        <a:pt x="83" y="130"/>
                      </a:lnTo>
                      <a:lnTo>
                        <a:pt x="85" y="128"/>
                      </a:lnTo>
                      <a:lnTo>
                        <a:pt x="88" y="126"/>
                      </a:lnTo>
                      <a:lnTo>
                        <a:pt x="90" y="123"/>
                      </a:lnTo>
                      <a:lnTo>
                        <a:pt x="92" y="119"/>
                      </a:lnTo>
                      <a:lnTo>
                        <a:pt x="93" y="117"/>
                      </a:lnTo>
                      <a:lnTo>
                        <a:pt x="95" y="113"/>
                      </a:lnTo>
                      <a:lnTo>
                        <a:pt x="96" y="110"/>
                      </a:lnTo>
                      <a:lnTo>
                        <a:pt x="96" y="107"/>
                      </a:lnTo>
                      <a:lnTo>
                        <a:pt x="96" y="104"/>
                      </a:lnTo>
                      <a:lnTo>
                        <a:pt x="96" y="102"/>
                      </a:lnTo>
                      <a:lnTo>
                        <a:pt x="99" y="104"/>
                      </a:lnTo>
                      <a:lnTo>
                        <a:pt x="100" y="108"/>
                      </a:lnTo>
                      <a:lnTo>
                        <a:pt x="102" y="111"/>
                      </a:lnTo>
                      <a:lnTo>
                        <a:pt x="103" y="116"/>
                      </a:lnTo>
                      <a:lnTo>
                        <a:pt x="104" y="119"/>
                      </a:lnTo>
                      <a:lnTo>
                        <a:pt x="105" y="123"/>
                      </a:lnTo>
                      <a:lnTo>
                        <a:pt x="105" y="127"/>
                      </a:lnTo>
                      <a:lnTo>
                        <a:pt x="105" y="131"/>
                      </a:lnTo>
                      <a:lnTo>
                        <a:pt x="104" y="134"/>
                      </a:lnTo>
                      <a:lnTo>
                        <a:pt x="103" y="139"/>
                      </a:lnTo>
                      <a:lnTo>
                        <a:pt x="102" y="142"/>
                      </a:lnTo>
                      <a:lnTo>
                        <a:pt x="100" y="146"/>
                      </a:lnTo>
                      <a:lnTo>
                        <a:pt x="98" y="149"/>
                      </a:lnTo>
                      <a:lnTo>
                        <a:pt x="94" y="156"/>
                      </a:lnTo>
                      <a:lnTo>
                        <a:pt x="98" y="154"/>
                      </a:lnTo>
                      <a:lnTo>
                        <a:pt x="102" y="152"/>
                      </a:lnTo>
                      <a:lnTo>
                        <a:pt x="106" y="150"/>
                      </a:lnTo>
                      <a:lnTo>
                        <a:pt x="109" y="148"/>
                      </a:lnTo>
                      <a:lnTo>
                        <a:pt x="112" y="145"/>
                      </a:lnTo>
                      <a:lnTo>
                        <a:pt x="115" y="141"/>
                      </a:lnTo>
                      <a:lnTo>
                        <a:pt x="117" y="139"/>
                      </a:lnTo>
                      <a:lnTo>
                        <a:pt x="120" y="135"/>
                      </a:lnTo>
                      <a:lnTo>
                        <a:pt x="122" y="132"/>
                      </a:lnTo>
                      <a:lnTo>
                        <a:pt x="123" y="127"/>
                      </a:lnTo>
                      <a:lnTo>
                        <a:pt x="125" y="124"/>
                      </a:lnTo>
                      <a:lnTo>
                        <a:pt x="126" y="120"/>
                      </a:lnTo>
                      <a:lnTo>
                        <a:pt x="127" y="116"/>
                      </a:lnTo>
                      <a:lnTo>
                        <a:pt x="127" y="112"/>
                      </a:lnTo>
                      <a:lnTo>
                        <a:pt x="127" y="108"/>
                      </a:lnTo>
                      <a:lnTo>
                        <a:pt x="126" y="104"/>
                      </a:lnTo>
                      <a:lnTo>
                        <a:pt x="125" y="100"/>
                      </a:lnTo>
                      <a:lnTo>
                        <a:pt x="123" y="96"/>
                      </a:lnTo>
                      <a:lnTo>
                        <a:pt x="122" y="92"/>
                      </a:lnTo>
                      <a:lnTo>
                        <a:pt x="120" y="89"/>
                      </a:lnTo>
                      <a:lnTo>
                        <a:pt x="117" y="86"/>
                      </a:lnTo>
                      <a:lnTo>
                        <a:pt x="115" y="82"/>
                      </a:lnTo>
                      <a:lnTo>
                        <a:pt x="110" y="77"/>
                      </a:lnTo>
                      <a:lnTo>
                        <a:pt x="109" y="76"/>
                      </a:lnTo>
                      <a:lnTo>
                        <a:pt x="107" y="75"/>
                      </a:lnTo>
                      <a:lnTo>
                        <a:pt x="104" y="73"/>
                      </a:lnTo>
                      <a:lnTo>
                        <a:pt x="102" y="70"/>
                      </a:lnTo>
                      <a:lnTo>
                        <a:pt x="100" y="66"/>
                      </a:lnTo>
                      <a:lnTo>
                        <a:pt x="98" y="64"/>
                      </a:lnTo>
                      <a:lnTo>
                        <a:pt x="96" y="60"/>
                      </a:lnTo>
                      <a:lnTo>
                        <a:pt x="96" y="57"/>
                      </a:lnTo>
                      <a:lnTo>
                        <a:pt x="95" y="53"/>
                      </a:lnTo>
                      <a:lnTo>
                        <a:pt x="94" y="52"/>
                      </a:lnTo>
                      <a:lnTo>
                        <a:pt x="94" y="48"/>
                      </a:lnTo>
                      <a:lnTo>
                        <a:pt x="93" y="41"/>
                      </a:lnTo>
                      <a:lnTo>
                        <a:pt x="91" y="38"/>
                      </a:lnTo>
                      <a:lnTo>
                        <a:pt x="90" y="35"/>
                      </a:lnTo>
                      <a:lnTo>
                        <a:pt x="88" y="32"/>
                      </a:lnTo>
                      <a:lnTo>
                        <a:pt x="86" y="29"/>
                      </a:lnTo>
                      <a:lnTo>
                        <a:pt x="83" y="27"/>
                      </a:lnTo>
                      <a:lnTo>
                        <a:pt x="80" y="24"/>
                      </a:lnTo>
                      <a:lnTo>
                        <a:pt x="77" y="22"/>
                      </a:lnTo>
                      <a:lnTo>
                        <a:pt x="74" y="21"/>
                      </a:lnTo>
                      <a:lnTo>
                        <a:pt x="73" y="20"/>
                      </a:lnTo>
                      <a:lnTo>
                        <a:pt x="71" y="19"/>
                      </a:lnTo>
                      <a:lnTo>
                        <a:pt x="72" y="21"/>
                      </a:lnTo>
                      <a:lnTo>
                        <a:pt x="73" y="24"/>
                      </a:lnTo>
                      <a:lnTo>
                        <a:pt x="74" y="29"/>
                      </a:lnTo>
                      <a:lnTo>
                        <a:pt x="75" y="32"/>
                      </a:lnTo>
                      <a:lnTo>
                        <a:pt x="75" y="37"/>
                      </a:lnTo>
                      <a:lnTo>
                        <a:pt x="75" y="40"/>
                      </a:lnTo>
                      <a:lnTo>
                        <a:pt x="74" y="44"/>
                      </a:lnTo>
                      <a:lnTo>
                        <a:pt x="73" y="48"/>
                      </a:lnTo>
                      <a:lnTo>
                        <a:pt x="73" y="52"/>
                      </a:lnTo>
                      <a:lnTo>
                        <a:pt x="71" y="56"/>
                      </a:lnTo>
                      <a:lnTo>
                        <a:pt x="68" y="62"/>
                      </a:lnTo>
                      <a:lnTo>
                        <a:pt x="66" y="65"/>
                      </a:lnTo>
                      <a:lnTo>
                        <a:pt x="65" y="68"/>
                      </a:lnTo>
                      <a:lnTo>
                        <a:pt x="64" y="72"/>
                      </a:lnTo>
                      <a:lnTo>
                        <a:pt x="63" y="75"/>
                      </a:lnTo>
                      <a:lnTo>
                        <a:pt x="63" y="80"/>
                      </a:lnTo>
                      <a:lnTo>
                        <a:pt x="63" y="83"/>
                      </a:lnTo>
                      <a:lnTo>
                        <a:pt x="64" y="87"/>
                      </a:lnTo>
                      <a:lnTo>
                        <a:pt x="63" y="83"/>
                      </a:lnTo>
                      <a:lnTo>
                        <a:pt x="62" y="77"/>
                      </a:lnTo>
                      <a:lnTo>
                        <a:pt x="60" y="72"/>
                      </a:lnTo>
                      <a:lnTo>
                        <a:pt x="60" y="66"/>
                      </a:lnTo>
                      <a:lnTo>
                        <a:pt x="60" y="60"/>
                      </a:lnTo>
                      <a:lnTo>
                        <a:pt x="60" y="59"/>
                      </a:lnTo>
                      <a:lnTo>
                        <a:pt x="60" y="53"/>
                      </a:lnTo>
                      <a:lnTo>
                        <a:pt x="59" y="49"/>
                      </a:lnTo>
                      <a:lnTo>
                        <a:pt x="58" y="44"/>
                      </a:lnTo>
                      <a:lnTo>
                        <a:pt x="56" y="39"/>
                      </a:lnTo>
                      <a:lnTo>
                        <a:pt x="55" y="36"/>
                      </a:lnTo>
                      <a:lnTo>
                        <a:pt x="53" y="31"/>
                      </a:lnTo>
                      <a:lnTo>
                        <a:pt x="50" y="27"/>
                      </a:lnTo>
                      <a:lnTo>
                        <a:pt x="47" y="22"/>
                      </a:lnTo>
                      <a:lnTo>
                        <a:pt x="44" y="19"/>
                      </a:lnTo>
                      <a:lnTo>
                        <a:pt x="41" y="15"/>
                      </a:lnTo>
                      <a:lnTo>
                        <a:pt x="37" y="12"/>
                      </a:lnTo>
                      <a:lnTo>
                        <a:pt x="33" y="8"/>
                      </a:lnTo>
                      <a:lnTo>
                        <a:pt x="30" y="6"/>
                      </a:lnTo>
                      <a:lnTo>
                        <a:pt x="25" y="3"/>
                      </a:lnTo>
                      <a:lnTo>
                        <a:pt x="20" y="1"/>
                      </a:lnTo>
                      <a:lnTo>
                        <a:pt x="16" y="0"/>
                      </a:lnTo>
                      <a:lnTo>
                        <a:pt x="18" y="2"/>
                      </a:lnTo>
                      <a:lnTo>
                        <a:pt x="20" y="6"/>
                      </a:lnTo>
                      <a:lnTo>
                        <a:pt x="23" y="10"/>
                      </a:lnTo>
                      <a:lnTo>
                        <a:pt x="24" y="14"/>
                      </a:lnTo>
                      <a:lnTo>
                        <a:pt x="26" y="18"/>
                      </a:lnTo>
                      <a:lnTo>
                        <a:pt x="26" y="23"/>
                      </a:lnTo>
                      <a:lnTo>
                        <a:pt x="27" y="28"/>
                      </a:lnTo>
                      <a:lnTo>
                        <a:pt x="28" y="32"/>
                      </a:lnTo>
                      <a:lnTo>
                        <a:pt x="28" y="37"/>
                      </a:lnTo>
                      <a:lnTo>
                        <a:pt x="27" y="41"/>
                      </a:lnTo>
                      <a:lnTo>
                        <a:pt x="26" y="45"/>
                      </a:lnTo>
                      <a:lnTo>
                        <a:pt x="25" y="50"/>
                      </a:lnTo>
                      <a:lnTo>
                        <a:pt x="23" y="54"/>
                      </a:lnTo>
                      <a:lnTo>
                        <a:pt x="22" y="59"/>
                      </a:lnTo>
                      <a:lnTo>
                        <a:pt x="20" y="63"/>
                      </a:lnTo>
                      <a:lnTo>
                        <a:pt x="17" y="66"/>
                      </a:lnTo>
                      <a:lnTo>
                        <a:pt x="14" y="70"/>
                      </a:lnTo>
                      <a:lnTo>
                        <a:pt x="11" y="74"/>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77" name="Freeform 95">
                  <a:extLst>
                    <a:ext uri="{FF2B5EF4-FFF2-40B4-BE49-F238E27FC236}">
                      <a16:creationId xmlns:a16="http://schemas.microsoft.com/office/drawing/2014/main" id="{0CEECFCC-73B6-43B3-B5B3-C3D1125317FA}"/>
                    </a:ext>
                  </a:extLst>
                </p:cNvPr>
                <p:cNvSpPr>
                  <a:spLocks/>
                </p:cNvSpPr>
                <p:nvPr/>
              </p:nvSpPr>
              <p:spPr bwMode="auto">
                <a:xfrm>
                  <a:off x="681" y="1941"/>
                  <a:ext cx="130" cy="137"/>
                </a:xfrm>
                <a:custGeom>
                  <a:avLst/>
                  <a:gdLst/>
                  <a:ahLst/>
                  <a:cxnLst>
                    <a:cxn ang="0">
                      <a:pos x="89" y="136"/>
                    </a:cxn>
                    <a:cxn ang="0">
                      <a:pos x="24" y="136"/>
                    </a:cxn>
                    <a:cxn ang="0">
                      <a:pos x="11" y="122"/>
                    </a:cxn>
                    <a:cxn ang="0">
                      <a:pos x="0" y="93"/>
                    </a:cxn>
                    <a:cxn ang="0">
                      <a:pos x="28" y="46"/>
                    </a:cxn>
                    <a:cxn ang="0">
                      <a:pos x="36" y="56"/>
                    </a:cxn>
                    <a:cxn ang="0">
                      <a:pos x="53" y="44"/>
                    </a:cxn>
                    <a:cxn ang="0">
                      <a:pos x="76" y="74"/>
                    </a:cxn>
                    <a:cxn ang="0">
                      <a:pos x="92" y="29"/>
                    </a:cxn>
                    <a:cxn ang="0">
                      <a:pos x="96" y="0"/>
                    </a:cxn>
                    <a:cxn ang="0">
                      <a:pos x="115" y="30"/>
                    </a:cxn>
                    <a:cxn ang="0">
                      <a:pos x="129" y="91"/>
                    </a:cxn>
                    <a:cxn ang="0">
                      <a:pos x="113" y="123"/>
                    </a:cxn>
                    <a:cxn ang="0">
                      <a:pos x="89" y="136"/>
                    </a:cxn>
                  </a:cxnLst>
                  <a:rect l="0" t="0" r="r" b="b"/>
                  <a:pathLst>
                    <a:path w="130" h="137">
                      <a:moveTo>
                        <a:pt x="89" y="136"/>
                      </a:moveTo>
                      <a:lnTo>
                        <a:pt x="24" y="136"/>
                      </a:lnTo>
                      <a:lnTo>
                        <a:pt x="11" y="122"/>
                      </a:lnTo>
                      <a:lnTo>
                        <a:pt x="0" y="93"/>
                      </a:lnTo>
                      <a:lnTo>
                        <a:pt x="28" y="46"/>
                      </a:lnTo>
                      <a:lnTo>
                        <a:pt x="36" y="56"/>
                      </a:lnTo>
                      <a:lnTo>
                        <a:pt x="53" y="44"/>
                      </a:lnTo>
                      <a:lnTo>
                        <a:pt x="76" y="74"/>
                      </a:lnTo>
                      <a:lnTo>
                        <a:pt x="92" y="29"/>
                      </a:lnTo>
                      <a:lnTo>
                        <a:pt x="96" y="0"/>
                      </a:lnTo>
                      <a:lnTo>
                        <a:pt x="115" y="30"/>
                      </a:lnTo>
                      <a:lnTo>
                        <a:pt x="129" y="91"/>
                      </a:lnTo>
                      <a:lnTo>
                        <a:pt x="113" y="123"/>
                      </a:lnTo>
                      <a:lnTo>
                        <a:pt x="89" y="136"/>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78" name="Freeform 96">
                  <a:extLst>
                    <a:ext uri="{FF2B5EF4-FFF2-40B4-BE49-F238E27FC236}">
                      <a16:creationId xmlns:a16="http://schemas.microsoft.com/office/drawing/2014/main" id="{BDDBE120-E6A1-422D-83D4-6A210C96B96B}"/>
                    </a:ext>
                  </a:extLst>
                </p:cNvPr>
                <p:cNvSpPr>
                  <a:spLocks/>
                </p:cNvSpPr>
                <p:nvPr/>
              </p:nvSpPr>
              <p:spPr bwMode="auto">
                <a:xfrm>
                  <a:off x="661" y="1881"/>
                  <a:ext cx="176" cy="196"/>
                </a:xfrm>
                <a:custGeom>
                  <a:avLst/>
                  <a:gdLst/>
                  <a:ahLst/>
                  <a:cxnLst>
                    <a:cxn ang="0">
                      <a:pos x="169" y="109"/>
                    </a:cxn>
                    <a:cxn ang="0">
                      <a:pos x="175" y="127"/>
                    </a:cxn>
                    <a:cxn ang="0">
                      <a:pos x="171" y="148"/>
                    </a:cxn>
                    <a:cxn ang="0">
                      <a:pos x="161" y="167"/>
                    </a:cxn>
                    <a:cxn ang="0">
                      <a:pos x="144" y="182"/>
                    </a:cxn>
                    <a:cxn ang="0">
                      <a:pos x="121" y="192"/>
                    </a:cxn>
                    <a:cxn ang="0">
                      <a:pos x="113" y="192"/>
                    </a:cxn>
                    <a:cxn ang="0">
                      <a:pos x="130" y="174"/>
                    </a:cxn>
                    <a:cxn ang="0">
                      <a:pos x="140" y="153"/>
                    </a:cxn>
                    <a:cxn ang="0">
                      <a:pos x="141" y="130"/>
                    </a:cxn>
                    <a:cxn ang="0">
                      <a:pos x="131" y="95"/>
                    </a:cxn>
                    <a:cxn ang="0">
                      <a:pos x="120" y="77"/>
                    </a:cxn>
                    <a:cxn ang="0">
                      <a:pos x="119" y="106"/>
                    </a:cxn>
                    <a:cxn ang="0">
                      <a:pos x="110" y="134"/>
                    </a:cxn>
                    <a:cxn ang="0">
                      <a:pos x="94" y="160"/>
                    </a:cxn>
                    <a:cxn ang="0">
                      <a:pos x="84" y="161"/>
                    </a:cxn>
                    <a:cxn ang="0">
                      <a:pos x="81" y="137"/>
                    </a:cxn>
                    <a:cxn ang="0">
                      <a:pos x="70" y="114"/>
                    </a:cxn>
                    <a:cxn ang="0">
                      <a:pos x="62" y="133"/>
                    </a:cxn>
                    <a:cxn ang="0">
                      <a:pos x="60" y="157"/>
                    </a:cxn>
                    <a:cxn ang="0">
                      <a:pos x="49" y="154"/>
                    </a:cxn>
                    <a:cxn ang="0">
                      <a:pos x="42" y="137"/>
                    </a:cxn>
                    <a:cxn ang="0">
                      <a:pos x="38" y="131"/>
                    </a:cxn>
                    <a:cxn ang="0">
                      <a:pos x="30" y="149"/>
                    </a:cxn>
                    <a:cxn ang="0">
                      <a:pos x="30" y="168"/>
                    </a:cxn>
                    <a:cxn ang="0">
                      <a:pos x="39" y="187"/>
                    </a:cxn>
                    <a:cxn ang="0">
                      <a:pos x="28" y="188"/>
                    </a:cxn>
                    <a:cxn ang="0">
                      <a:pos x="12" y="174"/>
                    </a:cxn>
                    <a:cxn ang="0">
                      <a:pos x="2" y="155"/>
                    </a:cxn>
                    <a:cxn ang="0">
                      <a:pos x="0" y="135"/>
                    </a:cxn>
                    <a:cxn ang="0">
                      <a:pos x="6" y="115"/>
                    </a:cxn>
                    <a:cxn ang="0">
                      <a:pos x="23" y="96"/>
                    </a:cxn>
                    <a:cxn ang="0">
                      <a:pos x="33" y="88"/>
                    </a:cxn>
                    <a:cxn ang="0">
                      <a:pos x="42" y="71"/>
                    </a:cxn>
                    <a:cxn ang="0">
                      <a:pos x="46" y="51"/>
                    </a:cxn>
                    <a:cxn ang="0">
                      <a:pos x="56" y="37"/>
                    </a:cxn>
                    <a:cxn ang="0">
                      <a:pos x="72" y="26"/>
                    </a:cxn>
                    <a:cxn ang="0">
                      <a:pos x="74" y="30"/>
                    </a:cxn>
                    <a:cxn ang="0">
                      <a:pos x="71" y="50"/>
                    </a:cxn>
                    <a:cxn ang="0">
                      <a:pos x="76" y="70"/>
                    </a:cxn>
                    <a:cxn ang="0">
                      <a:pos x="85" y="90"/>
                    </a:cxn>
                    <a:cxn ang="0">
                      <a:pos x="85" y="109"/>
                    </a:cxn>
                    <a:cxn ang="0">
                      <a:pos x="92" y="82"/>
                    </a:cxn>
                    <a:cxn ang="0">
                      <a:pos x="93" y="61"/>
                    </a:cxn>
                    <a:cxn ang="0">
                      <a:pos x="101" y="39"/>
                    </a:cxn>
                    <a:cxn ang="0">
                      <a:pos x="117" y="19"/>
                    </a:cxn>
                    <a:cxn ang="0">
                      <a:pos x="140" y="4"/>
                    </a:cxn>
                    <a:cxn ang="0">
                      <a:pos x="146" y="7"/>
                    </a:cxn>
                    <a:cxn ang="0">
                      <a:pos x="137" y="29"/>
                    </a:cxn>
                    <a:cxn ang="0">
                      <a:pos x="136" y="51"/>
                    </a:cxn>
                    <a:cxn ang="0">
                      <a:pos x="144" y="73"/>
                    </a:cxn>
                    <a:cxn ang="0">
                      <a:pos x="159" y="93"/>
                    </a:cxn>
                  </a:cxnLst>
                  <a:rect l="0" t="0" r="r" b="b"/>
                  <a:pathLst>
                    <a:path w="176" h="196">
                      <a:moveTo>
                        <a:pt x="159" y="93"/>
                      </a:moveTo>
                      <a:lnTo>
                        <a:pt x="164" y="99"/>
                      </a:lnTo>
                      <a:lnTo>
                        <a:pt x="167" y="104"/>
                      </a:lnTo>
                      <a:lnTo>
                        <a:pt x="169" y="109"/>
                      </a:lnTo>
                      <a:lnTo>
                        <a:pt x="170" y="111"/>
                      </a:lnTo>
                      <a:lnTo>
                        <a:pt x="172" y="116"/>
                      </a:lnTo>
                      <a:lnTo>
                        <a:pt x="173" y="122"/>
                      </a:lnTo>
                      <a:lnTo>
                        <a:pt x="175" y="127"/>
                      </a:lnTo>
                      <a:lnTo>
                        <a:pt x="175" y="133"/>
                      </a:lnTo>
                      <a:lnTo>
                        <a:pt x="173" y="137"/>
                      </a:lnTo>
                      <a:lnTo>
                        <a:pt x="173" y="143"/>
                      </a:lnTo>
                      <a:lnTo>
                        <a:pt x="171" y="148"/>
                      </a:lnTo>
                      <a:lnTo>
                        <a:pt x="169" y="153"/>
                      </a:lnTo>
                      <a:lnTo>
                        <a:pt x="167" y="158"/>
                      </a:lnTo>
                      <a:lnTo>
                        <a:pt x="164" y="163"/>
                      </a:lnTo>
                      <a:lnTo>
                        <a:pt x="161" y="167"/>
                      </a:lnTo>
                      <a:lnTo>
                        <a:pt x="158" y="171"/>
                      </a:lnTo>
                      <a:lnTo>
                        <a:pt x="153" y="176"/>
                      </a:lnTo>
                      <a:lnTo>
                        <a:pt x="148" y="179"/>
                      </a:lnTo>
                      <a:lnTo>
                        <a:pt x="144" y="182"/>
                      </a:lnTo>
                      <a:lnTo>
                        <a:pt x="138" y="186"/>
                      </a:lnTo>
                      <a:lnTo>
                        <a:pt x="133" y="189"/>
                      </a:lnTo>
                      <a:lnTo>
                        <a:pt x="127" y="191"/>
                      </a:lnTo>
                      <a:lnTo>
                        <a:pt x="121" y="192"/>
                      </a:lnTo>
                      <a:lnTo>
                        <a:pt x="115" y="195"/>
                      </a:lnTo>
                      <a:lnTo>
                        <a:pt x="112" y="195"/>
                      </a:lnTo>
                      <a:lnTo>
                        <a:pt x="110" y="195"/>
                      </a:lnTo>
                      <a:lnTo>
                        <a:pt x="113" y="192"/>
                      </a:lnTo>
                      <a:lnTo>
                        <a:pt x="118" y="188"/>
                      </a:lnTo>
                      <a:lnTo>
                        <a:pt x="123" y="183"/>
                      </a:lnTo>
                      <a:lnTo>
                        <a:pt x="127" y="179"/>
                      </a:lnTo>
                      <a:lnTo>
                        <a:pt x="130" y="174"/>
                      </a:lnTo>
                      <a:lnTo>
                        <a:pt x="133" y="169"/>
                      </a:lnTo>
                      <a:lnTo>
                        <a:pt x="135" y="164"/>
                      </a:lnTo>
                      <a:lnTo>
                        <a:pt x="137" y="158"/>
                      </a:lnTo>
                      <a:lnTo>
                        <a:pt x="140" y="153"/>
                      </a:lnTo>
                      <a:lnTo>
                        <a:pt x="141" y="147"/>
                      </a:lnTo>
                      <a:lnTo>
                        <a:pt x="142" y="141"/>
                      </a:lnTo>
                      <a:lnTo>
                        <a:pt x="142" y="135"/>
                      </a:lnTo>
                      <a:lnTo>
                        <a:pt x="141" y="130"/>
                      </a:lnTo>
                      <a:lnTo>
                        <a:pt x="140" y="124"/>
                      </a:lnTo>
                      <a:lnTo>
                        <a:pt x="137" y="114"/>
                      </a:lnTo>
                      <a:lnTo>
                        <a:pt x="134" y="104"/>
                      </a:lnTo>
                      <a:lnTo>
                        <a:pt x="131" y="95"/>
                      </a:lnTo>
                      <a:lnTo>
                        <a:pt x="128" y="87"/>
                      </a:lnTo>
                      <a:lnTo>
                        <a:pt x="124" y="78"/>
                      </a:lnTo>
                      <a:lnTo>
                        <a:pt x="119" y="69"/>
                      </a:lnTo>
                      <a:lnTo>
                        <a:pt x="120" y="77"/>
                      </a:lnTo>
                      <a:lnTo>
                        <a:pt x="120" y="84"/>
                      </a:lnTo>
                      <a:lnTo>
                        <a:pt x="121" y="91"/>
                      </a:lnTo>
                      <a:lnTo>
                        <a:pt x="120" y="99"/>
                      </a:lnTo>
                      <a:lnTo>
                        <a:pt x="119" y="106"/>
                      </a:lnTo>
                      <a:lnTo>
                        <a:pt x="118" y="113"/>
                      </a:lnTo>
                      <a:lnTo>
                        <a:pt x="116" y="121"/>
                      </a:lnTo>
                      <a:lnTo>
                        <a:pt x="113" y="127"/>
                      </a:lnTo>
                      <a:lnTo>
                        <a:pt x="110" y="134"/>
                      </a:lnTo>
                      <a:lnTo>
                        <a:pt x="107" y="142"/>
                      </a:lnTo>
                      <a:lnTo>
                        <a:pt x="103" y="148"/>
                      </a:lnTo>
                      <a:lnTo>
                        <a:pt x="98" y="154"/>
                      </a:lnTo>
                      <a:lnTo>
                        <a:pt x="94" y="160"/>
                      </a:lnTo>
                      <a:lnTo>
                        <a:pt x="89" y="166"/>
                      </a:lnTo>
                      <a:lnTo>
                        <a:pt x="82" y="171"/>
                      </a:lnTo>
                      <a:lnTo>
                        <a:pt x="83" y="168"/>
                      </a:lnTo>
                      <a:lnTo>
                        <a:pt x="84" y="161"/>
                      </a:lnTo>
                      <a:lnTo>
                        <a:pt x="84" y="156"/>
                      </a:lnTo>
                      <a:lnTo>
                        <a:pt x="83" y="149"/>
                      </a:lnTo>
                      <a:lnTo>
                        <a:pt x="82" y="143"/>
                      </a:lnTo>
                      <a:lnTo>
                        <a:pt x="81" y="137"/>
                      </a:lnTo>
                      <a:lnTo>
                        <a:pt x="79" y="131"/>
                      </a:lnTo>
                      <a:lnTo>
                        <a:pt x="77" y="125"/>
                      </a:lnTo>
                      <a:lnTo>
                        <a:pt x="74" y="120"/>
                      </a:lnTo>
                      <a:lnTo>
                        <a:pt x="70" y="114"/>
                      </a:lnTo>
                      <a:lnTo>
                        <a:pt x="70" y="115"/>
                      </a:lnTo>
                      <a:lnTo>
                        <a:pt x="66" y="121"/>
                      </a:lnTo>
                      <a:lnTo>
                        <a:pt x="64" y="126"/>
                      </a:lnTo>
                      <a:lnTo>
                        <a:pt x="62" y="133"/>
                      </a:lnTo>
                      <a:lnTo>
                        <a:pt x="61" y="138"/>
                      </a:lnTo>
                      <a:lnTo>
                        <a:pt x="60" y="145"/>
                      </a:lnTo>
                      <a:lnTo>
                        <a:pt x="60" y="150"/>
                      </a:lnTo>
                      <a:lnTo>
                        <a:pt x="60" y="157"/>
                      </a:lnTo>
                      <a:lnTo>
                        <a:pt x="60" y="163"/>
                      </a:lnTo>
                      <a:lnTo>
                        <a:pt x="57" y="160"/>
                      </a:lnTo>
                      <a:lnTo>
                        <a:pt x="53" y="157"/>
                      </a:lnTo>
                      <a:lnTo>
                        <a:pt x="49" y="154"/>
                      </a:lnTo>
                      <a:lnTo>
                        <a:pt x="47" y="149"/>
                      </a:lnTo>
                      <a:lnTo>
                        <a:pt x="45" y="146"/>
                      </a:lnTo>
                      <a:lnTo>
                        <a:pt x="43" y="142"/>
                      </a:lnTo>
                      <a:lnTo>
                        <a:pt x="42" y="137"/>
                      </a:lnTo>
                      <a:lnTo>
                        <a:pt x="41" y="134"/>
                      </a:lnTo>
                      <a:lnTo>
                        <a:pt x="41" y="130"/>
                      </a:lnTo>
                      <a:lnTo>
                        <a:pt x="41" y="127"/>
                      </a:lnTo>
                      <a:lnTo>
                        <a:pt x="38" y="131"/>
                      </a:lnTo>
                      <a:lnTo>
                        <a:pt x="36" y="135"/>
                      </a:lnTo>
                      <a:lnTo>
                        <a:pt x="33" y="139"/>
                      </a:lnTo>
                      <a:lnTo>
                        <a:pt x="31" y="145"/>
                      </a:lnTo>
                      <a:lnTo>
                        <a:pt x="30" y="149"/>
                      </a:lnTo>
                      <a:lnTo>
                        <a:pt x="29" y="154"/>
                      </a:lnTo>
                      <a:lnTo>
                        <a:pt x="29" y="159"/>
                      </a:lnTo>
                      <a:lnTo>
                        <a:pt x="29" y="164"/>
                      </a:lnTo>
                      <a:lnTo>
                        <a:pt x="30" y="168"/>
                      </a:lnTo>
                      <a:lnTo>
                        <a:pt x="31" y="174"/>
                      </a:lnTo>
                      <a:lnTo>
                        <a:pt x="33" y="178"/>
                      </a:lnTo>
                      <a:lnTo>
                        <a:pt x="36" y="182"/>
                      </a:lnTo>
                      <a:lnTo>
                        <a:pt x="39" y="187"/>
                      </a:lnTo>
                      <a:lnTo>
                        <a:pt x="44" y="195"/>
                      </a:lnTo>
                      <a:lnTo>
                        <a:pt x="39" y="192"/>
                      </a:lnTo>
                      <a:lnTo>
                        <a:pt x="33" y="190"/>
                      </a:lnTo>
                      <a:lnTo>
                        <a:pt x="28" y="188"/>
                      </a:lnTo>
                      <a:lnTo>
                        <a:pt x="24" y="185"/>
                      </a:lnTo>
                      <a:lnTo>
                        <a:pt x="20" y="181"/>
                      </a:lnTo>
                      <a:lnTo>
                        <a:pt x="15" y="177"/>
                      </a:lnTo>
                      <a:lnTo>
                        <a:pt x="12" y="174"/>
                      </a:lnTo>
                      <a:lnTo>
                        <a:pt x="9" y="169"/>
                      </a:lnTo>
                      <a:lnTo>
                        <a:pt x="6" y="165"/>
                      </a:lnTo>
                      <a:lnTo>
                        <a:pt x="4" y="159"/>
                      </a:lnTo>
                      <a:lnTo>
                        <a:pt x="2" y="155"/>
                      </a:lnTo>
                      <a:lnTo>
                        <a:pt x="1" y="150"/>
                      </a:lnTo>
                      <a:lnTo>
                        <a:pt x="0" y="145"/>
                      </a:lnTo>
                      <a:lnTo>
                        <a:pt x="0" y="141"/>
                      </a:lnTo>
                      <a:lnTo>
                        <a:pt x="0" y="135"/>
                      </a:lnTo>
                      <a:lnTo>
                        <a:pt x="1" y="131"/>
                      </a:lnTo>
                      <a:lnTo>
                        <a:pt x="2" y="125"/>
                      </a:lnTo>
                      <a:lnTo>
                        <a:pt x="4" y="121"/>
                      </a:lnTo>
                      <a:lnTo>
                        <a:pt x="6" y="115"/>
                      </a:lnTo>
                      <a:lnTo>
                        <a:pt x="9" y="111"/>
                      </a:lnTo>
                      <a:lnTo>
                        <a:pt x="12" y="107"/>
                      </a:lnTo>
                      <a:lnTo>
                        <a:pt x="15" y="103"/>
                      </a:lnTo>
                      <a:lnTo>
                        <a:pt x="23" y="96"/>
                      </a:lnTo>
                      <a:lnTo>
                        <a:pt x="24" y="95"/>
                      </a:lnTo>
                      <a:lnTo>
                        <a:pt x="26" y="94"/>
                      </a:lnTo>
                      <a:lnTo>
                        <a:pt x="30" y="91"/>
                      </a:lnTo>
                      <a:lnTo>
                        <a:pt x="33" y="88"/>
                      </a:lnTo>
                      <a:lnTo>
                        <a:pt x="37" y="83"/>
                      </a:lnTo>
                      <a:lnTo>
                        <a:pt x="39" y="80"/>
                      </a:lnTo>
                      <a:lnTo>
                        <a:pt x="41" y="76"/>
                      </a:lnTo>
                      <a:lnTo>
                        <a:pt x="42" y="71"/>
                      </a:lnTo>
                      <a:lnTo>
                        <a:pt x="43" y="67"/>
                      </a:lnTo>
                      <a:lnTo>
                        <a:pt x="44" y="65"/>
                      </a:lnTo>
                      <a:lnTo>
                        <a:pt x="44" y="60"/>
                      </a:lnTo>
                      <a:lnTo>
                        <a:pt x="46" y="51"/>
                      </a:lnTo>
                      <a:lnTo>
                        <a:pt x="48" y="48"/>
                      </a:lnTo>
                      <a:lnTo>
                        <a:pt x="50" y="44"/>
                      </a:lnTo>
                      <a:lnTo>
                        <a:pt x="53" y="40"/>
                      </a:lnTo>
                      <a:lnTo>
                        <a:pt x="56" y="37"/>
                      </a:lnTo>
                      <a:lnTo>
                        <a:pt x="60" y="34"/>
                      </a:lnTo>
                      <a:lnTo>
                        <a:pt x="63" y="30"/>
                      </a:lnTo>
                      <a:lnTo>
                        <a:pt x="67" y="28"/>
                      </a:lnTo>
                      <a:lnTo>
                        <a:pt x="72" y="26"/>
                      </a:lnTo>
                      <a:lnTo>
                        <a:pt x="74" y="25"/>
                      </a:lnTo>
                      <a:lnTo>
                        <a:pt x="76" y="24"/>
                      </a:lnTo>
                      <a:lnTo>
                        <a:pt x="75" y="26"/>
                      </a:lnTo>
                      <a:lnTo>
                        <a:pt x="74" y="30"/>
                      </a:lnTo>
                      <a:lnTo>
                        <a:pt x="72" y="36"/>
                      </a:lnTo>
                      <a:lnTo>
                        <a:pt x="71" y="40"/>
                      </a:lnTo>
                      <a:lnTo>
                        <a:pt x="71" y="46"/>
                      </a:lnTo>
                      <a:lnTo>
                        <a:pt x="71" y="50"/>
                      </a:lnTo>
                      <a:lnTo>
                        <a:pt x="72" y="56"/>
                      </a:lnTo>
                      <a:lnTo>
                        <a:pt x="73" y="60"/>
                      </a:lnTo>
                      <a:lnTo>
                        <a:pt x="74" y="66"/>
                      </a:lnTo>
                      <a:lnTo>
                        <a:pt x="76" y="70"/>
                      </a:lnTo>
                      <a:lnTo>
                        <a:pt x="80" y="78"/>
                      </a:lnTo>
                      <a:lnTo>
                        <a:pt x="82" y="81"/>
                      </a:lnTo>
                      <a:lnTo>
                        <a:pt x="84" y="85"/>
                      </a:lnTo>
                      <a:lnTo>
                        <a:pt x="85" y="90"/>
                      </a:lnTo>
                      <a:lnTo>
                        <a:pt x="86" y="94"/>
                      </a:lnTo>
                      <a:lnTo>
                        <a:pt x="86" y="100"/>
                      </a:lnTo>
                      <a:lnTo>
                        <a:pt x="86" y="104"/>
                      </a:lnTo>
                      <a:lnTo>
                        <a:pt x="85" y="109"/>
                      </a:lnTo>
                      <a:lnTo>
                        <a:pt x="88" y="104"/>
                      </a:lnTo>
                      <a:lnTo>
                        <a:pt x="89" y="96"/>
                      </a:lnTo>
                      <a:lnTo>
                        <a:pt x="91" y="90"/>
                      </a:lnTo>
                      <a:lnTo>
                        <a:pt x="92" y="82"/>
                      </a:lnTo>
                      <a:lnTo>
                        <a:pt x="92" y="76"/>
                      </a:lnTo>
                      <a:lnTo>
                        <a:pt x="92" y="73"/>
                      </a:lnTo>
                      <a:lnTo>
                        <a:pt x="92" y="67"/>
                      </a:lnTo>
                      <a:lnTo>
                        <a:pt x="93" y="61"/>
                      </a:lnTo>
                      <a:lnTo>
                        <a:pt x="94" y="56"/>
                      </a:lnTo>
                      <a:lnTo>
                        <a:pt x="96" y="49"/>
                      </a:lnTo>
                      <a:lnTo>
                        <a:pt x="98" y="45"/>
                      </a:lnTo>
                      <a:lnTo>
                        <a:pt x="101" y="39"/>
                      </a:lnTo>
                      <a:lnTo>
                        <a:pt x="105" y="34"/>
                      </a:lnTo>
                      <a:lnTo>
                        <a:pt x="109" y="28"/>
                      </a:lnTo>
                      <a:lnTo>
                        <a:pt x="113" y="24"/>
                      </a:lnTo>
                      <a:lnTo>
                        <a:pt x="117" y="19"/>
                      </a:lnTo>
                      <a:lnTo>
                        <a:pt x="123" y="15"/>
                      </a:lnTo>
                      <a:lnTo>
                        <a:pt x="128" y="11"/>
                      </a:lnTo>
                      <a:lnTo>
                        <a:pt x="133" y="7"/>
                      </a:lnTo>
                      <a:lnTo>
                        <a:pt x="140" y="4"/>
                      </a:lnTo>
                      <a:lnTo>
                        <a:pt x="146" y="2"/>
                      </a:lnTo>
                      <a:lnTo>
                        <a:pt x="152" y="0"/>
                      </a:lnTo>
                      <a:lnTo>
                        <a:pt x="149" y="3"/>
                      </a:lnTo>
                      <a:lnTo>
                        <a:pt x="146" y="7"/>
                      </a:lnTo>
                      <a:lnTo>
                        <a:pt x="143" y="13"/>
                      </a:lnTo>
                      <a:lnTo>
                        <a:pt x="141" y="18"/>
                      </a:lnTo>
                      <a:lnTo>
                        <a:pt x="138" y="23"/>
                      </a:lnTo>
                      <a:lnTo>
                        <a:pt x="137" y="29"/>
                      </a:lnTo>
                      <a:lnTo>
                        <a:pt x="136" y="35"/>
                      </a:lnTo>
                      <a:lnTo>
                        <a:pt x="135" y="40"/>
                      </a:lnTo>
                      <a:lnTo>
                        <a:pt x="135" y="46"/>
                      </a:lnTo>
                      <a:lnTo>
                        <a:pt x="136" y="51"/>
                      </a:lnTo>
                      <a:lnTo>
                        <a:pt x="137" y="57"/>
                      </a:lnTo>
                      <a:lnTo>
                        <a:pt x="140" y="62"/>
                      </a:lnTo>
                      <a:lnTo>
                        <a:pt x="142" y="68"/>
                      </a:lnTo>
                      <a:lnTo>
                        <a:pt x="144" y="73"/>
                      </a:lnTo>
                      <a:lnTo>
                        <a:pt x="147" y="79"/>
                      </a:lnTo>
                      <a:lnTo>
                        <a:pt x="150" y="83"/>
                      </a:lnTo>
                      <a:lnTo>
                        <a:pt x="154" y="88"/>
                      </a:lnTo>
                      <a:lnTo>
                        <a:pt x="159" y="93"/>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79" name="AutoShape 97">
                  <a:extLst>
                    <a:ext uri="{FF2B5EF4-FFF2-40B4-BE49-F238E27FC236}">
                      <a16:creationId xmlns:a16="http://schemas.microsoft.com/office/drawing/2014/main" id="{5F6F22B9-87E2-4BED-8275-95CE0A789E63}"/>
                    </a:ext>
                  </a:extLst>
                </p:cNvPr>
                <p:cNvSpPr>
                  <a:spLocks noChangeArrowheads="1"/>
                </p:cNvSpPr>
                <p:nvPr/>
              </p:nvSpPr>
              <p:spPr bwMode="auto">
                <a:xfrm flipV="1">
                  <a:off x="512" y="1994"/>
                  <a:ext cx="252" cy="7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grpSp>
          <p:grpSp>
            <p:nvGrpSpPr>
              <p:cNvPr id="366" name="Group 98">
                <a:extLst>
                  <a:ext uri="{FF2B5EF4-FFF2-40B4-BE49-F238E27FC236}">
                    <a16:creationId xmlns:a16="http://schemas.microsoft.com/office/drawing/2014/main" id="{F39352B4-790E-4101-AFD5-8792837CA8FE}"/>
                  </a:ext>
                </a:extLst>
              </p:cNvPr>
              <p:cNvGrpSpPr>
                <a:grpSpLocks/>
              </p:cNvGrpSpPr>
              <p:nvPr/>
            </p:nvGrpSpPr>
            <p:grpSpPr bwMode="auto">
              <a:xfrm>
                <a:off x="796" y="1940"/>
                <a:ext cx="261" cy="473"/>
                <a:chOff x="796" y="1940"/>
                <a:chExt cx="261" cy="473"/>
              </a:xfrm>
            </p:grpSpPr>
            <p:sp>
              <p:nvSpPr>
                <p:cNvPr id="368" name="AutoShape 99">
                  <a:extLst>
                    <a:ext uri="{FF2B5EF4-FFF2-40B4-BE49-F238E27FC236}">
                      <a16:creationId xmlns:a16="http://schemas.microsoft.com/office/drawing/2014/main" id="{0C6A1355-8622-486C-98F8-514C72F7FF65}"/>
                    </a:ext>
                  </a:extLst>
                </p:cNvPr>
                <p:cNvSpPr>
                  <a:spLocks noChangeArrowheads="1"/>
                </p:cNvSpPr>
                <p:nvPr/>
              </p:nvSpPr>
              <p:spPr bwMode="auto">
                <a:xfrm>
                  <a:off x="840" y="2244"/>
                  <a:ext cx="217" cy="36"/>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69" name="AutoShape 100">
                  <a:extLst>
                    <a:ext uri="{FF2B5EF4-FFF2-40B4-BE49-F238E27FC236}">
                      <a16:creationId xmlns:a16="http://schemas.microsoft.com/office/drawing/2014/main" id="{8690D342-3D8D-4328-87C0-BF0B807151DA}"/>
                    </a:ext>
                  </a:extLst>
                </p:cNvPr>
                <p:cNvSpPr>
                  <a:spLocks noChangeArrowheads="1"/>
                </p:cNvSpPr>
                <p:nvPr/>
              </p:nvSpPr>
              <p:spPr bwMode="auto">
                <a:xfrm rot="6660000">
                  <a:off x="840" y="2288"/>
                  <a:ext cx="217" cy="34"/>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370" name="AutoShape 101">
                  <a:extLst>
                    <a:ext uri="{FF2B5EF4-FFF2-40B4-BE49-F238E27FC236}">
                      <a16:creationId xmlns:a16="http://schemas.microsoft.com/office/drawing/2014/main" id="{34D70F8E-49BF-4DA4-9B21-B542B031ACB5}"/>
                    </a:ext>
                  </a:extLst>
                </p:cNvPr>
                <p:cNvSpPr>
                  <a:spLocks noChangeArrowheads="1"/>
                </p:cNvSpPr>
                <p:nvPr/>
              </p:nvSpPr>
              <p:spPr bwMode="auto">
                <a:xfrm rot="19440000">
                  <a:off x="796" y="2288"/>
                  <a:ext cx="217" cy="34"/>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grpSp>
              <p:nvGrpSpPr>
                <p:cNvPr id="371" name="Group 102">
                  <a:extLst>
                    <a:ext uri="{FF2B5EF4-FFF2-40B4-BE49-F238E27FC236}">
                      <a16:creationId xmlns:a16="http://schemas.microsoft.com/office/drawing/2014/main" id="{A52BDC0C-C8DB-4C93-A1B2-5D851B360982}"/>
                    </a:ext>
                  </a:extLst>
                </p:cNvPr>
                <p:cNvGrpSpPr>
                  <a:grpSpLocks/>
                </p:cNvGrpSpPr>
                <p:nvPr/>
              </p:nvGrpSpPr>
              <p:grpSpPr bwMode="auto">
                <a:xfrm>
                  <a:off x="842" y="1940"/>
                  <a:ext cx="176" cy="350"/>
                  <a:chOff x="842" y="1940"/>
                  <a:chExt cx="176" cy="350"/>
                </a:xfrm>
              </p:grpSpPr>
              <p:sp>
                <p:nvSpPr>
                  <p:cNvPr id="372" name="Freeform 103">
                    <a:extLst>
                      <a:ext uri="{FF2B5EF4-FFF2-40B4-BE49-F238E27FC236}">
                        <a16:creationId xmlns:a16="http://schemas.microsoft.com/office/drawing/2014/main" id="{9E8DF819-C7EE-4793-B276-47EBFEBA7014}"/>
                      </a:ext>
                    </a:extLst>
                  </p:cNvPr>
                  <p:cNvSpPr>
                    <a:spLocks/>
                  </p:cNvSpPr>
                  <p:nvPr/>
                </p:nvSpPr>
                <p:spPr bwMode="auto">
                  <a:xfrm>
                    <a:off x="862" y="2047"/>
                    <a:ext cx="130" cy="243"/>
                  </a:xfrm>
                  <a:custGeom>
                    <a:avLst/>
                    <a:gdLst/>
                    <a:ahLst/>
                    <a:cxnLst>
                      <a:cxn ang="0">
                        <a:pos x="89" y="242"/>
                      </a:cxn>
                      <a:cxn ang="0">
                        <a:pos x="24" y="242"/>
                      </a:cxn>
                      <a:cxn ang="0">
                        <a:pos x="11" y="218"/>
                      </a:cxn>
                      <a:cxn ang="0">
                        <a:pos x="0" y="167"/>
                      </a:cxn>
                      <a:cxn ang="0">
                        <a:pos x="28" y="82"/>
                      </a:cxn>
                      <a:cxn ang="0">
                        <a:pos x="36" y="100"/>
                      </a:cxn>
                      <a:cxn ang="0">
                        <a:pos x="53" y="78"/>
                      </a:cxn>
                      <a:cxn ang="0">
                        <a:pos x="76" y="131"/>
                      </a:cxn>
                      <a:cxn ang="0">
                        <a:pos x="92" y="53"/>
                      </a:cxn>
                      <a:cxn ang="0">
                        <a:pos x="96" y="0"/>
                      </a:cxn>
                      <a:cxn ang="0">
                        <a:pos x="115" y="55"/>
                      </a:cxn>
                      <a:cxn ang="0">
                        <a:pos x="129" y="163"/>
                      </a:cxn>
                      <a:cxn ang="0">
                        <a:pos x="113" y="220"/>
                      </a:cxn>
                      <a:cxn ang="0">
                        <a:pos x="89" y="242"/>
                      </a:cxn>
                    </a:cxnLst>
                    <a:rect l="0" t="0" r="r" b="b"/>
                    <a:pathLst>
                      <a:path w="130" h="243">
                        <a:moveTo>
                          <a:pt x="89" y="242"/>
                        </a:moveTo>
                        <a:lnTo>
                          <a:pt x="24" y="242"/>
                        </a:lnTo>
                        <a:lnTo>
                          <a:pt x="11" y="218"/>
                        </a:lnTo>
                        <a:lnTo>
                          <a:pt x="0" y="167"/>
                        </a:lnTo>
                        <a:lnTo>
                          <a:pt x="28" y="82"/>
                        </a:lnTo>
                        <a:lnTo>
                          <a:pt x="36" y="100"/>
                        </a:lnTo>
                        <a:lnTo>
                          <a:pt x="53" y="78"/>
                        </a:lnTo>
                        <a:lnTo>
                          <a:pt x="76" y="131"/>
                        </a:lnTo>
                        <a:lnTo>
                          <a:pt x="92" y="53"/>
                        </a:lnTo>
                        <a:lnTo>
                          <a:pt x="96" y="0"/>
                        </a:lnTo>
                        <a:lnTo>
                          <a:pt x="115" y="55"/>
                        </a:lnTo>
                        <a:lnTo>
                          <a:pt x="129" y="163"/>
                        </a:lnTo>
                        <a:lnTo>
                          <a:pt x="113" y="220"/>
                        </a:lnTo>
                        <a:lnTo>
                          <a:pt x="89" y="242"/>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373" name="Freeform 104">
                    <a:extLst>
                      <a:ext uri="{FF2B5EF4-FFF2-40B4-BE49-F238E27FC236}">
                        <a16:creationId xmlns:a16="http://schemas.microsoft.com/office/drawing/2014/main" id="{28E02BA4-D7CE-413B-BBE6-0AAC94CCB476}"/>
                      </a:ext>
                    </a:extLst>
                  </p:cNvPr>
                  <p:cNvSpPr>
                    <a:spLocks/>
                  </p:cNvSpPr>
                  <p:nvPr/>
                </p:nvSpPr>
                <p:spPr bwMode="auto">
                  <a:xfrm>
                    <a:off x="842" y="1940"/>
                    <a:ext cx="176" cy="350"/>
                  </a:xfrm>
                  <a:custGeom>
                    <a:avLst/>
                    <a:gdLst/>
                    <a:ahLst/>
                    <a:cxnLst>
                      <a:cxn ang="0">
                        <a:pos x="169" y="195"/>
                      </a:cxn>
                      <a:cxn ang="0">
                        <a:pos x="175" y="228"/>
                      </a:cxn>
                      <a:cxn ang="0">
                        <a:pos x="171" y="266"/>
                      </a:cxn>
                      <a:cxn ang="0">
                        <a:pos x="161" y="299"/>
                      </a:cxn>
                      <a:cxn ang="0">
                        <a:pos x="144" y="327"/>
                      </a:cxn>
                      <a:cxn ang="0">
                        <a:pos x="121" y="345"/>
                      </a:cxn>
                      <a:cxn ang="0">
                        <a:pos x="113" y="345"/>
                      </a:cxn>
                      <a:cxn ang="0">
                        <a:pos x="130" y="311"/>
                      </a:cxn>
                      <a:cxn ang="0">
                        <a:pos x="140" y="274"/>
                      </a:cxn>
                      <a:cxn ang="0">
                        <a:pos x="141" y="232"/>
                      </a:cxn>
                      <a:cxn ang="0">
                        <a:pos x="131" y="171"/>
                      </a:cxn>
                      <a:cxn ang="0">
                        <a:pos x="120" y="138"/>
                      </a:cxn>
                      <a:cxn ang="0">
                        <a:pos x="119" y="191"/>
                      </a:cxn>
                      <a:cxn ang="0">
                        <a:pos x="110" y="240"/>
                      </a:cxn>
                      <a:cxn ang="0">
                        <a:pos x="94" y="287"/>
                      </a:cxn>
                      <a:cxn ang="0">
                        <a:pos x="84" y="289"/>
                      </a:cxn>
                      <a:cxn ang="0">
                        <a:pos x="81" y="246"/>
                      </a:cxn>
                      <a:cxn ang="0">
                        <a:pos x="70" y="205"/>
                      </a:cxn>
                      <a:cxn ang="0">
                        <a:pos x="62" y="238"/>
                      </a:cxn>
                      <a:cxn ang="0">
                        <a:pos x="60" y="281"/>
                      </a:cxn>
                      <a:cxn ang="0">
                        <a:pos x="49" y="276"/>
                      </a:cxn>
                      <a:cxn ang="0">
                        <a:pos x="42" y="246"/>
                      </a:cxn>
                      <a:cxn ang="0">
                        <a:pos x="38" y="234"/>
                      </a:cxn>
                      <a:cxn ang="0">
                        <a:pos x="30" y="268"/>
                      </a:cxn>
                      <a:cxn ang="0">
                        <a:pos x="30" y="301"/>
                      </a:cxn>
                      <a:cxn ang="0">
                        <a:pos x="39" y="335"/>
                      </a:cxn>
                      <a:cxn ang="0">
                        <a:pos x="28" y="337"/>
                      </a:cxn>
                      <a:cxn ang="0">
                        <a:pos x="12" y="311"/>
                      </a:cxn>
                      <a:cxn ang="0">
                        <a:pos x="2" y="278"/>
                      </a:cxn>
                      <a:cxn ang="0">
                        <a:pos x="0" y="242"/>
                      </a:cxn>
                      <a:cxn ang="0">
                        <a:pos x="6" y="207"/>
                      </a:cxn>
                      <a:cxn ang="0">
                        <a:pos x="23" y="173"/>
                      </a:cxn>
                      <a:cxn ang="0">
                        <a:pos x="33" y="157"/>
                      </a:cxn>
                      <a:cxn ang="0">
                        <a:pos x="42" y="128"/>
                      </a:cxn>
                      <a:cxn ang="0">
                        <a:pos x="46" y="92"/>
                      </a:cxn>
                      <a:cxn ang="0">
                        <a:pos x="56" y="67"/>
                      </a:cxn>
                      <a:cxn ang="0">
                        <a:pos x="72" y="47"/>
                      </a:cxn>
                      <a:cxn ang="0">
                        <a:pos x="74" y="55"/>
                      </a:cxn>
                      <a:cxn ang="0">
                        <a:pos x="71" y="90"/>
                      </a:cxn>
                      <a:cxn ang="0">
                        <a:pos x="76" y="126"/>
                      </a:cxn>
                      <a:cxn ang="0">
                        <a:pos x="85" y="161"/>
                      </a:cxn>
                      <a:cxn ang="0">
                        <a:pos x="85" y="195"/>
                      </a:cxn>
                      <a:cxn ang="0">
                        <a:pos x="92" y="147"/>
                      </a:cxn>
                      <a:cxn ang="0">
                        <a:pos x="93" y="110"/>
                      </a:cxn>
                      <a:cxn ang="0">
                        <a:pos x="101" y="70"/>
                      </a:cxn>
                      <a:cxn ang="0">
                        <a:pos x="117" y="35"/>
                      </a:cxn>
                      <a:cxn ang="0">
                        <a:pos x="140" y="7"/>
                      </a:cxn>
                      <a:cxn ang="0">
                        <a:pos x="146" y="13"/>
                      </a:cxn>
                      <a:cxn ang="0">
                        <a:pos x="137" y="53"/>
                      </a:cxn>
                      <a:cxn ang="0">
                        <a:pos x="136" y="92"/>
                      </a:cxn>
                      <a:cxn ang="0">
                        <a:pos x="144" y="132"/>
                      </a:cxn>
                      <a:cxn ang="0">
                        <a:pos x="159" y="167"/>
                      </a:cxn>
                    </a:cxnLst>
                    <a:rect l="0" t="0" r="r" b="b"/>
                    <a:pathLst>
                      <a:path w="176" h="350">
                        <a:moveTo>
                          <a:pt x="159" y="167"/>
                        </a:moveTo>
                        <a:lnTo>
                          <a:pt x="164" y="177"/>
                        </a:lnTo>
                        <a:lnTo>
                          <a:pt x="167" y="187"/>
                        </a:lnTo>
                        <a:lnTo>
                          <a:pt x="169" y="195"/>
                        </a:lnTo>
                        <a:lnTo>
                          <a:pt x="170" y="199"/>
                        </a:lnTo>
                        <a:lnTo>
                          <a:pt x="172" y="209"/>
                        </a:lnTo>
                        <a:lnTo>
                          <a:pt x="173" y="218"/>
                        </a:lnTo>
                        <a:lnTo>
                          <a:pt x="175" y="228"/>
                        </a:lnTo>
                        <a:lnTo>
                          <a:pt x="175" y="238"/>
                        </a:lnTo>
                        <a:lnTo>
                          <a:pt x="173" y="246"/>
                        </a:lnTo>
                        <a:lnTo>
                          <a:pt x="173" y="256"/>
                        </a:lnTo>
                        <a:lnTo>
                          <a:pt x="171" y="266"/>
                        </a:lnTo>
                        <a:lnTo>
                          <a:pt x="169" y="274"/>
                        </a:lnTo>
                        <a:lnTo>
                          <a:pt x="167" y="283"/>
                        </a:lnTo>
                        <a:lnTo>
                          <a:pt x="164" y="291"/>
                        </a:lnTo>
                        <a:lnTo>
                          <a:pt x="161" y="299"/>
                        </a:lnTo>
                        <a:lnTo>
                          <a:pt x="158" y="307"/>
                        </a:lnTo>
                        <a:lnTo>
                          <a:pt x="153" y="315"/>
                        </a:lnTo>
                        <a:lnTo>
                          <a:pt x="148" y="321"/>
                        </a:lnTo>
                        <a:lnTo>
                          <a:pt x="144" y="327"/>
                        </a:lnTo>
                        <a:lnTo>
                          <a:pt x="138" y="333"/>
                        </a:lnTo>
                        <a:lnTo>
                          <a:pt x="133" y="339"/>
                        </a:lnTo>
                        <a:lnTo>
                          <a:pt x="127" y="343"/>
                        </a:lnTo>
                        <a:lnTo>
                          <a:pt x="121" y="345"/>
                        </a:lnTo>
                        <a:lnTo>
                          <a:pt x="115" y="349"/>
                        </a:lnTo>
                        <a:lnTo>
                          <a:pt x="112" y="349"/>
                        </a:lnTo>
                        <a:lnTo>
                          <a:pt x="110" y="349"/>
                        </a:lnTo>
                        <a:lnTo>
                          <a:pt x="113" y="345"/>
                        </a:lnTo>
                        <a:lnTo>
                          <a:pt x="118" y="337"/>
                        </a:lnTo>
                        <a:lnTo>
                          <a:pt x="123" y="329"/>
                        </a:lnTo>
                        <a:lnTo>
                          <a:pt x="127" y="321"/>
                        </a:lnTo>
                        <a:lnTo>
                          <a:pt x="130" y="311"/>
                        </a:lnTo>
                        <a:lnTo>
                          <a:pt x="133" y="303"/>
                        </a:lnTo>
                        <a:lnTo>
                          <a:pt x="135" y="293"/>
                        </a:lnTo>
                        <a:lnTo>
                          <a:pt x="137" y="283"/>
                        </a:lnTo>
                        <a:lnTo>
                          <a:pt x="140" y="274"/>
                        </a:lnTo>
                        <a:lnTo>
                          <a:pt x="141" y="264"/>
                        </a:lnTo>
                        <a:lnTo>
                          <a:pt x="142" y="252"/>
                        </a:lnTo>
                        <a:lnTo>
                          <a:pt x="142" y="242"/>
                        </a:lnTo>
                        <a:lnTo>
                          <a:pt x="141" y="232"/>
                        </a:lnTo>
                        <a:lnTo>
                          <a:pt x="140" y="222"/>
                        </a:lnTo>
                        <a:lnTo>
                          <a:pt x="137" y="205"/>
                        </a:lnTo>
                        <a:lnTo>
                          <a:pt x="134" y="187"/>
                        </a:lnTo>
                        <a:lnTo>
                          <a:pt x="131" y="171"/>
                        </a:lnTo>
                        <a:lnTo>
                          <a:pt x="128" y="155"/>
                        </a:lnTo>
                        <a:lnTo>
                          <a:pt x="124" y="139"/>
                        </a:lnTo>
                        <a:lnTo>
                          <a:pt x="119" y="124"/>
                        </a:lnTo>
                        <a:lnTo>
                          <a:pt x="120" y="138"/>
                        </a:lnTo>
                        <a:lnTo>
                          <a:pt x="120" y="151"/>
                        </a:lnTo>
                        <a:lnTo>
                          <a:pt x="121" y="163"/>
                        </a:lnTo>
                        <a:lnTo>
                          <a:pt x="120" y="177"/>
                        </a:lnTo>
                        <a:lnTo>
                          <a:pt x="119" y="191"/>
                        </a:lnTo>
                        <a:lnTo>
                          <a:pt x="118" y="203"/>
                        </a:lnTo>
                        <a:lnTo>
                          <a:pt x="116" y="216"/>
                        </a:lnTo>
                        <a:lnTo>
                          <a:pt x="113" y="228"/>
                        </a:lnTo>
                        <a:lnTo>
                          <a:pt x="110" y="240"/>
                        </a:lnTo>
                        <a:lnTo>
                          <a:pt x="107" y="254"/>
                        </a:lnTo>
                        <a:lnTo>
                          <a:pt x="103" y="266"/>
                        </a:lnTo>
                        <a:lnTo>
                          <a:pt x="98" y="276"/>
                        </a:lnTo>
                        <a:lnTo>
                          <a:pt x="94" y="287"/>
                        </a:lnTo>
                        <a:lnTo>
                          <a:pt x="89" y="297"/>
                        </a:lnTo>
                        <a:lnTo>
                          <a:pt x="82" y="307"/>
                        </a:lnTo>
                        <a:lnTo>
                          <a:pt x="83" y="301"/>
                        </a:lnTo>
                        <a:lnTo>
                          <a:pt x="84" y="289"/>
                        </a:lnTo>
                        <a:lnTo>
                          <a:pt x="84" y="279"/>
                        </a:lnTo>
                        <a:lnTo>
                          <a:pt x="83" y="268"/>
                        </a:lnTo>
                        <a:lnTo>
                          <a:pt x="82" y="256"/>
                        </a:lnTo>
                        <a:lnTo>
                          <a:pt x="81" y="246"/>
                        </a:lnTo>
                        <a:lnTo>
                          <a:pt x="79" y="234"/>
                        </a:lnTo>
                        <a:lnTo>
                          <a:pt x="77" y="224"/>
                        </a:lnTo>
                        <a:lnTo>
                          <a:pt x="74" y="214"/>
                        </a:lnTo>
                        <a:lnTo>
                          <a:pt x="70" y="205"/>
                        </a:lnTo>
                        <a:lnTo>
                          <a:pt x="70" y="207"/>
                        </a:lnTo>
                        <a:lnTo>
                          <a:pt x="66" y="216"/>
                        </a:lnTo>
                        <a:lnTo>
                          <a:pt x="64" y="226"/>
                        </a:lnTo>
                        <a:lnTo>
                          <a:pt x="62" y="238"/>
                        </a:lnTo>
                        <a:lnTo>
                          <a:pt x="61" y="248"/>
                        </a:lnTo>
                        <a:lnTo>
                          <a:pt x="60" y="260"/>
                        </a:lnTo>
                        <a:lnTo>
                          <a:pt x="60" y="270"/>
                        </a:lnTo>
                        <a:lnTo>
                          <a:pt x="60" y="281"/>
                        </a:lnTo>
                        <a:lnTo>
                          <a:pt x="60" y="291"/>
                        </a:lnTo>
                        <a:lnTo>
                          <a:pt x="57" y="287"/>
                        </a:lnTo>
                        <a:lnTo>
                          <a:pt x="53" y="281"/>
                        </a:lnTo>
                        <a:lnTo>
                          <a:pt x="49" y="276"/>
                        </a:lnTo>
                        <a:lnTo>
                          <a:pt x="47" y="268"/>
                        </a:lnTo>
                        <a:lnTo>
                          <a:pt x="45" y="262"/>
                        </a:lnTo>
                        <a:lnTo>
                          <a:pt x="43" y="254"/>
                        </a:lnTo>
                        <a:lnTo>
                          <a:pt x="42" y="246"/>
                        </a:lnTo>
                        <a:lnTo>
                          <a:pt x="41" y="240"/>
                        </a:lnTo>
                        <a:lnTo>
                          <a:pt x="41" y="232"/>
                        </a:lnTo>
                        <a:lnTo>
                          <a:pt x="41" y="228"/>
                        </a:lnTo>
                        <a:lnTo>
                          <a:pt x="38" y="234"/>
                        </a:lnTo>
                        <a:lnTo>
                          <a:pt x="36" y="242"/>
                        </a:lnTo>
                        <a:lnTo>
                          <a:pt x="33" y="250"/>
                        </a:lnTo>
                        <a:lnTo>
                          <a:pt x="31" y="260"/>
                        </a:lnTo>
                        <a:lnTo>
                          <a:pt x="30" y="268"/>
                        </a:lnTo>
                        <a:lnTo>
                          <a:pt x="29" y="276"/>
                        </a:lnTo>
                        <a:lnTo>
                          <a:pt x="29" y="285"/>
                        </a:lnTo>
                        <a:lnTo>
                          <a:pt x="29" y="293"/>
                        </a:lnTo>
                        <a:lnTo>
                          <a:pt x="30" y="301"/>
                        </a:lnTo>
                        <a:lnTo>
                          <a:pt x="31" y="311"/>
                        </a:lnTo>
                        <a:lnTo>
                          <a:pt x="33" y="319"/>
                        </a:lnTo>
                        <a:lnTo>
                          <a:pt x="36" y="327"/>
                        </a:lnTo>
                        <a:lnTo>
                          <a:pt x="39" y="335"/>
                        </a:lnTo>
                        <a:lnTo>
                          <a:pt x="44" y="349"/>
                        </a:lnTo>
                        <a:lnTo>
                          <a:pt x="39" y="345"/>
                        </a:lnTo>
                        <a:lnTo>
                          <a:pt x="33" y="341"/>
                        </a:lnTo>
                        <a:lnTo>
                          <a:pt x="28" y="337"/>
                        </a:lnTo>
                        <a:lnTo>
                          <a:pt x="24" y="331"/>
                        </a:lnTo>
                        <a:lnTo>
                          <a:pt x="20" y="325"/>
                        </a:lnTo>
                        <a:lnTo>
                          <a:pt x="15" y="317"/>
                        </a:lnTo>
                        <a:lnTo>
                          <a:pt x="12" y="311"/>
                        </a:lnTo>
                        <a:lnTo>
                          <a:pt x="9" y="303"/>
                        </a:lnTo>
                        <a:lnTo>
                          <a:pt x="6" y="295"/>
                        </a:lnTo>
                        <a:lnTo>
                          <a:pt x="4" y="285"/>
                        </a:lnTo>
                        <a:lnTo>
                          <a:pt x="2" y="278"/>
                        </a:lnTo>
                        <a:lnTo>
                          <a:pt x="1" y="270"/>
                        </a:lnTo>
                        <a:lnTo>
                          <a:pt x="0" y="260"/>
                        </a:lnTo>
                        <a:lnTo>
                          <a:pt x="0" y="252"/>
                        </a:lnTo>
                        <a:lnTo>
                          <a:pt x="0" y="242"/>
                        </a:lnTo>
                        <a:lnTo>
                          <a:pt x="1" y="234"/>
                        </a:lnTo>
                        <a:lnTo>
                          <a:pt x="2" y="224"/>
                        </a:lnTo>
                        <a:lnTo>
                          <a:pt x="4" y="216"/>
                        </a:lnTo>
                        <a:lnTo>
                          <a:pt x="6" y="207"/>
                        </a:lnTo>
                        <a:lnTo>
                          <a:pt x="9" y="199"/>
                        </a:lnTo>
                        <a:lnTo>
                          <a:pt x="12" y="193"/>
                        </a:lnTo>
                        <a:lnTo>
                          <a:pt x="15" y="185"/>
                        </a:lnTo>
                        <a:lnTo>
                          <a:pt x="23" y="173"/>
                        </a:lnTo>
                        <a:lnTo>
                          <a:pt x="24" y="171"/>
                        </a:lnTo>
                        <a:lnTo>
                          <a:pt x="26" y="169"/>
                        </a:lnTo>
                        <a:lnTo>
                          <a:pt x="30" y="163"/>
                        </a:lnTo>
                        <a:lnTo>
                          <a:pt x="33" y="157"/>
                        </a:lnTo>
                        <a:lnTo>
                          <a:pt x="37" y="149"/>
                        </a:lnTo>
                        <a:lnTo>
                          <a:pt x="39" y="143"/>
                        </a:lnTo>
                        <a:lnTo>
                          <a:pt x="41" y="136"/>
                        </a:lnTo>
                        <a:lnTo>
                          <a:pt x="42" y="128"/>
                        </a:lnTo>
                        <a:lnTo>
                          <a:pt x="43" y="120"/>
                        </a:lnTo>
                        <a:lnTo>
                          <a:pt x="44" y="116"/>
                        </a:lnTo>
                        <a:lnTo>
                          <a:pt x="44" y="108"/>
                        </a:lnTo>
                        <a:lnTo>
                          <a:pt x="46" y="92"/>
                        </a:lnTo>
                        <a:lnTo>
                          <a:pt x="48" y="86"/>
                        </a:lnTo>
                        <a:lnTo>
                          <a:pt x="50" y="78"/>
                        </a:lnTo>
                        <a:lnTo>
                          <a:pt x="53" y="72"/>
                        </a:lnTo>
                        <a:lnTo>
                          <a:pt x="56" y="67"/>
                        </a:lnTo>
                        <a:lnTo>
                          <a:pt x="60" y="61"/>
                        </a:lnTo>
                        <a:lnTo>
                          <a:pt x="63" y="55"/>
                        </a:lnTo>
                        <a:lnTo>
                          <a:pt x="67" y="51"/>
                        </a:lnTo>
                        <a:lnTo>
                          <a:pt x="72" y="47"/>
                        </a:lnTo>
                        <a:lnTo>
                          <a:pt x="74" y="45"/>
                        </a:lnTo>
                        <a:lnTo>
                          <a:pt x="76" y="43"/>
                        </a:lnTo>
                        <a:lnTo>
                          <a:pt x="75" y="47"/>
                        </a:lnTo>
                        <a:lnTo>
                          <a:pt x="74" y="55"/>
                        </a:lnTo>
                        <a:lnTo>
                          <a:pt x="72" y="65"/>
                        </a:lnTo>
                        <a:lnTo>
                          <a:pt x="71" y="72"/>
                        </a:lnTo>
                        <a:lnTo>
                          <a:pt x="71" y="82"/>
                        </a:lnTo>
                        <a:lnTo>
                          <a:pt x="71" y="90"/>
                        </a:lnTo>
                        <a:lnTo>
                          <a:pt x="72" y="100"/>
                        </a:lnTo>
                        <a:lnTo>
                          <a:pt x="73" y="108"/>
                        </a:lnTo>
                        <a:lnTo>
                          <a:pt x="74" y="118"/>
                        </a:lnTo>
                        <a:lnTo>
                          <a:pt x="76" y="126"/>
                        </a:lnTo>
                        <a:lnTo>
                          <a:pt x="80" y="139"/>
                        </a:lnTo>
                        <a:lnTo>
                          <a:pt x="82" y="145"/>
                        </a:lnTo>
                        <a:lnTo>
                          <a:pt x="84" y="153"/>
                        </a:lnTo>
                        <a:lnTo>
                          <a:pt x="85" y="161"/>
                        </a:lnTo>
                        <a:lnTo>
                          <a:pt x="86" y="169"/>
                        </a:lnTo>
                        <a:lnTo>
                          <a:pt x="86" y="179"/>
                        </a:lnTo>
                        <a:lnTo>
                          <a:pt x="86" y="187"/>
                        </a:lnTo>
                        <a:lnTo>
                          <a:pt x="85" y="195"/>
                        </a:lnTo>
                        <a:lnTo>
                          <a:pt x="88" y="187"/>
                        </a:lnTo>
                        <a:lnTo>
                          <a:pt x="89" y="173"/>
                        </a:lnTo>
                        <a:lnTo>
                          <a:pt x="91" y="161"/>
                        </a:lnTo>
                        <a:lnTo>
                          <a:pt x="92" y="147"/>
                        </a:lnTo>
                        <a:lnTo>
                          <a:pt x="92" y="136"/>
                        </a:lnTo>
                        <a:lnTo>
                          <a:pt x="92" y="132"/>
                        </a:lnTo>
                        <a:lnTo>
                          <a:pt x="92" y="120"/>
                        </a:lnTo>
                        <a:lnTo>
                          <a:pt x="93" y="110"/>
                        </a:lnTo>
                        <a:lnTo>
                          <a:pt x="94" y="100"/>
                        </a:lnTo>
                        <a:lnTo>
                          <a:pt x="96" y="88"/>
                        </a:lnTo>
                        <a:lnTo>
                          <a:pt x="98" y="80"/>
                        </a:lnTo>
                        <a:lnTo>
                          <a:pt x="101" y="70"/>
                        </a:lnTo>
                        <a:lnTo>
                          <a:pt x="105" y="61"/>
                        </a:lnTo>
                        <a:lnTo>
                          <a:pt x="109" y="51"/>
                        </a:lnTo>
                        <a:lnTo>
                          <a:pt x="113" y="43"/>
                        </a:lnTo>
                        <a:lnTo>
                          <a:pt x="117" y="35"/>
                        </a:lnTo>
                        <a:lnTo>
                          <a:pt x="123" y="27"/>
                        </a:lnTo>
                        <a:lnTo>
                          <a:pt x="128" y="19"/>
                        </a:lnTo>
                        <a:lnTo>
                          <a:pt x="133" y="13"/>
                        </a:lnTo>
                        <a:lnTo>
                          <a:pt x="140" y="7"/>
                        </a:lnTo>
                        <a:lnTo>
                          <a:pt x="146" y="3"/>
                        </a:lnTo>
                        <a:lnTo>
                          <a:pt x="152" y="0"/>
                        </a:lnTo>
                        <a:lnTo>
                          <a:pt x="149" y="5"/>
                        </a:lnTo>
                        <a:lnTo>
                          <a:pt x="146" y="13"/>
                        </a:lnTo>
                        <a:lnTo>
                          <a:pt x="143" y="23"/>
                        </a:lnTo>
                        <a:lnTo>
                          <a:pt x="141" y="33"/>
                        </a:lnTo>
                        <a:lnTo>
                          <a:pt x="138" y="41"/>
                        </a:lnTo>
                        <a:lnTo>
                          <a:pt x="137" y="53"/>
                        </a:lnTo>
                        <a:lnTo>
                          <a:pt x="136" y="63"/>
                        </a:lnTo>
                        <a:lnTo>
                          <a:pt x="135" y="72"/>
                        </a:lnTo>
                        <a:lnTo>
                          <a:pt x="135" y="82"/>
                        </a:lnTo>
                        <a:lnTo>
                          <a:pt x="136" y="92"/>
                        </a:lnTo>
                        <a:lnTo>
                          <a:pt x="137" y="102"/>
                        </a:lnTo>
                        <a:lnTo>
                          <a:pt x="140" y="112"/>
                        </a:lnTo>
                        <a:lnTo>
                          <a:pt x="142" y="122"/>
                        </a:lnTo>
                        <a:lnTo>
                          <a:pt x="144" y="132"/>
                        </a:lnTo>
                        <a:lnTo>
                          <a:pt x="147" y="141"/>
                        </a:lnTo>
                        <a:lnTo>
                          <a:pt x="150" y="149"/>
                        </a:lnTo>
                        <a:lnTo>
                          <a:pt x="154" y="157"/>
                        </a:lnTo>
                        <a:lnTo>
                          <a:pt x="159" y="167"/>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grpSp>
          <p:sp>
            <p:nvSpPr>
              <p:cNvPr id="367" name="Line 105">
                <a:extLst>
                  <a:ext uri="{FF2B5EF4-FFF2-40B4-BE49-F238E27FC236}">
                    <a16:creationId xmlns:a16="http://schemas.microsoft.com/office/drawing/2014/main" id="{62E50B74-F178-487A-B88C-9D2CB6BE6CA4}"/>
                  </a:ext>
                </a:extLst>
              </p:cNvPr>
              <p:cNvSpPr>
                <a:spLocks noChangeShapeType="1"/>
              </p:cNvSpPr>
              <p:nvPr/>
            </p:nvSpPr>
            <p:spPr bwMode="auto">
              <a:xfrm>
                <a:off x="480" y="1872"/>
                <a:ext cx="576" cy="528"/>
              </a:xfrm>
              <a:prstGeom prst="line">
                <a:avLst/>
              </a:prstGeom>
              <a:noFill/>
              <a:ln w="508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grpSp>
      </p:grpSp>
      <p:grpSp>
        <p:nvGrpSpPr>
          <p:cNvPr id="410" name="Group 106">
            <a:extLst>
              <a:ext uri="{FF2B5EF4-FFF2-40B4-BE49-F238E27FC236}">
                <a16:creationId xmlns:a16="http://schemas.microsoft.com/office/drawing/2014/main" id="{E1C629DC-5950-4022-A330-AE0ED7FBFA44}"/>
              </a:ext>
            </a:extLst>
          </p:cNvPr>
          <p:cNvGrpSpPr>
            <a:grpSpLocks/>
          </p:cNvGrpSpPr>
          <p:nvPr/>
        </p:nvGrpSpPr>
        <p:grpSpPr bwMode="auto">
          <a:xfrm>
            <a:off x="2130441" y="2073598"/>
            <a:ext cx="5654676" cy="993775"/>
            <a:chOff x="434" y="3455"/>
            <a:chExt cx="3598" cy="626"/>
          </a:xfrm>
          <a:scene3d>
            <a:camera prst="orthographicFront">
              <a:rot lat="0" lon="0" rev="0"/>
            </a:camera>
            <a:lightRig rig="glow" dir="t">
              <a:rot lat="0" lon="0" rev="14100000"/>
            </a:lightRig>
          </a:scene3d>
        </p:grpSpPr>
        <p:grpSp>
          <p:nvGrpSpPr>
            <p:cNvPr id="411" name="Group 107">
              <a:extLst>
                <a:ext uri="{FF2B5EF4-FFF2-40B4-BE49-F238E27FC236}">
                  <a16:creationId xmlns:a16="http://schemas.microsoft.com/office/drawing/2014/main" id="{A82AEFB3-8219-4880-87D2-07F776235B27}"/>
                </a:ext>
              </a:extLst>
            </p:cNvPr>
            <p:cNvGrpSpPr>
              <a:grpSpLocks/>
            </p:cNvGrpSpPr>
            <p:nvPr/>
          </p:nvGrpSpPr>
          <p:grpSpPr bwMode="auto">
            <a:xfrm>
              <a:off x="2137" y="3455"/>
              <a:ext cx="695" cy="626"/>
              <a:chOff x="2137" y="3455"/>
              <a:chExt cx="695" cy="626"/>
            </a:xfrm>
          </p:grpSpPr>
          <p:sp>
            <p:nvSpPr>
              <p:cNvPr id="442" name="AutoShape 108">
                <a:extLst>
                  <a:ext uri="{FF2B5EF4-FFF2-40B4-BE49-F238E27FC236}">
                    <a16:creationId xmlns:a16="http://schemas.microsoft.com/office/drawing/2014/main" id="{B0038AFE-AB4E-4125-890F-20CFA7E89ED7}"/>
                  </a:ext>
                </a:extLst>
              </p:cNvPr>
              <p:cNvSpPr>
                <a:spLocks noChangeArrowheads="1"/>
              </p:cNvSpPr>
              <p:nvPr/>
            </p:nvSpPr>
            <p:spPr bwMode="auto">
              <a:xfrm>
                <a:off x="2166" y="3455"/>
                <a:ext cx="661" cy="626"/>
              </a:xfrm>
              <a:prstGeom prst="roundRect">
                <a:avLst>
                  <a:gd name="adj" fmla="val 12495"/>
                </a:avLst>
              </a:prstGeom>
              <a:solidFill>
                <a:srgbClr val="0070C0"/>
              </a:solidFill>
              <a:ln w="12700">
                <a:solidFill>
                  <a:srgbClr val="0070C0"/>
                </a:solid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43" name="Oval 109">
                <a:extLst>
                  <a:ext uri="{FF2B5EF4-FFF2-40B4-BE49-F238E27FC236}">
                    <a16:creationId xmlns:a16="http://schemas.microsoft.com/office/drawing/2014/main" id="{9487F513-8348-4B26-A8AA-BCFB16F163B0}"/>
                  </a:ext>
                </a:extLst>
              </p:cNvPr>
              <p:cNvSpPr>
                <a:spLocks noChangeArrowheads="1"/>
              </p:cNvSpPr>
              <p:nvPr/>
            </p:nvSpPr>
            <p:spPr bwMode="auto">
              <a:xfrm>
                <a:off x="2267" y="3525"/>
                <a:ext cx="257" cy="274"/>
              </a:xfrm>
              <a:prstGeom prst="ellipse">
                <a:avLst/>
              </a:prstGeom>
              <a:solidFill>
                <a:schemeClr val="tx1"/>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44" name="Rectangle 110">
                <a:extLst>
                  <a:ext uri="{FF2B5EF4-FFF2-40B4-BE49-F238E27FC236}">
                    <a16:creationId xmlns:a16="http://schemas.microsoft.com/office/drawing/2014/main" id="{029307B8-A080-49D9-933A-17DB5EA5FD06}"/>
                  </a:ext>
                </a:extLst>
              </p:cNvPr>
              <p:cNvSpPr>
                <a:spLocks noChangeArrowheads="1"/>
              </p:cNvSpPr>
              <p:nvPr/>
            </p:nvSpPr>
            <p:spPr bwMode="auto">
              <a:xfrm rot="2940000">
                <a:off x="2392" y="3541"/>
                <a:ext cx="125" cy="369"/>
              </a:xfrm>
              <a:prstGeom prst="rect">
                <a:avLst/>
              </a:prstGeom>
              <a:solidFill>
                <a:schemeClr val="bg2"/>
              </a:solidFill>
              <a:ln w="9525">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45" name="Rectangle 111">
                <a:extLst>
                  <a:ext uri="{FF2B5EF4-FFF2-40B4-BE49-F238E27FC236}">
                    <a16:creationId xmlns:a16="http://schemas.microsoft.com/office/drawing/2014/main" id="{108AA96C-E776-499E-81E9-5ACDBFEBA9E7}"/>
                  </a:ext>
                </a:extLst>
              </p:cNvPr>
              <p:cNvSpPr>
                <a:spLocks noChangeArrowheads="1"/>
              </p:cNvSpPr>
              <p:nvPr/>
            </p:nvSpPr>
            <p:spPr bwMode="auto">
              <a:xfrm rot="2940000">
                <a:off x="2437" y="3674"/>
                <a:ext cx="115" cy="25"/>
              </a:xfrm>
              <a:prstGeom prst="rect">
                <a:avLst/>
              </a:prstGeom>
              <a:solidFill>
                <a:schemeClr val="tx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46" name="Arc 112">
                <a:extLst>
                  <a:ext uri="{FF2B5EF4-FFF2-40B4-BE49-F238E27FC236}">
                    <a16:creationId xmlns:a16="http://schemas.microsoft.com/office/drawing/2014/main" id="{209FC667-B6BF-4072-A4C1-C9D9B12F52CF}"/>
                  </a:ext>
                </a:extLst>
              </p:cNvPr>
              <p:cNvSpPr>
                <a:spLocks/>
              </p:cNvSpPr>
              <p:nvPr/>
            </p:nvSpPr>
            <p:spPr bwMode="auto">
              <a:xfrm rot="3240000">
                <a:off x="2130" y="3740"/>
                <a:ext cx="136" cy="122"/>
              </a:xfrm>
              <a:custGeom>
                <a:avLst/>
                <a:gdLst>
                  <a:gd name="G0" fmla="+- 3896 0 0"/>
                  <a:gd name="G1" fmla="+- 21600 0 0"/>
                  <a:gd name="G2" fmla="+- 21600 0 0"/>
                  <a:gd name="T0" fmla="*/ 0 w 25495"/>
                  <a:gd name="T1" fmla="*/ 354 h 21600"/>
                  <a:gd name="T2" fmla="*/ 25495 w 25495"/>
                  <a:gd name="T3" fmla="*/ 21422 h 21600"/>
                  <a:gd name="T4" fmla="*/ 3896 w 25495"/>
                  <a:gd name="T5" fmla="*/ 21600 h 21600"/>
                </a:gdLst>
                <a:ahLst/>
                <a:cxnLst>
                  <a:cxn ang="0">
                    <a:pos x="T0" y="T1"/>
                  </a:cxn>
                  <a:cxn ang="0">
                    <a:pos x="T2" y="T3"/>
                  </a:cxn>
                  <a:cxn ang="0">
                    <a:pos x="T4" y="T5"/>
                  </a:cxn>
                </a:cxnLst>
                <a:rect l="0" t="0" r="r" b="b"/>
                <a:pathLst>
                  <a:path w="25495" h="21600" fill="none" extrusionOk="0">
                    <a:moveTo>
                      <a:pt x="0" y="354"/>
                    </a:moveTo>
                    <a:cubicBezTo>
                      <a:pt x="1285" y="118"/>
                      <a:pt x="2589" y="-1"/>
                      <a:pt x="3896" y="0"/>
                    </a:cubicBezTo>
                    <a:cubicBezTo>
                      <a:pt x="15755" y="0"/>
                      <a:pt x="25397" y="9562"/>
                      <a:pt x="25495" y="21421"/>
                    </a:cubicBezTo>
                  </a:path>
                  <a:path w="25495" h="21600" stroke="0" extrusionOk="0">
                    <a:moveTo>
                      <a:pt x="0" y="354"/>
                    </a:moveTo>
                    <a:cubicBezTo>
                      <a:pt x="1285" y="118"/>
                      <a:pt x="2589" y="-1"/>
                      <a:pt x="3896" y="0"/>
                    </a:cubicBezTo>
                    <a:cubicBezTo>
                      <a:pt x="15755" y="0"/>
                      <a:pt x="25397" y="9562"/>
                      <a:pt x="25495" y="21421"/>
                    </a:cubicBezTo>
                    <a:lnTo>
                      <a:pt x="3896"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447" name="Arc 113">
                <a:extLst>
                  <a:ext uri="{FF2B5EF4-FFF2-40B4-BE49-F238E27FC236}">
                    <a16:creationId xmlns:a16="http://schemas.microsoft.com/office/drawing/2014/main" id="{0E4F2DFC-AC55-472E-93C6-5AF3E16D4068}"/>
                  </a:ext>
                </a:extLst>
              </p:cNvPr>
              <p:cNvSpPr>
                <a:spLocks/>
              </p:cNvSpPr>
              <p:nvPr/>
            </p:nvSpPr>
            <p:spPr bwMode="auto">
              <a:xfrm rot="21120000">
                <a:off x="2184" y="3548"/>
                <a:ext cx="178" cy="174"/>
              </a:xfrm>
              <a:custGeom>
                <a:avLst/>
                <a:gdLst>
                  <a:gd name="G0" fmla="+- 21600 0 0"/>
                  <a:gd name="G1" fmla="+- 21600 0 0"/>
                  <a:gd name="G2" fmla="+- 21600 0 0"/>
                  <a:gd name="T0" fmla="*/ 0 w 39203"/>
                  <a:gd name="T1" fmla="*/ 21600 h 21600"/>
                  <a:gd name="T2" fmla="*/ 39203 w 39203"/>
                  <a:gd name="T3" fmla="*/ 9083 h 21600"/>
                  <a:gd name="T4" fmla="*/ 21600 w 39203"/>
                  <a:gd name="T5" fmla="*/ 21600 h 21600"/>
                </a:gdLst>
                <a:ahLst/>
                <a:cxnLst>
                  <a:cxn ang="0">
                    <a:pos x="T0" y="T1"/>
                  </a:cxn>
                  <a:cxn ang="0">
                    <a:pos x="T2" y="T3"/>
                  </a:cxn>
                  <a:cxn ang="0">
                    <a:pos x="T4" y="T5"/>
                  </a:cxn>
                </a:cxnLst>
                <a:rect l="0" t="0" r="r" b="b"/>
                <a:pathLst>
                  <a:path w="39203" h="21600" fill="none" extrusionOk="0">
                    <a:moveTo>
                      <a:pt x="0" y="21600"/>
                    </a:moveTo>
                    <a:cubicBezTo>
                      <a:pt x="0" y="9670"/>
                      <a:pt x="9670" y="0"/>
                      <a:pt x="21600" y="0"/>
                    </a:cubicBezTo>
                    <a:cubicBezTo>
                      <a:pt x="28591" y="0"/>
                      <a:pt x="35151" y="3384"/>
                      <a:pt x="39203" y="9082"/>
                    </a:cubicBezTo>
                  </a:path>
                  <a:path w="39203" h="21600" stroke="0" extrusionOk="0">
                    <a:moveTo>
                      <a:pt x="0" y="21600"/>
                    </a:moveTo>
                    <a:cubicBezTo>
                      <a:pt x="0" y="9670"/>
                      <a:pt x="9670" y="0"/>
                      <a:pt x="21600" y="0"/>
                    </a:cubicBezTo>
                    <a:cubicBezTo>
                      <a:pt x="28591" y="0"/>
                      <a:pt x="35151" y="3384"/>
                      <a:pt x="39203" y="9082"/>
                    </a:cubicBezTo>
                    <a:lnTo>
                      <a:pt x="21600"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448" name="Rectangle 114">
                <a:extLst>
                  <a:ext uri="{FF2B5EF4-FFF2-40B4-BE49-F238E27FC236}">
                    <a16:creationId xmlns:a16="http://schemas.microsoft.com/office/drawing/2014/main" id="{1ED48D5F-5629-46D4-B645-BF300B7DF485}"/>
                  </a:ext>
                </a:extLst>
              </p:cNvPr>
              <p:cNvSpPr>
                <a:spLocks noChangeArrowheads="1"/>
              </p:cNvSpPr>
              <p:nvPr/>
            </p:nvSpPr>
            <p:spPr bwMode="auto">
              <a:xfrm rot="2940000">
                <a:off x="2375" y="3718"/>
                <a:ext cx="113" cy="25"/>
              </a:xfrm>
              <a:prstGeom prst="rect">
                <a:avLst/>
              </a:prstGeom>
              <a:solidFill>
                <a:schemeClr val="tx1"/>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49" name="Line 115">
                <a:extLst>
                  <a:ext uri="{FF2B5EF4-FFF2-40B4-BE49-F238E27FC236}">
                    <a16:creationId xmlns:a16="http://schemas.microsoft.com/office/drawing/2014/main" id="{898586AF-F372-4CDA-A6E6-9029CE986840}"/>
                  </a:ext>
                </a:extLst>
              </p:cNvPr>
              <p:cNvSpPr>
                <a:spLocks noChangeShapeType="1"/>
              </p:cNvSpPr>
              <p:nvPr/>
            </p:nvSpPr>
            <p:spPr bwMode="auto">
              <a:xfrm flipH="1">
                <a:off x="2304" y="3600"/>
                <a:ext cx="192" cy="192"/>
              </a:xfrm>
              <a:prstGeom prst="line">
                <a:avLst/>
              </a:prstGeom>
              <a:noFill/>
              <a:ln w="254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50" name="Freeform 116">
                <a:extLst>
                  <a:ext uri="{FF2B5EF4-FFF2-40B4-BE49-F238E27FC236}">
                    <a16:creationId xmlns:a16="http://schemas.microsoft.com/office/drawing/2014/main" id="{45464A58-3B1C-4E2C-8127-CDB2F19BDE58}"/>
                  </a:ext>
                </a:extLst>
              </p:cNvPr>
              <p:cNvSpPr>
                <a:spLocks/>
              </p:cNvSpPr>
              <p:nvPr/>
            </p:nvSpPr>
            <p:spPr bwMode="auto">
              <a:xfrm>
                <a:off x="2635" y="3486"/>
                <a:ext cx="197" cy="530"/>
              </a:xfrm>
              <a:custGeom>
                <a:avLst/>
                <a:gdLst/>
                <a:ahLst/>
                <a:cxnLst>
                  <a:cxn ang="0">
                    <a:pos x="8" y="312"/>
                  </a:cxn>
                  <a:cxn ang="0">
                    <a:pos x="17" y="347"/>
                  </a:cxn>
                  <a:cxn ang="0">
                    <a:pos x="22" y="385"/>
                  </a:cxn>
                  <a:cxn ang="0">
                    <a:pos x="20" y="422"/>
                  </a:cxn>
                  <a:cxn ang="0">
                    <a:pos x="19" y="455"/>
                  </a:cxn>
                  <a:cxn ang="0">
                    <a:pos x="23" y="487"/>
                  </a:cxn>
                  <a:cxn ang="0">
                    <a:pos x="34" y="508"/>
                  </a:cxn>
                  <a:cxn ang="0">
                    <a:pos x="48" y="522"/>
                  </a:cxn>
                  <a:cxn ang="0">
                    <a:pos x="65" y="529"/>
                  </a:cxn>
                  <a:cxn ang="0">
                    <a:pos x="83" y="527"/>
                  </a:cxn>
                  <a:cxn ang="0">
                    <a:pos x="101" y="520"/>
                  </a:cxn>
                  <a:cxn ang="0">
                    <a:pos x="119" y="507"/>
                  </a:cxn>
                  <a:cxn ang="0">
                    <a:pos x="132" y="492"/>
                  </a:cxn>
                  <a:cxn ang="0">
                    <a:pos x="143" y="472"/>
                  </a:cxn>
                  <a:cxn ang="0">
                    <a:pos x="151" y="448"/>
                  </a:cxn>
                  <a:cxn ang="0">
                    <a:pos x="157" y="423"/>
                  </a:cxn>
                  <a:cxn ang="0">
                    <a:pos x="169" y="400"/>
                  </a:cxn>
                  <a:cxn ang="0">
                    <a:pos x="178" y="385"/>
                  </a:cxn>
                  <a:cxn ang="0">
                    <a:pos x="182" y="375"/>
                  </a:cxn>
                  <a:cxn ang="0">
                    <a:pos x="167" y="380"/>
                  </a:cxn>
                  <a:cxn ang="0">
                    <a:pos x="156" y="392"/>
                  </a:cxn>
                  <a:cxn ang="0">
                    <a:pos x="147" y="412"/>
                  </a:cxn>
                  <a:cxn ang="0">
                    <a:pos x="129" y="452"/>
                  </a:cxn>
                  <a:cxn ang="0">
                    <a:pos x="112" y="472"/>
                  </a:cxn>
                  <a:cxn ang="0">
                    <a:pos x="109" y="462"/>
                  </a:cxn>
                  <a:cxn ang="0">
                    <a:pos x="120" y="433"/>
                  </a:cxn>
                  <a:cxn ang="0">
                    <a:pos x="131" y="380"/>
                  </a:cxn>
                  <a:cxn ang="0">
                    <a:pos x="129" y="368"/>
                  </a:cxn>
                  <a:cxn ang="0">
                    <a:pos x="113" y="412"/>
                  </a:cxn>
                  <a:cxn ang="0">
                    <a:pos x="124" y="325"/>
                  </a:cxn>
                  <a:cxn ang="0">
                    <a:pos x="123" y="280"/>
                  </a:cxn>
                  <a:cxn ang="0">
                    <a:pos x="117" y="245"/>
                  </a:cxn>
                  <a:cxn ang="0">
                    <a:pos x="115" y="265"/>
                  </a:cxn>
                  <a:cxn ang="0">
                    <a:pos x="103" y="245"/>
                  </a:cxn>
                  <a:cxn ang="0">
                    <a:pos x="98" y="206"/>
                  </a:cxn>
                  <a:cxn ang="0">
                    <a:pos x="99" y="166"/>
                  </a:cxn>
                  <a:cxn ang="0">
                    <a:pos x="98" y="156"/>
                  </a:cxn>
                  <a:cxn ang="0">
                    <a:pos x="92" y="191"/>
                  </a:cxn>
                  <a:cxn ang="0">
                    <a:pos x="90" y="225"/>
                  </a:cxn>
                  <a:cxn ang="0">
                    <a:pos x="96" y="303"/>
                  </a:cxn>
                  <a:cxn ang="0">
                    <a:pos x="73" y="275"/>
                  </a:cxn>
                  <a:cxn ang="0">
                    <a:pos x="67" y="233"/>
                  </a:cxn>
                  <a:cxn ang="0">
                    <a:pos x="67" y="186"/>
                  </a:cxn>
                  <a:cxn ang="0">
                    <a:pos x="72" y="148"/>
                  </a:cxn>
                  <a:cxn ang="0">
                    <a:pos x="78" y="111"/>
                  </a:cxn>
                  <a:cxn ang="0">
                    <a:pos x="79" y="75"/>
                  </a:cxn>
                  <a:cxn ang="0">
                    <a:pos x="77" y="30"/>
                  </a:cxn>
                  <a:cxn ang="0">
                    <a:pos x="73" y="30"/>
                  </a:cxn>
                  <a:cxn ang="0">
                    <a:pos x="73" y="70"/>
                  </a:cxn>
                  <a:cxn ang="0">
                    <a:pos x="65" y="111"/>
                  </a:cxn>
                  <a:cxn ang="0">
                    <a:pos x="55" y="150"/>
                  </a:cxn>
                  <a:cxn ang="0">
                    <a:pos x="42" y="201"/>
                  </a:cxn>
                  <a:cxn ang="0">
                    <a:pos x="35" y="313"/>
                  </a:cxn>
                  <a:cxn ang="0">
                    <a:pos x="42" y="362"/>
                  </a:cxn>
                  <a:cxn ang="0">
                    <a:pos x="0" y="298"/>
                  </a:cxn>
                </a:cxnLst>
                <a:rect l="0" t="0" r="r" b="b"/>
                <a:pathLst>
                  <a:path w="197" h="530">
                    <a:moveTo>
                      <a:pt x="0" y="298"/>
                    </a:moveTo>
                    <a:lnTo>
                      <a:pt x="8" y="312"/>
                    </a:lnTo>
                    <a:lnTo>
                      <a:pt x="13" y="327"/>
                    </a:lnTo>
                    <a:lnTo>
                      <a:pt x="17" y="347"/>
                    </a:lnTo>
                    <a:lnTo>
                      <a:pt x="22" y="370"/>
                    </a:lnTo>
                    <a:lnTo>
                      <a:pt x="22" y="385"/>
                    </a:lnTo>
                    <a:lnTo>
                      <a:pt x="22" y="405"/>
                    </a:lnTo>
                    <a:lnTo>
                      <a:pt x="20" y="422"/>
                    </a:lnTo>
                    <a:lnTo>
                      <a:pt x="19" y="438"/>
                    </a:lnTo>
                    <a:lnTo>
                      <a:pt x="19" y="455"/>
                    </a:lnTo>
                    <a:lnTo>
                      <a:pt x="21" y="470"/>
                    </a:lnTo>
                    <a:lnTo>
                      <a:pt x="23" y="487"/>
                    </a:lnTo>
                    <a:lnTo>
                      <a:pt x="28" y="498"/>
                    </a:lnTo>
                    <a:lnTo>
                      <a:pt x="34" y="508"/>
                    </a:lnTo>
                    <a:lnTo>
                      <a:pt x="41" y="517"/>
                    </a:lnTo>
                    <a:lnTo>
                      <a:pt x="48" y="522"/>
                    </a:lnTo>
                    <a:lnTo>
                      <a:pt x="57" y="527"/>
                    </a:lnTo>
                    <a:lnTo>
                      <a:pt x="65" y="529"/>
                    </a:lnTo>
                    <a:lnTo>
                      <a:pt x="75" y="529"/>
                    </a:lnTo>
                    <a:lnTo>
                      <a:pt x="83" y="527"/>
                    </a:lnTo>
                    <a:lnTo>
                      <a:pt x="92" y="523"/>
                    </a:lnTo>
                    <a:lnTo>
                      <a:pt x="101" y="520"/>
                    </a:lnTo>
                    <a:lnTo>
                      <a:pt x="111" y="515"/>
                    </a:lnTo>
                    <a:lnTo>
                      <a:pt x="119" y="507"/>
                    </a:lnTo>
                    <a:lnTo>
                      <a:pt x="125" y="500"/>
                    </a:lnTo>
                    <a:lnTo>
                      <a:pt x="132" y="492"/>
                    </a:lnTo>
                    <a:lnTo>
                      <a:pt x="138" y="482"/>
                    </a:lnTo>
                    <a:lnTo>
                      <a:pt x="143" y="472"/>
                    </a:lnTo>
                    <a:lnTo>
                      <a:pt x="147" y="462"/>
                    </a:lnTo>
                    <a:lnTo>
                      <a:pt x="151" y="448"/>
                    </a:lnTo>
                    <a:lnTo>
                      <a:pt x="154" y="437"/>
                    </a:lnTo>
                    <a:lnTo>
                      <a:pt x="157" y="423"/>
                    </a:lnTo>
                    <a:lnTo>
                      <a:pt x="161" y="415"/>
                    </a:lnTo>
                    <a:lnTo>
                      <a:pt x="169" y="400"/>
                    </a:lnTo>
                    <a:lnTo>
                      <a:pt x="173" y="393"/>
                    </a:lnTo>
                    <a:lnTo>
                      <a:pt x="178" y="385"/>
                    </a:lnTo>
                    <a:lnTo>
                      <a:pt x="196" y="373"/>
                    </a:lnTo>
                    <a:lnTo>
                      <a:pt x="182" y="375"/>
                    </a:lnTo>
                    <a:lnTo>
                      <a:pt x="174" y="378"/>
                    </a:lnTo>
                    <a:lnTo>
                      <a:pt x="167" y="380"/>
                    </a:lnTo>
                    <a:lnTo>
                      <a:pt x="159" y="388"/>
                    </a:lnTo>
                    <a:lnTo>
                      <a:pt x="156" y="392"/>
                    </a:lnTo>
                    <a:lnTo>
                      <a:pt x="152" y="402"/>
                    </a:lnTo>
                    <a:lnTo>
                      <a:pt x="147" y="412"/>
                    </a:lnTo>
                    <a:lnTo>
                      <a:pt x="137" y="442"/>
                    </a:lnTo>
                    <a:lnTo>
                      <a:pt x="129" y="452"/>
                    </a:lnTo>
                    <a:lnTo>
                      <a:pt x="121" y="462"/>
                    </a:lnTo>
                    <a:lnTo>
                      <a:pt x="112" y="472"/>
                    </a:lnTo>
                    <a:lnTo>
                      <a:pt x="102" y="477"/>
                    </a:lnTo>
                    <a:lnTo>
                      <a:pt x="109" y="462"/>
                    </a:lnTo>
                    <a:lnTo>
                      <a:pt x="114" y="450"/>
                    </a:lnTo>
                    <a:lnTo>
                      <a:pt x="120" y="433"/>
                    </a:lnTo>
                    <a:lnTo>
                      <a:pt x="124" y="413"/>
                    </a:lnTo>
                    <a:lnTo>
                      <a:pt x="131" y="380"/>
                    </a:lnTo>
                    <a:lnTo>
                      <a:pt x="146" y="338"/>
                    </a:lnTo>
                    <a:lnTo>
                      <a:pt x="129" y="368"/>
                    </a:lnTo>
                    <a:lnTo>
                      <a:pt x="123" y="377"/>
                    </a:lnTo>
                    <a:lnTo>
                      <a:pt x="113" y="412"/>
                    </a:lnTo>
                    <a:lnTo>
                      <a:pt x="121" y="357"/>
                    </a:lnTo>
                    <a:lnTo>
                      <a:pt x="124" y="325"/>
                    </a:lnTo>
                    <a:lnTo>
                      <a:pt x="124" y="298"/>
                    </a:lnTo>
                    <a:lnTo>
                      <a:pt x="123" y="280"/>
                    </a:lnTo>
                    <a:lnTo>
                      <a:pt x="120" y="263"/>
                    </a:lnTo>
                    <a:lnTo>
                      <a:pt x="117" y="245"/>
                    </a:lnTo>
                    <a:lnTo>
                      <a:pt x="113" y="225"/>
                    </a:lnTo>
                    <a:lnTo>
                      <a:pt x="115" y="265"/>
                    </a:lnTo>
                    <a:lnTo>
                      <a:pt x="114" y="292"/>
                    </a:lnTo>
                    <a:lnTo>
                      <a:pt x="103" y="245"/>
                    </a:lnTo>
                    <a:lnTo>
                      <a:pt x="98" y="225"/>
                    </a:lnTo>
                    <a:lnTo>
                      <a:pt x="98" y="206"/>
                    </a:lnTo>
                    <a:lnTo>
                      <a:pt x="98" y="185"/>
                    </a:lnTo>
                    <a:lnTo>
                      <a:pt x="99" y="166"/>
                    </a:lnTo>
                    <a:lnTo>
                      <a:pt x="101" y="146"/>
                    </a:lnTo>
                    <a:lnTo>
                      <a:pt x="98" y="156"/>
                    </a:lnTo>
                    <a:lnTo>
                      <a:pt x="95" y="168"/>
                    </a:lnTo>
                    <a:lnTo>
                      <a:pt x="92" y="191"/>
                    </a:lnTo>
                    <a:lnTo>
                      <a:pt x="90" y="206"/>
                    </a:lnTo>
                    <a:lnTo>
                      <a:pt x="90" y="225"/>
                    </a:lnTo>
                    <a:lnTo>
                      <a:pt x="92" y="250"/>
                    </a:lnTo>
                    <a:lnTo>
                      <a:pt x="96" y="303"/>
                    </a:lnTo>
                    <a:lnTo>
                      <a:pt x="90" y="350"/>
                    </a:lnTo>
                    <a:lnTo>
                      <a:pt x="73" y="275"/>
                    </a:lnTo>
                    <a:lnTo>
                      <a:pt x="69" y="256"/>
                    </a:lnTo>
                    <a:lnTo>
                      <a:pt x="67" y="233"/>
                    </a:lnTo>
                    <a:lnTo>
                      <a:pt x="66" y="210"/>
                    </a:lnTo>
                    <a:lnTo>
                      <a:pt x="67" y="186"/>
                    </a:lnTo>
                    <a:lnTo>
                      <a:pt x="68" y="166"/>
                    </a:lnTo>
                    <a:lnTo>
                      <a:pt x="72" y="148"/>
                    </a:lnTo>
                    <a:lnTo>
                      <a:pt x="75" y="128"/>
                    </a:lnTo>
                    <a:lnTo>
                      <a:pt x="78" y="111"/>
                    </a:lnTo>
                    <a:lnTo>
                      <a:pt x="79" y="95"/>
                    </a:lnTo>
                    <a:lnTo>
                      <a:pt x="79" y="75"/>
                    </a:lnTo>
                    <a:lnTo>
                      <a:pt x="79" y="55"/>
                    </a:lnTo>
                    <a:lnTo>
                      <a:pt x="77" y="30"/>
                    </a:lnTo>
                    <a:lnTo>
                      <a:pt x="72" y="0"/>
                    </a:lnTo>
                    <a:lnTo>
                      <a:pt x="73" y="30"/>
                    </a:lnTo>
                    <a:lnTo>
                      <a:pt x="74" y="46"/>
                    </a:lnTo>
                    <a:lnTo>
                      <a:pt x="73" y="70"/>
                    </a:lnTo>
                    <a:lnTo>
                      <a:pt x="69" y="91"/>
                    </a:lnTo>
                    <a:lnTo>
                      <a:pt x="65" y="111"/>
                    </a:lnTo>
                    <a:lnTo>
                      <a:pt x="60" y="131"/>
                    </a:lnTo>
                    <a:lnTo>
                      <a:pt x="55" y="150"/>
                    </a:lnTo>
                    <a:lnTo>
                      <a:pt x="49" y="171"/>
                    </a:lnTo>
                    <a:lnTo>
                      <a:pt x="42" y="201"/>
                    </a:lnTo>
                    <a:lnTo>
                      <a:pt x="39" y="225"/>
                    </a:lnTo>
                    <a:lnTo>
                      <a:pt x="35" y="313"/>
                    </a:lnTo>
                    <a:lnTo>
                      <a:pt x="37" y="330"/>
                    </a:lnTo>
                    <a:lnTo>
                      <a:pt x="42" y="362"/>
                    </a:lnTo>
                    <a:lnTo>
                      <a:pt x="22" y="313"/>
                    </a:lnTo>
                    <a:lnTo>
                      <a:pt x="0" y="298"/>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51" name="Freeform 117">
                <a:extLst>
                  <a:ext uri="{FF2B5EF4-FFF2-40B4-BE49-F238E27FC236}">
                    <a16:creationId xmlns:a16="http://schemas.microsoft.com/office/drawing/2014/main" id="{38A747C8-AC19-4A42-BFFB-3D8CCCD8F5A5}"/>
                  </a:ext>
                </a:extLst>
              </p:cNvPr>
              <p:cNvSpPr>
                <a:spLocks/>
              </p:cNvSpPr>
              <p:nvPr/>
            </p:nvSpPr>
            <p:spPr bwMode="auto">
              <a:xfrm>
                <a:off x="2376" y="3803"/>
                <a:ext cx="190" cy="230"/>
              </a:xfrm>
              <a:custGeom>
                <a:avLst/>
                <a:gdLst/>
                <a:ahLst/>
                <a:cxnLst>
                  <a:cxn ang="0">
                    <a:pos x="8" y="132"/>
                  </a:cxn>
                  <a:cxn ang="0">
                    <a:pos x="16" y="150"/>
                  </a:cxn>
                  <a:cxn ang="0">
                    <a:pos x="21" y="169"/>
                  </a:cxn>
                  <a:cxn ang="0">
                    <a:pos x="25" y="188"/>
                  </a:cxn>
                  <a:cxn ang="0">
                    <a:pos x="29" y="202"/>
                  </a:cxn>
                  <a:cxn ang="0">
                    <a:pos x="37" y="215"/>
                  </a:cxn>
                  <a:cxn ang="0">
                    <a:pos x="49" y="223"/>
                  </a:cxn>
                  <a:cxn ang="0">
                    <a:pos x="69" y="228"/>
                  </a:cxn>
                  <a:cxn ang="0">
                    <a:pos x="91" y="228"/>
                  </a:cxn>
                  <a:cxn ang="0">
                    <a:pos x="113" y="222"/>
                  </a:cxn>
                  <a:cxn ang="0">
                    <a:pos x="131" y="212"/>
                  </a:cxn>
                  <a:cxn ang="0">
                    <a:pos x="142" y="199"/>
                  </a:cxn>
                  <a:cxn ang="0">
                    <a:pos x="154" y="181"/>
                  </a:cxn>
                  <a:cxn ang="0">
                    <a:pos x="172" y="167"/>
                  </a:cxn>
                  <a:cxn ang="0">
                    <a:pos x="175" y="163"/>
                  </a:cxn>
                  <a:cxn ang="0">
                    <a:pos x="160" y="169"/>
                  </a:cxn>
                  <a:cxn ang="0">
                    <a:pos x="147" y="180"/>
                  </a:cxn>
                  <a:cxn ang="0">
                    <a:pos x="131" y="196"/>
                  </a:cxn>
                  <a:cxn ang="0">
                    <a:pos x="117" y="206"/>
                  </a:cxn>
                  <a:cxn ang="0">
                    <a:pos x="99" y="214"/>
                  </a:cxn>
                  <a:cxn ang="0">
                    <a:pos x="110" y="200"/>
                  </a:cxn>
                  <a:cxn ang="0">
                    <a:pos x="119" y="182"/>
                  </a:cxn>
                  <a:cxn ang="0">
                    <a:pos x="141" y="145"/>
                  </a:cxn>
                  <a:cxn ang="0">
                    <a:pos x="119" y="165"/>
                  </a:cxn>
                  <a:cxn ang="0">
                    <a:pos x="117" y="154"/>
                  </a:cxn>
                  <a:cxn ang="0">
                    <a:pos x="120" y="126"/>
                  </a:cxn>
                  <a:cxn ang="0">
                    <a:pos x="113" y="99"/>
                  </a:cxn>
                  <a:cxn ang="0">
                    <a:pos x="110" y="109"/>
                  </a:cxn>
                  <a:cxn ang="0">
                    <a:pos x="99" y="99"/>
                  </a:cxn>
                  <a:cxn ang="0">
                    <a:pos x="95" y="79"/>
                  </a:cxn>
                  <a:cxn ang="0">
                    <a:pos x="98" y="51"/>
                  </a:cxn>
                  <a:cxn ang="0">
                    <a:pos x="89" y="83"/>
                  </a:cxn>
                  <a:cxn ang="0">
                    <a:pos x="90" y="103"/>
                  </a:cxn>
                  <a:cxn ang="0">
                    <a:pos x="93" y="128"/>
                  </a:cxn>
                  <a:cxn ang="0">
                    <a:pos x="67" y="113"/>
                  </a:cxn>
                  <a:cxn ang="0">
                    <a:pos x="63" y="94"/>
                  </a:cxn>
                  <a:cxn ang="0">
                    <a:pos x="67" y="73"/>
                  </a:cxn>
                  <a:cxn ang="0">
                    <a:pos x="74" y="52"/>
                  </a:cxn>
                  <a:cxn ang="0">
                    <a:pos x="79" y="32"/>
                  </a:cxn>
                  <a:cxn ang="0">
                    <a:pos x="78" y="13"/>
                  </a:cxn>
                  <a:cxn ang="0">
                    <a:pos x="72" y="13"/>
                  </a:cxn>
                  <a:cxn ang="0">
                    <a:pos x="69" y="35"/>
                  </a:cxn>
                  <a:cxn ang="0">
                    <a:pos x="57" y="58"/>
                  </a:cxn>
                  <a:cxn ang="0">
                    <a:pos x="41" y="90"/>
                  </a:cxn>
                  <a:cxn ang="0">
                    <a:pos x="36" y="142"/>
                  </a:cxn>
                  <a:cxn ang="0">
                    <a:pos x="21" y="133"/>
                  </a:cxn>
                </a:cxnLst>
                <a:rect l="0" t="0" r="r" b="b"/>
                <a:pathLst>
                  <a:path w="190" h="230">
                    <a:moveTo>
                      <a:pt x="0" y="126"/>
                    </a:moveTo>
                    <a:lnTo>
                      <a:pt x="8" y="132"/>
                    </a:lnTo>
                    <a:lnTo>
                      <a:pt x="13" y="139"/>
                    </a:lnTo>
                    <a:lnTo>
                      <a:pt x="16" y="150"/>
                    </a:lnTo>
                    <a:lnTo>
                      <a:pt x="21" y="161"/>
                    </a:lnTo>
                    <a:lnTo>
                      <a:pt x="21" y="169"/>
                    </a:lnTo>
                    <a:lnTo>
                      <a:pt x="21" y="178"/>
                    </a:lnTo>
                    <a:lnTo>
                      <a:pt x="25" y="188"/>
                    </a:lnTo>
                    <a:lnTo>
                      <a:pt x="26" y="196"/>
                    </a:lnTo>
                    <a:lnTo>
                      <a:pt x="29" y="202"/>
                    </a:lnTo>
                    <a:lnTo>
                      <a:pt x="31" y="209"/>
                    </a:lnTo>
                    <a:lnTo>
                      <a:pt x="37" y="215"/>
                    </a:lnTo>
                    <a:lnTo>
                      <a:pt x="41" y="219"/>
                    </a:lnTo>
                    <a:lnTo>
                      <a:pt x="49" y="223"/>
                    </a:lnTo>
                    <a:lnTo>
                      <a:pt x="57" y="226"/>
                    </a:lnTo>
                    <a:lnTo>
                      <a:pt x="69" y="228"/>
                    </a:lnTo>
                    <a:lnTo>
                      <a:pt x="80" y="229"/>
                    </a:lnTo>
                    <a:lnTo>
                      <a:pt x="91" y="228"/>
                    </a:lnTo>
                    <a:lnTo>
                      <a:pt x="102" y="226"/>
                    </a:lnTo>
                    <a:lnTo>
                      <a:pt x="113" y="222"/>
                    </a:lnTo>
                    <a:lnTo>
                      <a:pt x="124" y="217"/>
                    </a:lnTo>
                    <a:lnTo>
                      <a:pt x="131" y="212"/>
                    </a:lnTo>
                    <a:lnTo>
                      <a:pt x="138" y="205"/>
                    </a:lnTo>
                    <a:lnTo>
                      <a:pt x="142" y="199"/>
                    </a:lnTo>
                    <a:lnTo>
                      <a:pt x="149" y="190"/>
                    </a:lnTo>
                    <a:lnTo>
                      <a:pt x="154" y="181"/>
                    </a:lnTo>
                    <a:lnTo>
                      <a:pt x="162" y="174"/>
                    </a:lnTo>
                    <a:lnTo>
                      <a:pt x="172" y="167"/>
                    </a:lnTo>
                    <a:lnTo>
                      <a:pt x="189" y="163"/>
                    </a:lnTo>
                    <a:lnTo>
                      <a:pt x="175" y="163"/>
                    </a:lnTo>
                    <a:lnTo>
                      <a:pt x="168" y="165"/>
                    </a:lnTo>
                    <a:lnTo>
                      <a:pt x="160" y="169"/>
                    </a:lnTo>
                    <a:lnTo>
                      <a:pt x="154" y="173"/>
                    </a:lnTo>
                    <a:lnTo>
                      <a:pt x="147" y="180"/>
                    </a:lnTo>
                    <a:lnTo>
                      <a:pt x="138" y="189"/>
                    </a:lnTo>
                    <a:lnTo>
                      <a:pt x="131" y="196"/>
                    </a:lnTo>
                    <a:lnTo>
                      <a:pt x="125" y="201"/>
                    </a:lnTo>
                    <a:lnTo>
                      <a:pt x="117" y="206"/>
                    </a:lnTo>
                    <a:lnTo>
                      <a:pt x="108" y="210"/>
                    </a:lnTo>
                    <a:lnTo>
                      <a:pt x="99" y="214"/>
                    </a:lnTo>
                    <a:lnTo>
                      <a:pt x="105" y="207"/>
                    </a:lnTo>
                    <a:lnTo>
                      <a:pt x="110" y="200"/>
                    </a:lnTo>
                    <a:lnTo>
                      <a:pt x="116" y="193"/>
                    </a:lnTo>
                    <a:lnTo>
                      <a:pt x="119" y="182"/>
                    </a:lnTo>
                    <a:lnTo>
                      <a:pt x="126" y="166"/>
                    </a:lnTo>
                    <a:lnTo>
                      <a:pt x="141" y="145"/>
                    </a:lnTo>
                    <a:lnTo>
                      <a:pt x="125" y="160"/>
                    </a:lnTo>
                    <a:lnTo>
                      <a:pt x="119" y="165"/>
                    </a:lnTo>
                    <a:lnTo>
                      <a:pt x="109" y="181"/>
                    </a:lnTo>
                    <a:lnTo>
                      <a:pt x="117" y="154"/>
                    </a:lnTo>
                    <a:lnTo>
                      <a:pt x="119" y="138"/>
                    </a:lnTo>
                    <a:lnTo>
                      <a:pt x="120" y="126"/>
                    </a:lnTo>
                    <a:lnTo>
                      <a:pt x="116" y="109"/>
                    </a:lnTo>
                    <a:lnTo>
                      <a:pt x="113" y="99"/>
                    </a:lnTo>
                    <a:lnTo>
                      <a:pt x="109" y="93"/>
                    </a:lnTo>
                    <a:lnTo>
                      <a:pt x="110" y="109"/>
                    </a:lnTo>
                    <a:lnTo>
                      <a:pt x="109" y="123"/>
                    </a:lnTo>
                    <a:lnTo>
                      <a:pt x="99" y="99"/>
                    </a:lnTo>
                    <a:lnTo>
                      <a:pt x="96" y="90"/>
                    </a:lnTo>
                    <a:lnTo>
                      <a:pt x="95" y="79"/>
                    </a:lnTo>
                    <a:lnTo>
                      <a:pt x="96" y="69"/>
                    </a:lnTo>
                    <a:lnTo>
                      <a:pt x="98" y="51"/>
                    </a:lnTo>
                    <a:lnTo>
                      <a:pt x="91" y="72"/>
                    </a:lnTo>
                    <a:lnTo>
                      <a:pt x="89" y="83"/>
                    </a:lnTo>
                    <a:lnTo>
                      <a:pt x="89" y="93"/>
                    </a:lnTo>
                    <a:lnTo>
                      <a:pt x="90" y="103"/>
                    </a:lnTo>
                    <a:lnTo>
                      <a:pt x="92" y="115"/>
                    </a:lnTo>
                    <a:lnTo>
                      <a:pt x="93" y="128"/>
                    </a:lnTo>
                    <a:lnTo>
                      <a:pt x="86" y="151"/>
                    </a:lnTo>
                    <a:lnTo>
                      <a:pt x="67" y="113"/>
                    </a:lnTo>
                    <a:lnTo>
                      <a:pt x="65" y="105"/>
                    </a:lnTo>
                    <a:lnTo>
                      <a:pt x="63" y="94"/>
                    </a:lnTo>
                    <a:lnTo>
                      <a:pt x="64" y="83"/>
                    </a:lnTo>
                    <a:lnTo>
                      <a:pt x="67" y="73"/>
                    </a:lnTo>
                    <a:lnTo>
                      <a:pt x="71" y="61"/>
                    </a:lnTo>
                    <a:lnTo>
                      <a:pt x="74" y="52"/>
                    </a:lnTo>
                    <a:lnTo>
                      <a:pt x="78" y="41"/>
                    </a:lnTo>
                    <a:lnTo>
                      <a:pt x="79" y="32"/>
                    </a:lnTo>
                    <a:lnTo>
                      <a:pt x="79" y="24"/>
                    </a:lnTo>
                    <a:lnTo>
                      <a:pt x="78" y="13"/>
                    </a:lnTo>
                    <a:lnTo>
                      <a:pt x="72" y="0"/>
                    </a:lnTo>
                    <a:lnTo>
                      <a:pt x="72" y="13"/>
                    </a:lnTo>
                    <a:lnTo>
                      <a:pt x="72" y="26"/>
                    </a:lnTo>
                    <a:lnTo>
                      <a:pt x="69" y="35"/>
                    </a:lnTo>
                    <a:lnTo>
                      <a:pt x="64" y="45"/>
                    </a:lnTo>
                    <a:lnTo>
                      <a:pt x="57" y="58"/>
                    </a:lnTo>
                    <a:lnTo>
                      <a:pt x="47" y="77"/>
                    </a:lnTo>
                    <a:lnTo>
                      <a:pt x="41" y="90"/>
                    </a:lnTo>
                    <a:lnTo>
                      <a:pt x="34" y="132"/>
                    </a:lnTo>
                    <a:lnTo>
                      <a:pt x="36" y="142"/>
                    </a:lnTo>
                    <a:lnTo>
                      <a:pt x="41" y="158"/>
                    </a:lnTo>
                    <a:lnTo>
                      <a:pt x="21" y="133"/>
                    </a:lnTo>
                    <a:lnTo>
                      <a:pt x="0" y="126"/>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52" name="Freeform 118">
                <a:extLst>
                  <a:ext uri="{FF2B5EF4-FFF2-40B4-BE49-F238E27FC236}">
                    <a16:creationId xmlns:a16="http://schemas.microsoft.com/office/drawing/2014/main" id="{C12105AE-2FA7-408A-BD5B-EA54B4AFEACB}"/>
                  </a:ext>
                </a:extLst>
              </p:cNvPr>
              <p:cNvSpPr>
                <a:spLocks/>
              </p:cNvSpPr>
              <p:nvPr/>
            </p:nvSpPr>
            <p:spPr bwMode="auto">
              <a:xfrm>
                <a:off x="2527" y="3486"/>
                <a:ext cx="152" cy="336"/>
              </a:xfrm>
              <a:custGeom>
                <a:avLst/>
                <a:gdLst/>
                <a:ahLst/>
                <a:cxnLst>
                  <a:cxn ang="0">
                    <a:pos x="144" y="194"/>
                  </a:cxn>
                  <a:cxn ang="0">
                    <a:pos x="137" y="220"/>
                  </a:cxn>
                  <a:cxn ang="0">
                    <a:pos x="133" y="248"/>
                  </a:cxn>
                  <a:cxn ang="0">
                    <a:pos x="130" y="275"/>
                  </a:cxn>
                  <a:cxn ang="0">
                    <a:pos x="127" y="296"/>
                  </a:cxn>
                  <a:cxn ang="0">
                    <a:pos x="121" y="314"/>
                  </a:cxn>
                  <a:cxn ang="0">
                    <a:pos x="111" y="327"/>
                  </a:cxn>
                  <a:cxn ang="0">
                    <a:pos x="95" y="333"/>
                  </a:cxn>
                  <a:cxn ang="0">
                    <a:pos x="78" y="333"/>
                  </a:cxn>
                  <a:cxn ang="0">
                    <a:pos x="60" y="326"/>
                  </a:cxn>
                  <a:cxn ang="0">
                    <a:pos x="45" y="310"/>
                  </a:cxn>
                  <a:cxn ang="0">
                    <a:pos x="37" y="292"/>
                  </a:cxn>
                  <a:cxn ang="0">
                    <a:pos x="27" y="266"/>
                  </a:cxn>
                  <a:cxn ang="0">
                    <a:pos x="13" y="245"/>
                  </a:cxn>
                  <a:cxn ang="0">
                    <a:pos x="10" y="239"/>
                  </a:cxn>
                  <a:cxn ang="0">
                    <a:pos x="22" y="248"/>
                  </a:cxn>
                  <a:cxn ang="0">
                    <a:pos x="33" y="265"/>
                  </a:cxn>
                  <a:cxn ang="0">
                    <a:pos x="45" y="287"/>
                  </a:cxn>
                  <a:cxn ang="0">
                    <a:pos x="57" y="301"/>
                  </a:cxn>
                  <a:cxn ang="0">
                    <a:pos x="71" y="313"/>
                  </a:cxn>
                  <a:cxn ang="0">
                    <a:pos x="62" y="293"/>
                  </a:cxn>
                  <a:cxn ang="0">
                    <a:pos x="55" y="267"/>
                  </a:cxn>
                  <a:cxn ang="0">
                    <a:pos x="37" y="213"/>
                  </a:cxn>
                  <a:cxn ang="0">
                    <a:pos x="55" y="241"/>
                  </a:cxn>
                  <a:cxn ang="0">
                    <a:pos x="57" y="226"/>
                  </a:cxn>
                  <a:cxn ang="0">
                    <a:pos x="54" y="185"/>
                  </a:cxn>
                  <a:cxn ang="0">
                    <a:pos x="60" y="146"/>
                  </a:cxn>
                  <a:cxn ang="0">
                    <a:pos x="62" y="159"/>
                  </a:cxn>
                  <a:cxn ang="0">
                    <a:pos x="71" y="146"/>
                  </a:cxn>
                  <a:cxn ang="0">
                    <a:pos x="74" y="115"/>
                  </a:cxn>
                  <a:cxn ang="0">
                    <a:pos x="71" y="75"/>
                  </a:cxn>
                  <a:cxn ang="0">
                    <a:pos x="79" y="122"/>
                  </a:cxn>
                  <a:cxn ang="0">
                    <a:pos x="79" y="151"/>
                  </a:cxn>
                  <a:cxn ang="0">
                    <a:pos x="76" y="187"/>
                  </a:cxn>
                  <a:cxn ang="0">
                    <a:pos x="97" y="166"/>
                  </a:cxn>
                  <a:cxn ang="0">
                    <a:pos x="100" y="138"/>
                  </a:cxn>
                  <a:cxn ang="0">
                    <a:pos x="97" y="107"/>
                  </a:cxn>
                  <a:cxn ang="0">
                    <a:pos x="91" y="76"/>
                  </a:cxn>
                  <a:cxn ang="0">
                    <a:pos x="88" y="47"/>
                  </a:cxn>
                  <a:cxn ang="0">
                    <a:pos x="88" y="19"/>
                  </a:cxn>
                  <a:cxn ang="0">
                    <a:pos x="93" y="20"/>
                  </a:cxn>
                  <a:cxn ang="0">
                    <a:pos x="95" y="52"/>
                  </a:cxn>
                  <a:cxn ang="0">
                    <a:pos x="105" y="85"/>
                  </a:cxn>
                  <a:cxn ang="0">
                    <a:pos x="117" y="133"/>
                  </a:cxn>
                  <a:cxn ang="0">
                    <a:pos x="122" y="208"/>
                  </a:cxn>
                  <a:cxn ang="0">
                    <a:pos x="133" y="195"/>
                  </a:cxn>
                </a:cxnLst>
                <a:rect l="0" t="0" r="r" b="b"/>
                <a:pathLst>
                  <a:path w="152" h="336">
                    <a:moveTo>
                      <a:pt x="151" y="185"/>
                    </a:moveTo>
                    <a:lnTo>
                      <a:pt x="144" y="194"/>
                    </a:lnTo>
                    <a:lnTo>
                      <a:pt x="140" y="205"/>
                    </a:lnTo>
                    <a:lnTo>
                      <a:pt x="137" y="220"/>
                    </a:lnTo>
                    <a:lnTo>
                      <a:pt x="133" y="236"/>
                    </a:lnTo>
                    <a:lnTo>
                      <a:pt x="133" y="248"/>
                    </a:lnTo>
                    <a:lnTo>
                      <a:pt x="133" y="260"/>
                    </a:lnTo>
                    <a:lnTo>
                      <a:pt x="130" y="275"/>
                    </a:lnTo>
                    <a:lnTo>
                      <a:pt x="130" y="287"/>
                    </a:lnTo>
                    <a:lnTo>
                      <a:pt x="127" y="296"/>
                    </a:lnTo>
                    <a:lnTo>
                      <a:pt x="125" y="307"/>
                    </a:lnTo>
                    <a:lnTo>
                      <a:pt x="121" y="314"/>
                    </a:lnTo>
                    <a:lnTo>
                      <a:pt x="117" y="321"/>
                    </a:lnTo>
                    <a:lnTo>
                      <a:pt x="111" y="327"/>
                    </a:lnTo>
                    <a:lnTo>
                      <a:pt x="105" y="330"/>
                    </a:lnTo>
                    <a:lnTo>
                      <a:pt x="95" y="333"/>
                    </a:lnTo>
                    <a:lnTo>
                      <a:pt x="86" y="335"/>
                    </a:lnTo>
                    <a:lnTo>
                      <a:pt x="78" y="333"/>
                    </a:lnTo>
                    <a:lnTo>
                      <a:pt x="69" y="330"/>
                    </a:lnTo>
                    <a:lnTo>
                      <a:pt x="60" y="326"/>
                    </a:lnTo>
                    <a:lnTo>
                      <a:pt x="51" y="318"/>
                    </a:lnTo>
                    <a:lnTo>
                      <a:pt x="45" y="310"/>
                    </a:lnTo>
                    <a:lnTo>
                      <a:pt x="40" y="300"/>
                    </a:lnTo>
                    <a:lnTo>
                      <a:pt x="37" y="292"/>
                    </a:lnTo>
                    <a:lnTo>
                      <a:pt x="31" y="279"/>
                    </a:lnTo>
                    <a:lnTo>
                      <a:pt x="27" y="266"/>
                    </a:lnTo>
                    <a:lnTo>
                      <a:pt x="20" y="255"/>
                    </a:lnTo>
                    <a:lnTo>
                      <a:pt x="13" y="245"/>
                    </a:lnTo>
                    <a:lnTo>
                      <a:pt x="0" y="239"/>
                    </a:lnTo>
                    <a:lnTo>
                      <a:pt x="10" y="239"/>
                    </a:lnTo>
                    <a:lnTo>
                      <a:pt x="16" y="241"/>
                    </a:lnTo>
                    <a:lnTo>
                      <a:pt x="22" y="248"/>
                    </a:lnTo>
                    <a:lnTo>
                      <a:pt x="27" y="253"/>
                    </a:lnTo>
                    <a:lnTo>
                      <a:pt x="33" y="265"/>
                    </a:lnTo>
                    <a:lnTo>
                      <a:pt x="40" y="277"/>
                    </a:lnTo>
                    <a:lnTo>
                      <a:pt x="45" y="287"/>
                    </a:lnTo>
                    <a:lnTo>
                      <a:pt x="50" y="295"/>
                    </a:lnTo>
                    <a:lnTo>
                      <a:pt x="57" y="301"/>
                    </a:lnTo>
                    <a:lnTo>
                      <a:pt x="64" y="308"/>
                    </a:lnTo>
                    <a:lnTo>
                      <a:pt x="71" y="313"/>
                    </a:lnTo>
                    <a:lnTo>
                      <a:pt x="66" y="302"/>
                    </a:lnTo>
                    <a:lnTo>
                      <a:pt x="62" y="293"/>
                    </a:lnTo>
                    <a:lnTo>
                      <a:pt x="57" y="282"/>
                    </a:lnTo>
                    <a:lnTo>
                      <a:pt x="55" y="267"/>
                    </a:lnTo>
                    <a:lnTo>
                      <a:pt x="50" y="243"/>
                    </a:lnTo>
                    <a:lnTo>
                      <a:pt x="37" y="213"/>
                    </a:lnTo>
                    <a:lnTo>
                      <a:pt x="50" y="235"/>
                    </a:lnTo>
                    <a:lnTo>
                      <a:pt x="55" y="241"/>
                    </a:lnTo>
                    <a:lnTo>
                      <a:pt x="62" y="266"/>
                    </a:lnTo>
                    <a:lnTo>
                      <a:pt x="57" y="226"/>
                    </a:lnTo>
                    <a:lnTo>
                      <a:pt x="55" y="202"/>
                    </a:lnTo>
                    <a:lnTo>
                      <a:pt x="54" y="185"/>
                    </a:lnTo>
                    <a:lnTo>
                      <a:pt x="57" y="159"/>
                    </a:lnTo>
                    <a:lnTo>
                      <a:pt x="60" y="146"/>
                    </a:lnTo>
                    <a:lnTo>
                      <a:pt x="62" y="136"/>
                    </a:lnTo>
                    <a:lnTo>
                      <a:pt x="62" y="159"/>
                    </a:lnTo>
                    <a:lnTo>
                      <a:pt x="62" y="180"/>
                    </a:lnTo>
                    <a:lnTo>
                      <a:pt x="71" y="146"/>
                    </a:lnTo>
                    <a:lnTo>
                      <a:pt x="73" y="133"/>
                    </a:lnTo>
                    <a:lnTo>
                      <a:pt x="74" y="115"/>
                    </a:lnTo>
                    <a:lnTo>
                      <a:pt x="73" y="102"/>
                    </a:lnTo>
                    <a:lnTo>
                      <a:pt x="71" y="75"/>
                    </a:lnTo>
                    <a:lnTo>
                      <a:pt x="78" y="106"/>
                    </a:lnTo>
                    <a:lnTo>
                      <a:pt x="79" y="122"/>
                    </a:lnTo>
                    <a:lnTo>
                      <a:pt x="79" y="136"/>
                    </a:lnTo>
                    <a:lnTo>
                      <a:pt x="79" y="151"/>
                    </a:lnTo>
                    <a:lnTo>
                      <a:pt x="77" y="168"/>
                    </a:lnTo>
                    <a:lnTo>
                      <a:pt x="76" y="187"/>
                    </a:lnTo>
                    <a:lnTo>
                      <a:pt x="81" y="221"/>
                    </a:lnTo>
                    <a:lnTo>
                      <a:pt x="97" y="166"/>
                    </a:lnTo>
                    <a:lnTo>
                      <a:pt x="98" y="154"/>
                    </a:lnTo>
                    <a:lnTo>
                      <a:pt x="100" y="138"/>
                    </a:lnTo>
                    <a:lnTo>
                      <a:pt x="99" y="122"/>
                    </a:lnTo>
                    <a:lnTo>
                      <a:pt x="97" y="107"/>
                    </a:lnTo>
                    <a:lnTo>
                      <a:pt x="93" y="89"/>
                    </a:lnTo>
                    <a:lnTo>
                      <a:pt x="91" y="76"/>
                    </a:lnTo>
                    <a:lnTo>
                      <a:pt x="88" y="61"/>
                    </a:lnTo>
                    <a:lnTo>
                      <a:pt x="88" y="47"/>
                    </a:lnTo>
                    <a:lnTo>
                      <a:pt x="88" y="35"/>
                    </a:lnTo>
                    <a:lnTo>
                      <a:pt x="88" y="19"/>
                    </a:lnTo>
                    <a:lnTo>
                      <a:pt x="93" y="0"/>
                    </a:lnTo>
                    <a:lnTo>
                      <a:pt x="93" y="20"/>
                    </a:lnTo>
                    <a:lnTo>
                      <a:pt x="93" y="38"/>
                    </a:lnTo>
                    <a:lnTo>
                      <a:pt x="95" y="52"/>
                    </a:lnTo>
                    <a:lnTo>
                      <a:pt x="99" y="66"/>
                    </a:lnTo>
                    <a:lnTo>
                      <a:pt x="105" y="85"/>
                    </a:lnTo>
                    <a:lnTo>
                      <a:pt x="113" y="113"/>
                    </a:lnTo>
                    <a:lnTo>
                      <a:pt x="117" y="133"/>
                    </a:lnTo>
                    <a:lnTo>
                      <a:pt x="123" y="194"/>
                    </a:lnTo>
                    <a:lnTo>
                      <a:pt x="122" y="208"/>
                    </a:lnTo>
                    <a:lnTo>
                      <a:pt x="117" y="231"/>
                    </a:lnTo>
                    <a:lnTo>
                      <a:pt x="133" y="195"/>
                    </a:lnTo>
                    <a:lnTo>
                      <a:pt x="151" y="185"/>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nvGrpSpPr>
              <p:cNvPr id="453" name="Group 119">
                <a:extLst>
                  <a:ext uri="{FF2B5EF4-FFF2-40B4-BE49-F238E27FC236}">
                    <a16:creationId xmlns:a16="http://schemas.microsoft.com/office/drawing/2014/main" id="{F19E9C6B-D5D6-44B2-BB54-BFBDA36C51DC}"/>
                  </a:ext>
                </a:extLst>
              </p:cNvPr>
              <p:cNvGrpSpPr>
                <a:grpSpLocks/>
              </p:cNvGrpSpPr>
              <p:nvPr/>
            </p:nvGrpSpPr>
            <p:grpSpPr bwMode="auto">
              <a:xfrm>
                <a:off x="2489" y="3783"/>
                <a:ext cx="246" cy="255"/>
                <a:chOff x="2489" y="3783"/>
                <a:chExt cx="246" cy="255"/>
              </a:xfrm>
            </p:grpSpPr>
            <p:sp>
              <p:nvSpPr>
                <p:cNvPr id="455" name="Oval 120">
                  <a:extLst>
                    <a:ext uri="{FF2B5EF4-FFF2-40B4-BE49-F238E27FC236}">
                      <a16:creationId xmlns:a16="http://schemas.microsoft.com/office/drawing/2014/main" id="{E1D7D001-039D-495A-B19A-20D0A004BCCB}"/>
                    </a:ext>
                  </a:extLst>
                </p:cNvPr>
                <p:cNvSpPr>
                  <a:spLocks noChangeArrowheads="1"/>
                </p:cNvSpPr>
                <p:nvPr/>
              </p:nvSpPr>
              <p:spPr bwMode="auto">
                <a:xfrm>
                  <a:off x="2489" y="3783"/>
                  <a:ext cx="246" cy="255"/>
                </a:xfrm>
                <a:prstGeom prst="ellipse">
                  <a:avLst/>
                </a:prstGeom>
                <a:solidFill>
                  <a:schemeClr val="tx1"/>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56" name="AutoShape 121">
                  <a:extLst>
                    <a:ext uri="{FF2B5EF4-FFF2-40B4-BE49-F238E27FC236}">
                      <a16:creationId xmlns:a16="http://schemas.microsoft.com/office/drawing/2014/main" id="{4194B9AE-BA40-471A-ACF2-949A40E5CD14}"/>
                    </a:ext>
                  </a:extLst>
                </p:cNvPr>
                <p:cNvSpPr>
                  <a:spLocks noChangeArrowheads="1"/>
                </p:cNvSpPr>
                <p:nvPr/>
              </p:nvSpPr>
              <p:spPr bwMode="auto">
                <a:xfrm rot="2460000">
                  <a:off x="2563" y="3871"/>
                  <a:ext cx="140" cy="26"/>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57" name="AutoShape 122">
                  <a:extLst>
                    <a:ext uri="{FF2B5EF4-FFF2-40B4-BE49-F238E27FC236}">
                      <a16:creationId xmlns:a16="http://schemas.microsoft.com/office/drawing/2014/main" id="{E81B351C-1DAE-4D9E-B0F8-26E81C86BC69}"/>
                    </a:ext>
                  </a:extLst>
                </p:cNvPr>
                <p:cNvSpPr>
                  <a:spLocks noChangeArrowheads="1"/>
                </p:cNvSpPr>
                <p:nvPr/>
              </p:nvSpPr>
              <p:spPr bwMode="auto">
                <a:xfrm rot="2460000">
                  <a:off x="2526" y="3940"/>
                  <a:ext cx="140" cy="28"/>
                </a:xfrm>
                <a:prstGeom prst="octagon">
                  <a:avLst>
                    <a:gd name="adj" fmla="val 29282"/>
                  </a:avLst>
                </a:prstGeom>
                <a:solidFill>
                  <a:srgbClr val="0066FF"/>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grpSp>
          <p:sp>
            <p:nvSpPr>
              <p:cNvPr id="454" name="Line 123">
                <a:extLst>
                  <a:ext uri="{FF2B5EF4-FFF2-40B4-BE49-F238E27FC236}">
                    <a16:creationId xmlns:a16="http://schemas.microsoft.com/office/drawing/2014/main" id="{7A2E749A-7868-4ADE-B710-26F5DE5CCFED}"/>
                  </a:ext>
                </a:extLst>
              </p:cNvPr>
              <p:cNvSpPr>
                <a:spLocks noChangeShapeType="1"/>
              </p:cNvSpPr>
              <p:nvPr/>
            </p:nvSpPr>
            <p:spPr bwMode="auto">
              <a:xfrm>
                <a:off x="2208" y="3504"/>
                <a:ext cx="576" cy="528"/>
              </a:xfrm>
              <a:prstGeom prst="line">
                <a:avLst/>
              </a:prstGeom>
              <a:noFill/>
              <a:ln w="508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grpSp>
        <p:grpSp>
          <p:nvGrpSpPr>
            <p:cNvPr id="412" name="Group 124">
              <a:extLst>
                <a:ext uri="{FF2B5EF4-FFF2-40B4-BE49-F238E27FC236}">
                  <a16:creationId xmlns:a16="http://schemas.microsoft.com/office/drawing/2014/main" id="{5C8A0761-AC22-41E6-8FFC-09794817DDE3}"/>
                </a:ext>
              </a:extLst>
            </p:cNvPr>
            <p:cNvGrpSpPr>
              <a:grpSpLocks/>
            </p:cNvGrpSpPr>
            <p:nvPr/>
          </p:nvGrpSpPr>
          <p:grpSpPr bwMode="auto">
            <a:xfrm>
              <a:off x="434" y="3455"/>
              <a:ext cx="668" cy="626"/>
              <a:chOff x="434" y="3455"/>
              <a:chExt cx="668" cy="626"/>
            </a:xfrm>
          </p:grpSpPr>
          <p:sp>
            <p:nvSpPr>
              <p:cNvPr id="429" name="AutoShape 125">
                <a:extLst>
                  <a:ext uri="{FF2B5EF4-FFF2-40B4-BE49-F238E27FC236}">
                    <a16:creationId xmlns:a16="http://schemas.microsoft.com/office/drawing/2014/main" id="{9466BDE3-1660-4F3C-8631-64B370F98D19}"/>
                  </a:ext>
                </a:extLst>
              </p:cNvPr>
              <p:cNvSpPr>
                <a:spLocks noChangeArrowheads="1"/>
              </p:cNvSpPr>
              <p:nvPr/>
            </p:nvSpPr>
            <p:spPr bwMode="auto">
              <a:xfrm>
                <a:off x="434" y="3455"/>
                <a:ext cx="668" cy="626"/>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30" name="AutoShape 126">
                <a:extLst>
                  <a:ext uri="{FF2B5EF4-FFF2-40B4-BE49-F238E27FC236}">
                    <a16:creationId xmlns:a16="http://schemas.microsoft.com/office/drawing/2014/main" id="{03F8F966-AC87-4CF2-82C3-67327D02E126}"/>
                  </a:ext>
                </a:extLst>
              </p:cNvPr>
              <p:cNvSpPr>
                <a:spLocks noChangeArrowheads="1"/>
              </p:cNvSpPr>
              <p:nvPr/>
            </p:nvSpPr>
            <p:spPr bwMode="auto">
              <a:xfrm rot="-10800000" flipH="1" flipV="1">
                <a:off x="519" y="3711"/>
                <a:ext cx="238" cy="281"/>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31" name="Freeform 127">
                <a:extLst>
                  <a:ext uri="{FF2B5EF4-FFF2-40B4-BE49-F238E27FC236}">
                    <a16:creationId xmlns:a16="http://schemas.microsoft.com/office/drawing/2014/main" id="{B8F1B462-DD0C-407F-A125-7724FEE28F7B}"/>
                  </a:ext>
                </a:extLst>
              </p:cNvPr>
              <p:cNvSpPr>
                <a:spLocks/>
              </p:cNvSpPr>
              <p:nvPr/>
            </p:nvSpPr>
            <p:spPr bwMode="auto">
              <a:xfrm>
                <a:off x="501" y="3600"/>
                <a:ext cx="97" cy="110"/>
              </a:xfrm>
              <a:custGeom>
                <a:avLst/>
                <a:gdLst/>
                <a:ahLst/>
                <a:cxnLst>
                  <a:cxn ang="0">
                    <a:pos x="29" y="109"/>
                  </a:cxn>
                  <a:cxn ang="0">
                    <a:pos x="78" y="109"/>
                  </a:cxn>
                  <a:cxn ang="0">
                    <a:pos x="87" y="98"/>
                  </a:cxn>
                  <a:cxn ang="0">
                    <a:pos x="96" y="75"/>
                  </a:cxn>
                  <a:cxn ang="0">
                    <a:pos x="74" y="37"/>
                  </a:cxn>
                  <a:cxn ang="0">
                    <a:pos x="68" y="45"/>
                  </a:cxn>
                  <a:cxn ang="0">
                    <a:pos x="56" y="35"/>
                  </a:cxn>
                  <a:cxn ang="0">
                    <a:pos x="39" y="59"/>
                  </a:cxn>
                  <a:cxn ang="0">
                    <a:pos x="27" y="23"/>
                  </a:cxn>
                  <a:cxn ang="0">
                    <a:pos x="24" y="0"/>
                  </a:cxn>
                  <a:cxn ang="0">
                    <a:pos x="10" y="24"/>
                  </a:cxn>
                  <a:cxn ang="0">
                    <a:pos x="0" y="73"/>
                  </a:cxn>
                  <a:cxn ang="0">
                    <a:pos x="11" y="99"/>
                  </a:cxn>
                  <a:cxn ang="0">
                    <a:pos x="29" y="109"/>
                  </a:cxn>
                </a:cxnLst>
                <a:rect l="0" t="0" r="r" b="b"/>
                <a:pathLst>
                  <a:path w="97" h="110">
                    <a:moveTo>
                      <a:pt x="29" y="109"/>
                    </a:moveTo>
                    <a:lnTo>
                      <a:pt x="78" y="109"/>
                    </a:lnTo>
                    <a:lnTo>
                      <a:pt x="87" y="98"/>
                    </a:lnTo>
                    <a:lnTo>
                      <a:pt x="96" y="75"/>
                    </a:lnTo>
                    <a:lnTo>
                      <a:pt x="74" y="37"/>
                    </a:lnTo>
                    <a:lnTo>
                      <a:pt x="68" y="45"/>
                    </a:lnTo>
                    <a:lnTo>
                      <a:pt x="56" y="35"/>
                    </a:lnTo>
                    <a:lnTo>
                      <a:pt x="39" y="59"/>
                    </a:lnTo>
                    <a:lnTo>
                      <a:pt x="27" y="23"/>
                    </a:lnTo>
                    <a:lnTo>
                      <a:pt x="24" y="0"/>
                    </a:lnTo>
                    <a:lnTo>
                      <a:pt x="10" y="24"/>
                    </a:lnTo>
                    <a:lnTo>
                      <a:pt x="0" y="73"/>
                    </a:lnTo>
                    <a:lnTo>
                      <a:pt x="11" y="99"/>
                    </a:lnTo>
                    <a:lnTo>
                      <a:pt x="29" y="109"/>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32" name="Freeform 128">
                <a:extLst>
                  <a:ext uri="{FF2B5EF4-FFF2-40B4-BE49-F238E27FC236}">
                    <a16:creationId xmlns:a16="http://schemas.microsoft.com/office/drawing/2014/main" id="{7EB09143-2224-4FAD-8806-953B1F3F59DA}"/>
                  </a:ext>
                </a:extLst>
              </p:cNvPr>
              <p:cNvSpPr>
                <a:spLocks/>
              </p:cNvSpPr>
              <p:nvPr/>
            </p:nvSpPr>
            <p:spPr bwMode="auto">
              <a:xfrm>
                <a:off x="482" y="3552"/>
                <a:ext cx="128" cy="158"/>
              </a:xfrm>
              <a:custGeom>
                <a:avLst/>
                <a:gdLst/>
                <a:ahLst/>
                <a:cxnLst>
                  <a:cxn ang="0">
                    <a:pos x="3" y="87"/>
                  </a:cxn>
                  <a:cxn ang="0">
                    <a:pos x="0" y="102"/>
                  </a:cxn>
                  <a:cxn ang="0">
                    <a:pos x="2" y="119"/>
                  </a:cxn>
                  <a:cxn ang="0">
                    <a:pos x="10" y="134"/>
                  </a:cxn>
                  <a:cxn ang="0">
                    <a:pos x="22" y="147"/>
                  </a:cxn>
                  <a:cxn ang="0">
                    <a:pos x="38" y="155"/>
                  </a:cxn>
                  <a:cxn ang="0">
                    <a:pos x="44" y="155"/>
                  </a:cxn>
                  <a:cxn ang="0">
                    <a:pos x="32" y="140"/>
                  </a:cxn>
                  <a:cxn ang="0">
                    <a:pos x="25" y="123"/>
                  </a:cxn>
                  <a:cxn ang="0">
                    <a:pos x="24" y="104"/>
                  </a:cxn>
                  <a:cxn ang="0">
                    <a:pos x="31" y="77"/>
                  </a:cxn>
                  <a:cxn ang="0">
                    <a:pos x="39" y="62"/>
                  </a:cxn>
                  <a:cxn ang="0">
                    <a:pos x="40" y="86"/>
                  </a:cxn>
                  <a:cxn ang="0">
                    <a:pos x="46" y="108"/>
                  </a:cxn>
                  <a:cxn ang="0">
                    <a:pos x="58" y="129"/>
                  </a:cxn>
                  <a:cxn ang="0">
                    <a:pos x="65" y="130"/>
                  </a:cxn>
                  <a:cxn ang="0">
                    <a:pos x="67" y="110"/>
                  </a:cxn>
                  <a:cxn ang="0">
                    <a:pos x="76" y="92"/>
                  </a:cxn>
                  <a:cxn ang="0">
                    <a:pos x="81" y="107"/>
                  </a:cxn>
                  <a:cxn ang="0">
                    <a:pos x="83" y="126"/>
                  </a:cxn>
                  <a:cxn ang="0">
                    <a:pos x="90" y="124"/>
                  </a:cxn>
                  <a:cxn ang="0">
                    <a:pos x="96" y="110"/>
                  </a:cxn>
                  <a:cxn ang="0">
                    <a:pos x="99" y="105"/>
                  </a:cxn>
                  <a:cxn ang="0">
                    <a:pos x="104" y="120"/>
                  </a:cxn>
                  <a:cxn ang="0">
                    <a:pos x="104" y="135"/>
                  </a:cxn>
                  <a:cxn ang="0">
                    <a:pos x="98" y="150"/>
                  </a:cxn>
                  <a:cxn ang="0">
                    <a:pos x="106" y="151"/>
                  </a:cxn>
                  <a:cxn ang="0">
                    <a:pos x="117" y="140"/>
                  </a:cxn>
                  <a:cxn ang="0">
                    <a:pos x="125" y="125"/>
                  </a:cxn>
                  <a:cxn ang="0">
                    <a:pos x="127" y="109"/>
                  </a:cxn>
                  <a:cxn ang="0">
                    <a:pos x="122" y="93"/>
                  </a:cxn>
                  <a:cxn ang="0">
                    <a:pos x="110" y="78"/>
                  </a:cxn>
                  <a:cxn ang="0">
                    <a:pos x="102" y="70"/>
                  </a:cxn>
                  <a:cxn ang="0">
                    <a:pos x="96" y="57"/>
                  </a:cxn>
                  <a:cxn ang="0">
                    <a:pos x="93" y="41"/>
                  </a:cxn>
                  <a:cxn ang="0">
                    <a:pos x="86" y="30"/>
                  </a:cxn>
                  <a:cxn ang="0">
                    <a:pos x="74" y="21"/>
                  </a:cxn>
                  <a:cxn ang="0">
                    <a:pos x="73" y="24"/>
                  </a:cxn>
                  <a:cxn ang="0">
                    <a:pos x="75" y="40"/>
                  </a:cxn>
                  <a:cxn ang="0">
                    <a:pos x="71" y="56"/>
                  </a:cxn>
                  <a:cxn ang="0">
                    <a:pos x="64" y="72"/>
                  </a:cxn>
                  <a:cxn ang="0">
                    <a:pos x="64" y="87"/>
                  </a:cxn>
                  <a:cxn ang="0">
                    <a:pos x="60" y="66"/>
                  </a:cxn>
                  <a:cxn ang="0">
                    <a:pos x="59" y="49"/>
                  </a:cxn>
                  <a:cxn ang="0">
                    <a:pos x="53" y="31"/>
                  </a:cxn>
                  <a:cxn ang="0">
                    <a:pos x="41" y="15"/>
                  </a:cxn>
                  <a:cxn ang="0">
                    <a:pos x="25" y="3"/>
                  </a:cxn>
                  <a:cxn ang="0">
                    <a:pos x="20" y="6"/>
                  </a:cxn>
                  <a:cxn ang="0">
                    <a:pos x="26" y="23"/>
                  </a:cxn>
                  <a:cxn ang="0">
                    <a:pos x="27" y="41"/>
                  </a:cxn>
                  <a:cxn ang="0">
                    <a:pos x="22" y="59"/>
                  </a:cxn>
                  <a:cxn ang="0">
                    <a:pos x="11" y="75"/>
                  </a:cxn>
                </a:cxnLst>
                <a:rect l="0" t="0" r="r" b="b"/>
                <a:pathLst>
                  <a:path w="128" h="158">
                    <a:moveTo>
                      <a:pt x="11" y="75"/>
                    </a:moveTo>
                    <a:lnTo>
                      <a:pt x="7" y="79"/>
                    </a:lnTo>
                    <a:lnTo>
                      <a:pt x="5" y="84"/>
                    </a:lnTo>
                    <a:lnTo>
                      <a:pt x="3" y="87"/>
                    </a:lnTo>
                    <a:lnTo>
                      <a:pt x="3" y="89"/>
                    </a:lnTo>
                    <a:lnTo>
                      <a:pt x="1" y="94"/>
                    </a:lnTo>
                    <a:lnTo>
                      <a:pt x="0" y="98"/>
                    </a:lnTo>
                    <a:lnTo>
                      <a:pt x="0" y="102"/>
                    </a:lnTo>
                    <a:lnTo>
                      <a:pt x="0" y="107"/>
                    </a:lnTo>
                    <a:lnTo>
                      <a:pt x="0" y="110"/>
                    </a:lnTo>
                    <a:lnTo>
                      <a:pt x="0" y="115"/>
                    </a:lnTo>
                    <a:lnTo>
                      <a:pt x="2" y="119"/>
                    </a:lnTo>
                    <a:lnTo>
                      <a:pt x="3" y="123"/>
                    </a:lnTo>
                    <a:lnTo>
                      <a:pt x="5" y="127"/>
                    </a:lnTo>
                    <a:lnTo>
                      <a:pt x="7" y="131"/>
                    </a:lnTo>
                    <a:lnTo>
                      <a:pt x="10" y="134"/>
                    </a:lnTo>
                    <a:lnTo>
                      <a:pt x="12" y="138"/>
                    </a:lnTo>
                    <a:lnTo>
                      <a:pt x="15" y="141"/>
                    </a:lnTo>
                    <a:lnTo>
                      <a:pt x="19" y="144"/>
                    </a:lnTo>
                    <a:lnTo>
                      <a:pt x="22" y="147"/>
                    </a:lnTo>
                    <a:lnTo>
                      <a:pt x="26" y="149"/>
                    </a:lnTo>
                    <a:lnTo>
                      <a:pt x="30" y="152"/>
                    </a:lnTo>
                    <a:lnTo>
                      <a:pt x="34" y="154"/>
                    </a:lnTo>
                    <a:lnTo>
                      <a:pt x="38" y="155"/>
                    </a:lnTo>
                    <a:lnTo>
                      <a:pt x="43" y="157"/>
                    </a:lnTo>
                    <a:lnTo>
                      <a:pt x="45" y="157"/>
                    </a:lnTo>
                    <a:lnTo>
                      <a:pt x="46" y="157"/>
                    </a:lnTo>
                    <a:lnTo>
                      <a:pt x="44" y="155"/>
                    </a:lnTo>
                    <a:lnTo>
                      <a:pt x="40" y="151"/>
                    </a:lnTo>
                    <a:lnTo>
                      <a:pt x="37" y="148"/>
                    </a:lnTo>
                    <a:lnTo>
                      <a:pt x="34" y="144"/>
                    </a:lnTo>
                    <a:lnTo>
                      <a:pt x="32" y="140"/>
                    </a:lnTo>
                    <a:lnTo>
                      <a:pt x="30" y="136"/>
                    </a:lnTo>
                    <a:lnTo>
                      <a:pt x="28" y="132"/>
                    </a:lnTo>
                    <a:lnTo>
                      <a:pt x="26" y="127"/>
                    </a:lnTo>
                    <a:lnTo>
                      <a:pt x="25" y="123"/>
                    </a:lnTo>
                    <a:lnTo>
                      <a:pt x="24" y="118"/>
                    </a:lnTo>
                    <a:lnTo>
                      <a:pt x="23" y="113"/>
                    </a:lnTo>
                    <a:lnTo>
                      <a:pt x="23" y="109"/>
                    </a:lnTo>
                    <a:lnTo>
                      <a:pt x="24" y="104"/>
                    </a:lnTo>
                    <a:lnTo>
                      <a:pt x="25" y="100"/>
                    </a:lnTo>
                    <a:lnTo>
                      <a:pt x="26" y="92"/>
                    </a:lnTo>
                    <a:lnTo>
                      <a:pt x="29" y="84"/>
                    </a:lnTo>
                    <a:lnTo>
                      <a:pt x="31" y="77"/>
                    </a:lnTo>
                    <a:lnTo>
                      <a:pt x="33" y="70"/>
                    </a:lnTo>
                    <a:lnTo>
                      <a:pt x="36" y="62"/>
                    </a:lnTo>
                    <a:lnTo>
                      <a:pt x="40" y="55"/>
                    </a:lnTo>
                    <a:lnTo>
                      <a:pt x="39" y="62"/>
                    </a:lnTo>
                    <a:lnTo>
                      <a:pt x="39" y="68"/>
                    </a:lnTo>
                    <a:lnTo>
                      <a:pt x="38" y="73"/>
                    </a:lnTo>
                    <a:lnTo>
                      <a:pt x="39" y="79"/>
                    </a:lnTo>
                    <a:lnTo>
                      <a:pt x="40" y="86"/>
                    </a:lnTo>
                    <a:lnTo>
                      <a:pt x="40" y="91"/>
                    </a:lnTo>
                    <a:lnTo>
                      <a:pt x="42" y="97"/>
                    </a:lnTo>
                    <a:lnTo>
                      <a:pt x="44" y="102"/>
                    </a:lnTo>
                    <a:lnTo>
                      <a:pt x="46" y="108"/>
                    </a:lnTo>
                    <a:lnTo>
                      <a:pt x="49" y="114"/>
                    </a:lnTo>
                    <a:lnTo>
                      <a:pt x="51" y="119"/>
                    </a:lnTo>
                    <a:lnTo>
                      <a:pt x="55" y="124"/>
                    </a:lnTo>
                    <a:lnTo>
                      <a:pt x="58" y="129"/>
                    </a:lnTo>
                    <a:lnTo>
                      <a:pt x="62" y="133"/>
                    </a:lnTo>
                    <a:lnTo>
                      <a:pt x="66" y="138"/>
                    </a:lnTo>
                    <a:lnTo>
                      <a:pt x="66" y="135"/>
                    </a:lnTo>
                    <a:lnTo>
                      <a:pt x="65" y="130"/>
                    </a:lnTo>
                    <a:lnTo>
                      <a:pt x="65" y="125"/>
                    </a:lnTo>
                    <a:lnTo>
                      <a:pt x="66" y="120"/>
                    </a:lnTo>
                    <a:lnTo>
                      <a:pt x="66" y="115"/>
                    </a:lnTo>
                    <a:lnTo>
                      <a:pt x="67" y="110"/>
                    </a:lnTo>
                    <a:lnTo>
                      <a:pt x="69" y="105"/>
                    </a:lnTo>
                    <a:lnTo>
                      <a:pt x="70" y="101"/>
                    </a:lnTo>
                    <a:lnTo>
                      <a:pt x="73" y="96"/>
                    </a:lnTo>
                    <a:lnTo>
                      <a:pt x="76" y="92"/>
                    </a:lnTo>
                    <a:lnTo>
                      <a:pt x="76" y="93"/>
                    </a:lnTo>
                    <a:lnTo>
                      <a:pt x="78" y="97"/>
                    </a:lnTo>
                    <a:lnTo>
                      <a:pt x="80" y="102"/>
                    </a:lnTo>
                    <a:lnTo>
                      <a:pt x="81" y="107"/>
                    </a:lnTo>
                    <a:lnTo>
                      <a:pt x="82" y="111"/>
                    </a:lnTo>
                    <a:lnTo>
                      <a:pt x="83" y="117"/>
                    </a:lnTo>
                    <a:lnTo>
                      <a:pt x="83" y="121"/>
                    </a:lnTo>
                    <a:lnTo>
                      <a:pt x="83" y="126"/>
                    </a:lnTo>
                    <a:lnTo>
                      <a:pt x="83" y="131"/>
                    </a:lnTo>
                    <a:lnTo>
                      <a:pt x="85" y="129"/>
                    </a:lnTo>
                    <a:lnTo>
                      <a:pt x="88" y="126"/>
                    </a:lnTo>
                    <a:lnTo>
                      <a:pt x="90" y="124"/>
                    </a:lnTo>
                    <a:lnTo>
                      <a:pt x="92" y="120"/>
                    </a:lnTo>
                    <a:lnTo>
                      <a:pt x="93" y="117"/>
                    </a:lnTo>
                    <a:lnTo>
                      <a:pt x="95" y="114"/>
                    </a:lnTo>
                    <a:lnTo>
                      <a:pt x="96" y="110"/>
                    </a:lnTo>
                    <a:lnTo>
                      <a:pt x="96" y="108"/>
                    </a:lnTo>
                    <a:lnTo>
                      <a:pt x="96" y="104"/>
                    </a:lnTo>
                    <a:lnTo>
                      <a:pt x="96" y="102"/>
                    </a:lnTo>
                    <a:lnTo>
                      <a:pt x="99" y="105"/>
                    </a:lnTo>
                    <a:lnTo>
                      <a:pt x="100" y="109"/>
                    </a:lnTo>
                    <a:lnTo>
                      <a:pt x="102" y="112"/>
                    </a:lnTo>
                    <a:lnTo>
                      <a:pt x="103" y="117"/>
                    </a:lnTo>
                    <a:lnTo>
                      <a:pt x="104" y="120"/>
                    </a:lnTo>
                    <a:lnTo>
                      <a:pt x="105" y="124"/>
                    </a:lnTo>
                    <a:lnTo>
                      <a:pt x="105" y="128"/>
                    </a:lnTo>
                    <a:lnTo>
                      <a:pt x="105" y="132"/>
                    </a:lnTo>
                    <a:lnTo>
                      <a:pt x="104" y="135"/>
                    </a:lnTo>
                    <a:lnTo>
                      <a:pt x="103" y="140"/>
                    </a:lnTo>
                    <a:lnTo>
                      <a:pt x="102" y="143"/>
                    </a:lnTo>
                    <a:lnTo>
                      <a:pt x="100" y="147"/>
                    </a:lnTo>
                    <a:lnTo>
                      <a:pt x="98" y="150"/>
                    </a:lnTo>
                    <a:lnTo>
                      <a:pt x="94" y="157"/>
                    </a:lnTo>
                    <a:lnTo>
                      <a:pt x="98" y="155"/>
                    </a:lnTo>
                    <a:lnTo>
                      <a:pt x="102" y="153"/>
                    </a:lnTo>
                    <a:lnTo>
                      <a:pt x="106" y="151"/>
                    </a:lnTo>
                    <a:lnTo>
                      <a:pt x="109" y="149"/>
                    </a:lnTo>
                    <a:lnTo>
                      <a:pt x="112" y="146"/>
                    </a:lnTo>
                    <a:lnTo>
                      <a:pt x="115" y="142"/>
                    </a:lnTo>
                    <a:lnTo>
                      <a:pt x="117" y="140"/>
                    </a:lnTo>
                    <a:lnTo>
                      <a:pt x="120" y="136"/>
                    </a:lnTo>
                    <a:lnTo>
                      <a:pt x="122" y="133"/>
                    </a:lnTo>
                    <a:lnTo>
                      <a:pt x="123" y="128"/>
                    </a:lnTo>
                    <a:lnTo>
                      <a:pt x="125" y="125"/>
                    </a:lnTo>
                    <a:lnTo>
                      <a:pt x="126" y="121"/>
                    </a:lnTo>
                    <a:lnTo>
                      <a:pt x="127" y="117"/>
                    </a:lnTo>
                    <a:lnTo>
                      <a:pt x="127" y="113"/>
                    </a:lnTo>
                    <a:lnTo>
                      <a:pt x="127" y="109"/>
                    </a:lnTo>
                    <a:lnTo>
                      <a:pt x="126" y="105"/>
                    </a:lnTo>
                    <a:lnTo>
                      <a:pt x="125" y="101"/>
                    </a:lnTo>
                    <a:lnTo>
                      <a:pt x="123" y="97"/>
                    </a:lnTo>
                    <a:lnTo>
                      <a:pt x="122" y="93"/>
                    </a:lnTo>
                    <a:lnTo>
                      <a:pt x="120" y="89"/>
                    </a:lnTo>
                    <a:lnTo>
                      <a:pt x="117" y="86"/>
                    </a:lnTo>
                    <a:lnTo>
                      <a:pt x="115" y="83"/>
                    </a:lnTo>
                    <a:lnTo>
                      <a:pt x="110" y="78"/>
                    </a:lnTo>
                    <a:lnTo>
                      <a:pt x="109" y="77"/>
                    </a:lnTo>
                    <a:lnTo>
                      <a:pt x="107" y="76"/>
                    </a:lnTo>
                    <a:lnTo>
                      <a:pt x="104" y="73"/>
                    </a:lnTo>
                    <a:lnTo>
                      <a:pt x="102" y="70"/>
                    </a:lnTo>
                    <a:lnTo>
                      <a:pt x="100" y="67"/>
                    </a:lnTo>
                    <a:lnTo>
                      <a:pt x="98" y="64"/>
                    </a:lnTo>
                    <a:lnTo>
                      <a:pt x="96" y="61"/>
                    </a:lnTo>
                    <a:lnTo>
                      <a:pt x="96" y="57"/>
                    </a:lnTo>
                    <a:lnTo>
                      <a:pt x="95" y="54"/>
                    </a:lnTo>
                    <a:lnTo>
                      <a:pt x="94" y="52"/>
                    </a:lnTo>
                    <a:lnTo>
                      <a:pt x="94" y="48"/>
                    </a:lnTo>
                    <a:lnTo>
                      <a:pt x="93" y="41"/>
                    </a:lnTo>
                    <a:lnTo>
                      <a:pt x="91" y="39"/>
                    </a:lnTo>
                    <a:lnTo>
                      <a:pt x="90" y="35"/>
                    </a:lnTo>
                    <a:lnTo>
                      <a:pt x="88" y="32"/>
                    </a:lnTo>
                    <a:lnTo>
                      <a:pt x="86" y="30"/>
                    </a:lnTo>
                    <a:lnTo>
                      <a:pt x="83" y="27"/>
                    </a:lnTo>
                    <a:lnTo>
                      <a:pt x="80" y="24"/>
                    </a:lnTo>
                    <a:lnTo>
                      <a:pt x="77" y="23"/>
                    </a:lnTo>
                    <a:lnTo>
                      <a:pt x="74" y="21"/>
                    </a:lnTo>
                    <a:lnTo>
                      <a:pt x="73" y="20"/>
                    </a:lnTo>
                    <a:lnTo>
                      <a:pt x="71" y="19"/>
                    </a:lnTo>
                    <a:lnTo>
                      <a:pt x="72" y="21"/>
                    </a:lnTo>
                    <a:lnTo>
                      <a:pt x="73" y="24"/>
                    </a:lnTo>
                    <a:lnTo>
                      <a:pt x="74" y="29"/>
                    </a:lnTo>
                    <a:lnTo>
                      <a:pt x="75" y="32"/>
                    </a:lnTo>
                    <a:lnTo>
                      <a:pt x="75" y="37"/>
                    </a:lnTo>
                    <a:lnTo>
                      <a:pt x="75" y="40"/>
                    </a:lnTo>
                    <a:lnTo>
                      <a:pt x="74" y="45"/>
                    </a:lnTo>
                    <a:lnTo>
                      <a:pt x="73" y="48"/>
                    </a:lnTo>
                    <a:lnTo>
                      <a:pt x="73" y="53"/>
                    </a:lnTo>
                    <a:lnTo>
                      <a:pt x="71" y="56"/>
                    </a:lnTo>
                    <a:lnTo>
                      <a:pt x="68" y="62"/>
                    </a:lnTo>
                    <a:lnTo>
                      <a:pt x="66" y="65"/>
                    </a:lnTo>
                    <a:lnTo>
                      <a:pt x="65" y="69"/>
                    </a:lnTo>
                    <a:lnTo>
                      <a:pt x="64" y="72"/>
                    </a:lnTo>
                    <a:lnTo>
                      <a:pt x="63" y="76"/>
                    </a:lnTo>
                    <a:lnTo>
                      <a:pt x="63" y="80"/>
                    </a:lnTo>
                    <a:lnTo>
                      <a:pt x="63" y="84"/>
                    </a:lnTo>
                    <a:lnTo>
                      <a:pt x="64" y="87"/>
                    </a:lnTo>
                    <a:lnTo>
                      <a:pt x="63" y="84"/>
                    </a:lnTo>
                    <a:lnTo>
                      <a:pt x="62" y="78"/>
                    </a:lnTo>
                    <a:lnTo>
                      <a:pt x="60" y="72"/>
                    </a:lnTo>
                    <a:lnTo>
                      <a:pt x="60" y="66"/>
                    </a:lnTo>
                    <a:lnTo>
                      <a:pt x="60" y="61"/>
                    </a:lnTo>
                    <a:lnTo>
                      <a:pt x="60" y="59"/>
                    </a:lnTo>
                    <a:lnTo>
                      <a:pt x="60" y="54"/>
                    </a:lnTo>
                    <a:lnTo>
                      <a:pt x="59" y="49"/>
                    </a:lnTo>
                    <a:lnTo>
                      <a:pt x="58" y="45"/>
                    </a:lnTo>
                    <a:lnTo>
                      <a:pt x="56" y="39"/>
                    </a:lnTo>
                    <a:lnTo>
                      <a:pt x="55" y="36"/>
                    </a:lnTo>
                    <a:lnTo>
                      <a:pt x="53" y="31"/>
                    </a:lnTo>
                    <a:lnTo>
                      <a:pt x="50" y="27"/>
                    </a:lnTo>
                    <a:lnTo>
                      <a:pt x="47" y="23"/>
                    </a:lnTo>
                    <a:lnTo>
                      <a:pt x="44" y="19"/>
                    </a:lnTo>
                    <a:lnTo>
                      <a:pt x="41" y="15"/>
                    </a:lnTo>
                    <a:lnTo>
                      <a:pt x="37" y="12"/>
                    </a:lnTo>
                    <a:lnTo>
                      <a:pt x="33" y="8"/>
                    </a:lnTo>
                    <a:lnTo>
                      <a:pt x="30" y="6"/>
                    </a:lnTo>
                    <a:lnTo>
                      <a:pt x="25" y="3"/>
                    </a:lnTo>
                    <a:lnTo>
                      <a:pt x="20" y="1"/>
                    </a:lnTo>
                    <a:lnTo>
                      <a:pt x="16" y="0"/>
                    </a:lnTo>
                    <a:lnTo>
                      <a:pt x="18" y="2"/>
                    </a:lnTo>
                    <a:lnTo>
                      <a:pt x="20" y="6"/>
                    </a:lnTo>
                    <a:lnTo>
                      <a:pt x="23" y="10"/>
                    </a:lnTo>
                    <a:lnTo>
                      <a:pt x="24" y="15"/>
                    </a:lnTo>
                    <a:lnTo>
                      <a:pt x="26" y="18"/>
                    </a:lnTo>
                    <a:lnTo>
                      <a:pt x="26" y="23"/>
                    </a:lnTo>
                    <a:lnTo>
                      <a:pt x="27" y="28"/>
                    </a:lnTo>
                    <a:lnTo>
                      <a:pt x="28" y="32"/>
                    </a:lnTo>
                    <a:lnTo>
                      <a:pt x="28" y="37"/>
                    </a:lnTo>
                    <a:lnTo>
                      <a:pt x="27" y="41"/>
                    </a:lnTo>
                    <a:lnTo>
                      <a:pt x="26" y="46"/>
                    </a:lnTo>
                    <a:lnTo>
                      <a:pt x="25" y="50"/>
                    </a:lnTo>
                    <a:lnTo>
                      <a:pt x="23" y="54"/>
                    </a:lnTo>
                    <a:lnTo>
                      <a:pt x="22" y="59"/>
                    </a:lnTo>
                    <a:lnTo>
                      <a:pt x="20" y="63"/>
                    </a:lnTo>
                    <a:lnTo>
                      <a:pt x="17" y="67"/>
                    </a:lnTo>
                    <a:lnTo>
                      <a:pt x="14" y="70"/>
                    </a:lnTo>
                    <a:lnTo>
                      <a:pt x="11" y="75"/>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33" name="Freeform 129">
                <a:extLst>
                  <a:ext uri="{FF2B5EF4-FFF2-40B4-BE49-F238E27FC236}">
                    <a16:creationId xmlns:a16="http://schemas.microsoft.com/office/drawing/2014/main" id="{BC4B079A-9BDF-4D6F-ACCD-765A9A9EA998}"/>
                  </a:ext>
                </a:extLst>
              </p:cNvPr>
              <p:cNvSpPr>
                <a:spLocks/>
              </p:cNvSpPr>
              <p:nvPr/>
            </p:nvSpPr>
            <p:spPr bwMode="auto">
              <a:xfrm>
                <a:off x="681" y="3572"/>
                <a:ext cx="130" cy="138"/>
              </a:xfrm>
              <a:custGeom>
                <a:avLst/>
                <a:gdLst/>
                <a:ahLst/>
                <a:cxnLst>
                  <a:cxn ang="0">
                    <a:pos x="89" y="137"/>
                  </a:cxn>
                  <a:cxn ang="0">
                    <a:pos x="24" y="137"/>
                  </a:cxn>
                  <a:cxn ang="0">
                    <a:pos x="11" y="123"/>
                  </a:cxn>
                  <a:cxn ang="0">
                    <a:pos x="0" y="94"/>
                  </a:cxn>
                  <a:cxn ang="0">
                    <a:pos x="28" y="46"/>
                  </a:cxn>
                  <a:cxn ang="0">
                    <a:pos x="36" y="56"/>
                  </a:cxn>
                  <a:cxn ang="0">
                    <a:pos x="53" y="44"/>
                  </a:cxn>
                  <a:cxn ang="0">
                    <a:pos x="76" y="74"/>
                  </a:cxn>
                  <a:cxn ang="0">
                    <a:pos x="92" y="30"/>
                  </a:cxn>
                  <a:cxn ang="0">
                    <a:pos x="96" y="0"/>
                  </a:cxn>
                  <a:cxn ang="0">
                    <a:pos x="115" y="31"/>
                  </a:cxn>
                  <a:cxn ang="0">
                    <a:pos x="129" y="92"/>
                  </a:cxn>
                  <a:cxn ang="0">
                    <a:pos x="113" y="124"/>
                  </a:cxn>
                  <a:cxn ang="0">
                    <a:pos x="89" y="137"/>
                  </a:cxn>
                </a:cxnLst>
                <a:rect l="0" t="0" r="r" b="b"/>
                <a:pathLst>
                  <a:path w="130" h="138">
                    <a:moveTo>
                      <a:pt x="89" y="137"/>
                    </a:moveTo>
                    <a:lnTo>
                      <a:pt x="24" y="137"/>
                    </a:lnTo>
                    <a:lnTo>
                      <a:pt x="11" y="123"/>
                    </a:lnTo>
                    <a:lnTo>
                      <a:pt x="0" y="94"/>
                    </a:lnTo>
                    <a:lnTo>
                      <a:pt x="28" y="46"/>
                    </a:lnTo>
                    <a:lnTo>
                      <a:pt x="36" y="56"/>
                    </a:lnTo>
                    <a:lnTo>
                      <a:pt x="53" y="44"/>
                    </a:lnTo>
                    <a:lnTo>
                      <a:pt x="76" y="74"/>
                    </a:lnTo>
                    <a:lnTo>
                      <a:pt x="92" y="30"/>
                    </a:lnTo>
                    <a:lnTo>
                      <a:pt x="96" y="0"/>
                    </a:lnTo>
                    <a:lnTo>
                      <a:pt x="115" y="31"/>
                    </a:lnTo>
                    <a:lnTo>
                      <a:pt x="129" y="92"/>
                    </a:lnTo>
                    <a:lnTo>
                      <a:pt x="113" y="124"/>
                    </a:lnTo>
                    <a:lnTo>
                      <a:pt x="89" y="137"/>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34" name="Freeform 130">
                <a:extLst>
                  <a:ext uri="{FF2B5EF4-FFF2-40B4-BE49-F238E27FC236}">
                    <a16:creationId xmlns:a16="http://schemas.microsoft.com/office/drawing/2014/main" id="{CDEB4AAD-250F-4E63-A777-55337C16E4BF}"/>
                  </a:ext>
                </a:extLst>
              </p:cNvPr>
              <p:cNvSpPr>
                <a:spLocks/>
              </p:cNvSpPr>
              <p:nvPr/>
            </p:nvSpPr>
            <p:spPr bwMode="auto">
              <a:xfrm>
                <a:off x="661" y="3513"/>
                <a:ext cx="176" cy="197"/>
              </a:xfrm>
              <a:custGeom>
                <a:avLst/>
                <a:gdLst/>
                <a:ahLst/>
                <a:cxnLst>
                  <a:cxn ang="0">
                    <a:pos x="169" y="109"/>
                  </a:cxn>
                  <a:cxn ang="0">
                    <a:pos x="175" y="128"/>
                  </a:cxn>
                  <a:cxn ang="0">
                    <a:pos x="171" y="149"/>
                  </a:cxn>
                  <a:cxn ang="0">
                    <a:pos x="161" y="168"/>
                  </a:cxn>
                  <a:cxn ang="0">
                    <a:pos x="144" y="183"/>
                  </a:cxn>
                  <a:cxn ang="0">
                    <a:pos x="121" y="193"/>
                  </a:cxn>
                  <a:cxn ang="0">
                    <a:pos x="113" y="193"/>
                  </a:cxn>
                  <a:cxn ang="0">
                    <a:pos x="130" y="174"/>
                  </a:cxn>
                  <a:cxn ang="0">
                    <a:pos x="140" y="153"/>
                  </a:cxn>
                  <a:cxn ang="0">
                    <a:pos x="141" y="130"/>
                  </a:cxn>
                  <a:cxn ang="0">
                    <a:pos x="131" y="96"/>
                  </a:cxn>
                  <a:cxn ang="0">
                    <a:pos x="120" y="77"/>
                  </a:cxn>
                  <a:cxn ang="0">
                    <a:pos x="119" y="107"/>
                  </a:cxn>
                  <a:cxn ang="0">
                    <a:pos x="110" y="135"/>
                  </a:cxn>
                  <a:cxn ang="0">
                    <a:pos x="94" y="161"/>
                  </a:cxn>
                  <a:cxn ang="0">
                    <a:pos x="84" y="162"/>
                  </a:cxn>
                  <a:cxn ang="0">
                    <a:pos x="81" y="138"/>
                  </a:cxn>
                  <a:cxn ang="0">
                    <a:pos x="70" y="115"/>
                  </a:cxn>
                  <a:cxn ang="0">
                    <a:pos x="62" y="133"/>
                  </a:cxn>
                  <a:cxn ang="0">
                    <a:pos x="60" y="158"/>
                  </a:cxn>
                  <a:cxn ang="0">
                    <a:pos x="49" y="155"/>
                  </a:cxn>
                  <a:cxn ang="0">
                    <a:pos x="42" y="138"/>
                  </a:cxn>
                  <a:cxn ang="0">
                    <a:pos x="38" y="131"/>
                  </a:cxn>
                  <a:cxn ang="0">
                    <a:pos x="30" y="150"/>
                  </a:cxn>
                  <a:cxn ang="0">
                    <a:pos x="30" y="169"/>
                  </a:cxn>
                  <a:cxn ang="0">
                    <a:pos x="39" y="188"/>
                  </a:cxn>
                  <a:cxn ang="0">
                    <a:pos x="28" y="189"/>
                  </a:cxn>
                  <a:cxn ang="0">
                    <a:pos x="12" y="174"/>
                  </a:cxn>
                  <a:cxn ang="0">
                    <a:pos x="2" y="156"/>
                  </a:cxn>
                  <a:cxn ang="0">
                    <a:pos x="0" y="136"/>
                  </a:cxn>
                  <a:cxn ang="0">
                    <a:pos x="6" y="116"/>
                  </a:cxn>
                  <a:cxn ang="0">
                    <a:pos x="23" y="97"/>
                  </a:cxn>
                  <a:cxn ang="0">
                    <a:pos x="33" y="88"/>
                  </a:cxn>
                  <a:cxn ang="0">
                    <a:pos x="42" y="71"/>
                  </a:cxn>
                  <a:cxn ang="0">
                    <a:pos x="46" y="52"/>
                  </a:cxn>
                  <a:cxn ang="0">
                    <a:pos x="56" y="37"/>
                  </a:cxn>
                  <a:cxn ang="0">
                    <a:pos x="72" y="26"/>
                  </a:cxn>
                  <a:cxn ang="0">
                    <a:pos x="74" y="31"/>
                  </a:cxn>
                  <a:cxn ang="0">
                    <a:pos x="71" y="50"/>
                  </a:cxn>
                  <a:cxn ang="0">
                    <a:pos x="76" y="70"/>
                  </a:cxn>
                  <a:cxn ang="0">
                    <a:pos x="85" y="90"/>
                  </a:cxn>
                  <a:cxn ang="0">
                    <a:pos x="85" y="109"/>
                  </a:cxn>
                  <a:cxn ang="0">
                    <a:pos x="92" y="83"/>
                  </a:cxn>
                  <a:cxn ang="0">
                    <a:pos x="93" y="62"/>
                  </a:cxn>
                  <a:cxn ang="0">
                    <a:pos x="101" y="39"/>
                  </a:cxn>
                  <a:cxn ang="0">
                    <a:pos x="117" y="19"/>
                  </a:cxn>
                  <a:cxn ang="0">
                    <a:pos x="140" y="4"/>
                  </a:cxn>
                  <a:cxn ang="0">
                    <a:pos x="146" y="7"/>
                  </a:cxn>
                  <a:cxn ang="0">
                    <a:pos x="137" y="29"/>
                  </a:cxn>
                  <a:cxn ang="0">
                    <a:pos x="136" y="52"/>
                  </a:cxn>
                  <a:cxn ang="0">
                    <a:pos x="144" y="74"/>
                  </a:cxn>
                  <a:cxn ang="0">
                    <a:pos x="159" y="94"/>
                  </a:cxn>
                </a:cxnLst>
                <a:rect l="0" t="0" r="r" b="b"/>
                <a:pathLst>
                  <a:path w="176" h="197">
                    <a:moveTo>
                      <a:pt x="159" y="94"/>
                    </a:moveTo>
                    <a:lnTo>
                      <a:pt x="164" y="99"/>
                    </a:lnTo>
                    <a:lnTo>
                      <a:pt x="167" y="105"/>
                    </a:lnTo>
                    <a:lnTo>
                      <a:pt x="169" y="109"/>
                    </a:lnTo>
                    <a:lnTo>
                      <a:pt x="170" y="111"/>
                    </a:lnTo>
                    <a:lnTo>
                      <a:pt x="172" y="117"/>
                    </a:lnTo>
                    <a:lnTo>
                      <a:pt x="173" y="122"/>
                    </a:lnTo>
                    <a:lnTo>
                      <a:pt x="175" y="128"/>
                    </a:lnTo>
                    <a:lnTo>
                      <a:pt x="175" y="133"/>
                    </a:lnTo>
                    <a:lnTo>
                      <a:pt x="173" y="138"/>
                    </a:lnTo>
                    <a:lnTo>
                      <a:pt x="173" y="143"/>
                    </a:lnTo>
                    <a:lnTo>
                      <a:pt x="171" y="149"/>
                    </a:lnTo>
                    <a:lnTo>
                      <a:pt x="169" y="153"/>
                    </a:lnTo>
                    <a:lnTo>
                      <a:pt x="167" y="159"/>
                    </a:lnTo>
                    <a:lnTo>
                      <a:pt x="164" y="163"/>
                    </a:lnTo>
                    <a:lnTo>
                      <a:pt x="161" y="168"/>
                    </a:lnTo>
                    <a:lnTo>
                      <a:pt x="158" y="172"/>
                    </a:lnTo>
                    <a:lnTo>
                      <a:pt x="153" y="177"/>
                    </a:lnTo>
                    <a:lnTo>
                      <a:pt x="148" y="180"/>
                    </a:lnTo>
                    <a:lnTo>
                      <a:pt x="144" y="183"/>
                    </a:lnTo>
                    <a:lnTo>
                      <a:pt x="138" y="187"/>
                    </a:lnTo>
                    <a:lnTo>
                      <a:pt x="133" y="190"/>
                    </a:lnTo>
                    <a:lnTo>
                      <a:pt x="127" y="192"/>
                    </a:lnTo>
                    <a:lnTo>
                      <a:pt x="121" y="193"/>
                    </a:lnTo>
                    <a:lnTo>
                      <a:pt x="115" y="196"/>
                    </a:lnTo>
                    <a:lnTo>
                      <a:pt x="112" y="196"/>
                    </a:lnTo>
                    <a:lnTo>
                      <a:pt x="110" y="196"/>
                    </a:lnTo>
                    <a:lnTo>
                      <a:pt x="113" y="193"/>
                    </a:lnTo>
                    <a:lnTo>
                      <a:pt x="118" y="189"/>
                    </a:lnTo>
                    <a:lnTo>
                      <a:pt x="123" y="184"/>
                    </a:lnTo>
                    <a:lnTo>
                      <a:pt x="127" y="180"/>
                    </a:lnTo>
                    <a:lnTo>
                      <a:pt x="130" y="174"/>
                    </a:lnTo>
                    <a:lnTo>
                      <a:pt x="133" y="170"/>
                    </a:lnTo>
                    <a:lnTo>
                      <a:pt x="135" y="164"/>
                    </a:lnTo>
                    <a:lnTo>
                      <a:pt x="137" y="159"/>
                    </a:lnTo>
                    <a:lnTo>
                      <a:pt x="140" y="153"/>
                    </a:lnTo>
                    <a:lnTo>
                      <a:pt x="141" y="148"/>
                    </a:lnTo>
                    <a:lnTo>
                      <a:pt x="142" y="141"/>
                    </a:lnTo>
                    <a:lnTo>
                      <a:pt x="142" y="136"/>
                    </a:lnTo>
                    <a:lnTo>
                      <a:pt x="141" y="130"/>
                    </a:lnTo>
                    <a:lnTo>
                      <a:pt x="140" y="125"/>
                    </a:lnTo>
                    <a:lnTo>
                      <a:pt x="137" y="115"/>
                    </a:lnTo>
                    <a:lnTo>
                      <a:pt x="134" y="105"/>
                    </a:lnTo>
                    <a:lnTo>
                      <a:pt x="131" y="96"/>
                    </a:lnTo>
                    <a:lnTo>
                      <a:pt x="128" y="87"/>
                    </a:lnTo>
                    <a:lnTo>
                      <a:pt x="124" y="78"/>
                    </a:lnTo>
                    <a:lnTo>
                      <a:pt x="119" y="69"/>
                    </a:lnTo>
                    <a:lnTo>
                      <a:pt x="120" y="77"/>
                    </a:lnTo>
                    <a:lnTo>
                      <a:pt x="120" y="85"/>
                    </a:lnTo>
                    <a:lnTo>
                      <a:pt x="121" y="91"/>
                    </a:lnTo>
                    <a:lnTo>
                      <a:pt x="120" y="99"/>
                    </a:lnTo>
                    <a:lnTo>
                      <a:pt x="119" y="107"/>
                    </a:lnTo>
                    <a:lnTo>
                      <a:pt x="118" y="114"/>
                    </a:lnTo>
                    <a:lnTo>
                      <a:pt x="116" y="121"/>
                    </a:lnTo>
                    <a:lnTo>
                      <a:pt x="113" y="128"/>
                    </a:lnTo>
                    <a:lnTo>
                      <a:pt x="110" y="135"/>
                    </a:lnTo>
                    <a:lnTo>
                      <a:pt x="107" y="142"/>
                    </a:lnTo>
                    <a:lnTo>
                      <a:pt x="103" y="149"/>
                    </a:lnTo>
                    <a:lnTo>
                      <a:pt x="98" y="155"/>
                    </a:lnTo>
                    <a:lnTo>
                      <a:pt x="94" y="161"/>
                    </a:lnTo>
                    <a:lnTo>
                      <a:pt x="89" y="167"/>
                    </a:lnTo>
                    <a:lnTo>
                      <a:pt x="82" y="172"/>
                    </a:lnTo>
                    <a:lnTo>
                      <a:pt x="83" y="169"/>
                    </a:lnTo>
                    <a:lnTo>
                      <a:pt x="84" y="162"/>
                    </a:lnTo>
                    <a:lnTo>
                      <a:pt x="84" y="157"/>
                    </a:lnTo>
                    <a:lnTo>
                      <a:pt x="83" y="150"/>
                    </a:lnTo>
                    <a:lnTo>
                      <a:pt x="82" y="143"/>
                    </a:lnTo>
                    <a:lnTo>
                      <a:pt x="81" y="138"/>
                    </a:lnTo>
                    <a:lnTo>
                      <a:pt x="79" y="131"/>
                    </a:lnTo>
                    <a:lnTo>
                      <a:pt x="77" y="126"/>
                    </a:lnTo>
                    <a:lnTo>
                      <a:pt x="74" y="120"/>
                    </a:lnTo>
                    <a:lnTo>
                      <a:pt x="70" y="115"/>
                    </a:lnTo>
                    <a:lnTo>
                      <a:pt x="70" y="116"/>
                    </a:lnTo>
                    <a:lnTo>
                      <a:pt x="66" y="121"/>
                    </a:lnTo>
                    <a:lnTo>
                      <a:pt x="64" y="127"/>
                    </a:lnTo>
                    <a:lnTo>
                      <a:pt x="62" y="133"/>
                    </a:lnTo>
                    <a:lnTo>
                      <a:pt x="61" y="139"/>
                    </a:lnTo>
                    <a:lnTo>
                      <a:pt x="60" y="146"/>
                    </a:lnTo>
                    <a:lnTo>
                      <a:pt x="60" y="151"/>
                    </a:lnTo>
                    <a:lnTo>
                      <a:pt x="60" y="158"/>
                    </a:lnTo>
                    <a:lnTo>
                      <a:pt x="60" y="163"/>
                    </a:lnTo>
                    <a:lnTo>
                      <a:pt x="57" y="161"/>
                    </a:lnTo>
                    <a:lnTo>
                      <a:pt x="53" y="158"/>
                    </a:lnTo>
                    <a:lnTo>
                      <a:pt x="49" y="155"/>
                    </a:lnTo>
                    <a:lnTo>
                      <a:pt x="47" y="150"/>
                    </a:lnTo>
                    <a:lnTo>
                      <a:pt x="45" y="147"/>
                    </a:lnTo>
                    <a:lnTo>
                      <a:pt x="43" y="142"/>
                    </a:lnTo>
                    <a:lnTo>
                      <a:pt x="42" y="138"/>
                    </a:lnTo>
                    <a:lnTo>
                      <a:pt x="41" y="135"/>
                    </a:lnTo>
                    <a:lnTo>
                      <a:pt x="41" y="130"/>
                    </a:lnTo>
                    <a:lnTo>
                      <a:pt x="41" y="128"/>
                    </a:lnTo>
                    <a:lnTo>
                      <a:pt x="38" y="131"/>
                    </a:lnTo>
                    <a:lnTo>
                      <a:pt x="36" y="136"/>
                    </a:lnTo>
                    <a:lnTo>
                      <a:pt x="33" y="140"/>
                    </a:lnTo>
                    <a:lnTo>
                      <a:pt x="31" y="146"/>
                    </a:lnTo>
                    <a:lnTo>
                      <a:pt x="30" y="150"/>
                    </a:lnTo>
                    <a:lnTo>
                      <a:pt x="29" y="155"/>
                    </a:lnTo>
                    <a:lnTo>
                      <a:pt x="29" y="160"/>
                    </a:lnTo>
                    <a:lnTo>
                      <a:pt x="29" y="164"/>
                    </a:lnTo>
                    <a:lnTo>
                      <a:pt x="30" y="169"/>
                    </a:lnTo>
                    <a:lnTo>
                      <a:pt x="31" y="174"/>
                    </a:lnTo>
                    <a:lnTo>
                      <a:pt x="33" y="179"/>
                    </a:lnTo>
                    <a:lnTo>
                      <a:pt x="36" y="183"/>
                    </a:lnTo>
                    <a:lnTo>
                      <a:pt x="39" y="188"/>
                    </a:lnTo>
                    <a:lnTo>
                      <a:pt x="44" y="196"/>
                    </a:lnTo>
                    <a:lnTo>
                      <a:pt x="39" y="193"/>
                    </a:lnTo>
                    <a:lnTo>
                      <a:pt x="33" y="191"/>
                    </a:lnTo>
                    <a:lnTo>
                      <a:pt x="28" y="189"/>
                    </a:lnTo>
                    <a:lnTo>
                      <a:pt x="24" y="186"/>
                    </a:lnTo>
                    <a:lnTo>
                      <a:pt x="20" y="182"/>
                    </a:lnTo>
                    <a:lnTo>
                      <a:pt x="15" y="178"/>
                    </a:lnTo>
                    <a:lnTo>
                      <a:pt x="12" y="174"/>
                    </a:lnTo>
                    <a:lnTo>
                      <a:pt x="9" y="170"/>
                    </a:lnTo>
                    <a:lnTo>
                      <a:pt x="6" y="166"/>
                    </a:lnTo>
                    <a:lnTo>
                      <a:pt x="4" y="160"/>
                    </a:lnTo>
                    <a:lnTo>
                      <a:pt x="2" y="156"/>
                    </a:lnTo>
                    <a:lnTo>
                      <a:pt x="1" y="151"/>
                    </a:lnTo>
                    <a:lnTo>
                      <a:pt x="0" y="146"/>
                    </a:lnTo>
                    <a:lnTo>
                      <a:pt x="0" y="141"/>
                    </a:lnTo>
                    <a:lnTo>
                      <a:pt x="0" y="136"/>
                    </a:lnTo>
                    <a:lnTo>
                      <a:pt x="1" y="131"/>
                    </a:lnTo>
                    <a:lnTo>
                      <a:pt x="2" y="126"/>
                    </a:lnTo>
                    <a:lnTo>
                      <a:pt x="4" y="121"/>
                    </a:lnTo>
                    <a:lnTo>
                      <a:pt x="6" y="116"/>
                    </a:lnTo>
                    <a:lnTo>
                      <a:pt x="9" y="111"/>
                    </a:lnTo>
                    <a:lnTo>
                      <a:pt x="12" y="108"/>
                    </a:lnTo>
                    <a:lnTo>
                      <a:pt x="15" y="104"/>
                    </a:lnTo>
                    <a:lnTo>
                      <a:pt x="23" y="97"/>
                    </a:lnTo>
                    <a:lnTo>
                      <a:pt x="24" y="96"/>
                    </a:lnTo>
                    <a:lnTo>
                      <a:pt x="26" y="95"/>
                    </a:lnTo>
                    <a:lnTo>
                      <a:pt x="30" y="91"/>
                    </a:lnTo>
                    <a:lnTo>
                      <a:pt x="33" y="88"/>
                    </a:lnTo>
                    <a:lnTo>
                      <a:pt x="37" y="84"/>
                    </a:lnTo>
                    <a:lnTo>
                      <a:pt x="39" y="80"/>
                    </a:lnTo>
                    <a:lnTo>
                      <a:pt x="41" y="76"/>
                    </a:lnTo>
                    <a:lnTo>
                      <a:pt x="42" y="71"/>
                    </a:lnTo>
                    <a:lnTo>
                      <a:pt x="43" y="67"/>
                    </a:lnTo>
                    <a:lnTo>
                      <a:pt x="44" y="65"/>
                    </a:lnTo>
                    <a:lnTo>
                      <a:pt x="44" y="60"/>
                    </a:lnTo>
                    <a:lnTo>
                      <a:pt x="46" y="52"/>
                    </a:lnTo>
                    <a:lnTo>
                      <a:pt x="48" y="48"/>
                    </a:lnTo>
                    <a:lnTo>
                      <a:pt x="50" y="44"/>
                    </a:lnTo>
                    <a:lnTo>
                      <a:pt x="53" y="40"/>
                    </a:lnTo>
                    <a:lnTo>
                      <a:pt x="56" y="37"/>
                    </a:lnTo>
                    <a:lnTo>
                      <a:pt x="60" y="34"/>
                    </a:lnTo>
                    <a:lnTo>
                      <a:pt x="63" y="31"/>
                    </a:lnTo>
                    <a:lnTo>
                      <a:pt x="67" y="28"/>
                    </a:lnTo>
                    <a:lnTo>
                      <a:pt x="72" y="26"/>
                    </a:lnTo>
                    <a:lnTo>
                      <a:pt x="74" y="25"/>
                    </a:lnTo>
                    <a:lnTo>
                      <a:pt x="76" y="24"/>
                    </a:lnTo>
                    <a:lnTo>
                      <a:pt x="75" y="26"/>
                    </a:lnTo>
                    <a:lnTo>
                      <a:pt x="74" y="31"/>
                    </a:lnTo>
                    <a:lnTo>
                      <a:pt x="72" y="36"/>
                    </a:lnTo>
                    <a:lnTo>
                      <a:pt x="71" y="40"/>
                    </a:lnTo>
                    <a:lnTo>
                      <a:pt x="71" y="46"/>
                    </a:lnTo>
                    <a:lnTo>
                      <a:pt x="71" y="50"/>
                    </a:lnTo>
                    <a:lnTo>
                      <a:pt x="72" y="56"/>
                    </a:lnTo>
                    <a:lnTo>
                      <a:pt x="73" y="60"/>
                    </a:lnTo>
                    <a:lnTo>
                      <a:pt x="74" y="66"/>
                    </a:lnTo>
                    <a:lnTo>
                      <a:pt x="76" y="70"/>
                    </a:lnTo>
                    <a:lnTo>
                      <a:pt x="80" y="78"/>
                    </a:lnTo>
                    <a:lnTo>
                      <a:pt x="82" y="81"/>
                    </a:lnTo>
                    <a:lnTo>
                      <a:pt x="84" y="86"/>
                    </a:lnTo>
                    <a:lnTo>
                      <a:pt x="85" y="90"/>
                    </a:lnTo>
                    <a:lnTo>
                      <a:pt x="86" y="95"/>
                    </a:lnTo>
                    <a:lnTo>
                      <a:pt x="86" y="100"/>
                    </a:lnTo>
                    <a:lnTo>
                      <a:pt x="86" y="105"/>
                    </a:lnTo>
                    <a:lnTo>
                      <a:pt x="85" y="109"/>
                    </a:lnTo>
                    <a:lnTo>
                      <a:pt x="88" y="105"/>
                    </a:lnTo>
                    <a:lnTo>
                      <a:pt x="89" y="97"/>
                    </a:lnTo>
                    <a:lnTo>
                      <a:pt x="91" y="90"/>
                    </a:lnTo>
                    <a:lnTo>
                      <a:pt x="92" y="83"/>
                    </a:lnTo>
                    <a:lnTo>
                      <a:pt x="92" y="76"/>
                    </a:lnTo>
                    <a:lnTo>
                      <a:pt x="92" y="74"/>
                    </a:lnTo>
                    <a:lnTo>
                      <a:pt x="92" y="67"/>
                    </a:lnTo>
                    <a:lnTo>
                      <a:pt x="93" y="62"/>
                    </a:lnTo>
                    <a:lnTo>
                      <a:pt x="94" y="56"/>
                    </a:lnTo>
                    <a:lnTo>
                      <a:pt x="96" y="49"/>
                    </a:lnTo>
                    <a:lnTo>
                      <a:pt x="98" y="45"/>
                    </a:lnTo>
                    <a:lnTo>
                      <a:pt x="101" y="39"/>
                    </a:lnTo>
                    <a:lnTo>
                      <a:pt x="105" y="34"/>
                    </a:lnTo>
                    <a:lnTo>
                      <a:pt x="109" y="28"/>
                    </a:lnTo>
                    <a:lnTo>
                      <a:pt x="113" y="24"/>
                    </a:lnTo>
                    <a:lnTo>
                      <a:pt x="117" y="19"/>
                    </a:lnTo>
                    <a:lnTo>
                      <a:pt x="123" y="15"/>
                    </a:lnTo>
                    <a:lnTo>
                      <a:pt x="128" y="11"/>
                    </a:lnTo>
                    <a:lnTo>
                      <a:pt x="133" y="7"/>
                    </a:lnTo>
                    <a:lnTo>
                      <a:pt x="140" y="4"/>
                    </a:lnTo>
                    <a:lnTo>
                      <a:pt x="146" y="2"/>
                    </a:lnTo>
                    <a:lnTo>
                      <a:pt x="152" y="0"/>
                    </a:lnTo>
                    <a:lnTo>
                      <a:pt x="149" y="3"/>
                    </a:lnTo>
                    <a:lnTo>
                      <a:pt x="146" y="7"/>
                    </a:lnTo>
                    <a:lnTo>
                      <a:pt x="143" y="13"/>
                    </a:lnTo>
                    <a:lnTo>
                      <a:pt x="141" y="18"/>
                    </a:lnTo>
                    <a:lnTo>
                      <a:pt x="138" y="23"/>
                    </a:lnTo>
                    <a:lnTo>
                      <a:pt x="137" y="29"/>
                    </a:lnTo>
                    <a:lnTo>
                      <a:pt x="136" y="35"/>
                    </a:lnTo>
                    <a:lnTo>
                      <a:pt x="135" y="40"/>
                    </a:lnTo>
                    <a:lnTo>
                      <a:pt x="135" y="46"/>
                    </a:lnTo>
                    <a:lnTo>
                      <a:pt x="136" y="52"/>
                    </a:lnTo>
                    <a:lnTo>
                      <a:pt x="137" y="57"/>
                    </a:lnTo>
                    <a:lnTo>
                      <a:pt x="140" y="63"/>
                    </a:lnTo>
                    <a:lnTo>
                      <a:pt x="142" y="68"/>
                    </a:lnTo>
                    <a:lnTo>
                      <a:pt x="144" y="74"/>
                    </a:lnTo>
                    <a:lnTo>
                      <a:pt x="147" y="79"/>
                    </a:lnTo>
                    <a:lnTo>
                      <a:pt x="150" y="84"/>
                    </a:lnTo>
                    <a:lnTo>
                      <a:pt x="154" y="88"/>
                    </a:lnTo>
                    <a:lnTo>
                      <a:pt x="159" y="94"/>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35" name="AutoShape 131">
                <a:extLst>
                  <a:ext uri="{FF2B5EF4-FFF2-40B4-BE49-F238E27FC236}">
                    <a16:creationId xmlns:a16="http://schemas.microsoft.com/office/drawing/2014/main" id="{42928FEC-9B06-441F-BE25-3978C7EC9083}"/>
                  </a:ext>
                </a:extLst>
              </p:cNvPr>
              <p:cNvSpPr>
                <a:spLocks noChangeArrowheads="1"/>
              </p:cNvSpPr>
              <p:nvPr/>
            </p:nvSpPr>
            <p:spPr bwMode="auto">
              <a:xfrm flipV="1">
                <a:off x="512" y="3625"/>
                <a:ext cx="252" cy="7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tx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36" name="AutoShape 132">
                <a:extLst>
                  <a:ext uri="{FF2B5EF4-FFF2-40B4-BE49-F238E27FC236}">
                    <a16:creationId xmlns:a16="http://schemas.microsoft.com/office/drawing/2014/main" id="{1E9AA34F-522F-4D9B-9104-FEF24304D4EC}"/>
                  </a:ext>
                </a:extLst>
              </p:cNvPr>
              <p:cNvSpPr>
                <a:spLocks noChangeArrowheads="1"/>
              </p:cNvSpPr>
              <p:nvPr/>
            </p:nvSpPr>
            <p:spPr bwMode="auto">
              <a:xfrm>
                <a:off x="840" y="3875"/>
                <a:ext cx="217" cy="36"/>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437" name="AutoShape 133">
                <a:extLst>
                  <a:ext uri="{FF2B5EF4-FFF2-40B4-BE49-F238E27FC236}">
                    <a16:creationId xmlns:a16="http://schemas.microsoft.com/office/drawing/2014/main" id="{6D51D3D1-F567-4411-8B10-24C8C8A24627}"/>
                  </a:ext>
                </a:extLst>
              </p:cNvPr>
              <p:cNvSpPr>
                <a:spLocks noChangeArrowheads="1"/>
              </p:cNvSpPr>
              <p:nvPr/>
            </p:nvSpPr>
            <p:spPr bwMode="auto">
              <a:xfrm rot="6660000">
                <a:off x="840" y="3919"/>
                <a:ext cx="217" cy="34"/>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438" name="AutoShape 134">
                <a:extLst>
                  <a:ext uri="{FF2B5EF4-FFF2-40B4-BE49-F238E27FC236}">
                    <a16:creationId xmlns:a16="http://schemas.microsoft.com/office/drawing/2014/main" id="{EF5920C2-6BE9-423A-B916-9D51ACC08461}"/>
                  </a:ext>
                </a:extLst>
              </p:cNvPr>
              <p:cNvSpPr>
                <a:spLocks noChangeArrowheads="1"/>
              </p:cNvSpPr>
              <p:nvPr/>
            </p:nvSpPr>
            <p:spPr bwMode="auto">
              <a:xfrm rot="19440000">
                <a:off x="796" y="3919"/>
                <a:ext cx="217" cy="34"/>
              </a:xfrm>
              <a:prstGeom prst="cube">
                <a:avLst>
                  <a:gd name="adj" fmla="val 24995"/>
                </a:avLst>
              </a:prstGeom>
              <a:solidFill>
                <a:schemeClr val="tx1"/>
              </a:solidFill>
              <a:ln w="12700">
                <a:noFill/>
                <a:miter lim="800000"/>
                <a:headEnd/>
                <a:tailEnd/>
              </a:ln>
              <a:effectLst/>
              <a:sp3d prstMaterial="softEdge"/>
            </p:spPr>
            <p:txBody>
              <a:bodyPr wrap="none" anchor="ctr"/>
              <a:lstStyle/>
              <a:p>
                <a:pPr fontAlgn="auto">
                  <a:spcBef>
                    <a:spcPts val="0"/>
                  </a:spcBef>
                  <a:spcAft>
                    <a:spcPts val="0"/>
                  </a:spcAft>
                  <a:defRPr/>
                </a:pPr>
                <a:endParaRPr lang="es-ES">
                  <a:latin typeface="+mn-lt"/>
                  <a:ea typeface="+mn-ea"/>
                </a:endParaRPr>
              </a:p>
            </p:txBody>
          </p:sp>
          <p:grpSp>
            <p:nvGrpSpPr>
              <p:cNvPr id="439" name="Group 135">
                <a:extLst>
                  <a:ext uri="{FF2B5EF4-FFF2-40B4-BE49-F238E27FC236}">
                    <a16:creationId xmlns:a16="http://schemas.microsoft.com/office/drawing/2014/main" id="{F44394C9-8F20-4E5D-89B9-122D446F6D4E}"/>
                  </a:ext>
                </a:extLst>
              </p:cNvPr>
              <p:cNvGrpSpPr>
                <a:grpSpLocks/>
              </p:cNvGrpSpPr>
              <p:nvPr/>
            </p:nvGrpSpPr>
            <p:grpSpPr bwMode="auto">
              <a:xfrm>
                <a:off x="842" y="3572"/>
                <a:ext cx="176" cy="350"/>
                <a:chOff x="842" y="2756"/>
                <a:chExt cx="176" cy="350"/>
              </a:xfrm>
            </p:grpSpPr>
            <p:sp>
              <p:nvSpPr>
                <p:cNvPr id="440" name="Freeform 136">
                  <a:extLst>
                    <a:ext uri="{FF2B5EF4-FFF2-40B4-BE49-F238E27FC236}">
                      <a16:creationId xmlns:a16="http://schemas.microsoft.com/office/drawing/2014/main" id="{AFE12CF4-F07F-45EC-A94C-57C9B4546A52}"/>
                    </a:ext>
                  </a:extLst>
                </p:cNvPr>
                <p:cNvSpPr>
                  <a:spLocks/>
                </p:cNvSpPr>
                <p:nvPr/>
              </p:nvSpPr>
              <p:spPr bwMode="auto">
                <a:xfrm>
                  <a:off x="862" y="2863"/>
                  <a:ext cx="130" cy="243"/>
                </a:xfrm>
                <a:custGeom>
                  <a:avLst/>
                  <a:gdLst/>
                  <a:ahLst/>
                  <a:cxnLst>
                    <a:cxn ang="0">
                      <a:pos x="89" y="242"/>
                    </a:cxn>
                    <a:cxn ang="0">
                      <a:pos x="24" y="242"/>
                    </a:cxn>
                    <a:cxn ang="0">
                      <a:pos x="11" y="218"/>
                    </a:cxn>
                    <a:cxn ang="0">
                      <a:pos x="0" y="167"/>
                    </a:cxn>
                    <a:cxn ang="0">
                      <a:pos x="28" y="82"/>
                    </a:cxn>
                    <a:cxn ang="0">
                      <a:pos x="36" y="100"/>
                    </a:cxn>
                    <a:cxn ang="0">
                      <a:pos x="53" y="78"/>
                    </a:cxn>
                    <a:cxn ang="0">
                      <a:pos x="76" y="131"/>
                    </a:cxn>
                    <a:cxn ang="0">
                      <a:pos x="92" y="53"/>
                    </a:cxn>
                    <a:cxn ang="0">
                      <a:pos x="96" y="0"/>
                    </a:cxn>
                    <a:cxn ang="0">
                      <a:pos x="115" y="55"/>
                    </a:cxn>
                    <a:cxn ang="0">
                      <a:pos x="129" y="163"/>
                    </a:cxn>
                    <a:cxn ang="0">
                      <a:pos x="113" y="220"/>
                    </a:cxn>
                    <a:cxn ang="0">
                      <a:pos x="89" y="242"/>
                    </a:cxn>
                  </a:cxnLst>
                  <a:rect l="0" t="0" r="r" b="b"/>
                  <a:pathLst>
                    <a:path w="130" h="243">
                      <a:moveTo>
                        <a:pt x="89" y="242"/>
                      </a:moveTo>
                      <a:lnTo>
                        <a:pt x="24" y="242"/>
                      </a:lnTo>
                      <a:lnTo>
                        <a:pt x="11" y="218"/>
                      </a:lnTo>
                      <a:lnTo>
                        <a:pt x="0" y="167"/>
                      </a:lnTo>
                      <a:lnTo>
                        <a:pt x="28" y="82"/>
                      </a:lnTo>
                      <a:lnTo>
                        <a:pt x="36" y="100"/>
                      </a:lnTo>
                      <a:lnTo>
                        <a:pt x="53" y="78"/>
                      </a:lnTo>
                      <a:lnTo>
                        <a:pt x="76" y="131"/>
                      </a:lnTo>
                      <a:lnTo>
                        <a:pt x="92" y="53"/>
                      </a:lnTo>
                      <a:lnTo>
                        <a:pt x="96" y="0"/>
                      </a:lnTo>
                      <a:lnTo>
                        <a:pt x="115" y="55"/>
                      </a:lnTo>
                      <a:lnTo>
                        <a:pt x="129" y="163"/>
                      </a:lnTo>
                      <a:lnTo>
                        <a:pt x="113" y="220"/>
                      </a:lnTo>
                      <a:lnTo>
                        <a:pt x="89" y="242"/>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41" name="Freeform 137">
                  <a:extLst>
                    <a:ext uri="{FF2B5EF4-FFF2-40B4-BE49-F238E27FC236}">
                      <a16:creationId xmlns:a16="http://schemas.microsoft.com/office/drawing/2014/main" id="{523DF951-C752-4714-B768-9ACE7179C4B6}"/>
                    </a:ext>
                  </a:extLst>
                </p:cNvPr>
                <p:cNvSpPr>
                  <a:spLocks/>
                </p:cNvSpPr>
                <p:nvPr/>
              </p:nvSpPr>
              <p:spPr bwMode="auto">
                <a:xfrm>
                  <a:off x="842" y="2756"/>
                  <a:ext cx="176" cy="350"/>
                </a:xfrm>
                <a:custGeom>
                  <a:avLst/>
                  <a:gdLst/>
                  <a:ahLst/>
                  <a:cxnLst>
                    <a:cxn ang="0">
                      <a:pos x="169" y="195"/>
                    </a:cxn>
                    <a:cxn ang="0">
                      <a:pos x="175" y="228"/>
                    </a:cxn>
                    <a:cxn ang="0">
                      <a:pos x="171" y="266"/>
                    </a:cxn>
                    <a:cxn ang="0">
                      <a:pos x="161" y="299"/>
                    </a:cxn>
                    <a:cxn ang="0">
                      <a:pos x="144" y="327"/>
                    </a:cxn>
                    <a:cxn ang="0">
                      <a:pos x="121" y="345"/>
                    </a:cxn>
                    <a:cxn ang="0">
                      <a:pos x="113" y="345"/>
                    </a:cxn>
                    <a:cxn ang="0">
                      <a:pos x="130" y="311"/>
                    </a:cxn>
                    <a:cxn ang="0">
                      <a:pos x="140" y="274"/>
                    </a:cxn>
                    <a:cxn ang="0">
                      <a:pos x="141" y="232"/>
                    </a:cxn>
                    <a:cxn ang="0">
                      <a:pos x="131" y="171"/>
                    </a:cxn>
                    <a:cxn ang="0">
                      <a:pos x="120" y="138"/>
                    </a:cxn>
                    <a:cxn ang="0">
                      <a:pos x="119" y="191"/>
                    </a:cxn>
                    <a:cxn ang="0">
                      <a:pos x="110" y="240"/>
                    </a:cxn>
                    <a:cxn ang="0">
                      <a:pos x="94" y="287"/>
                    </a:cxn>
                    <a:cxn ang="0">
                      <a:pos x="84" y="289"/>
                    </a:cxn>
                    <a:cxn ang="0">
                      <a:pos x="81" y="246"/>
                    </a:cxn>
                    <a:cxn ang="0">
                      <a:pos x="70" y="205"/>
                    </a:cxn>
                    <a:cxn ang="0">
                      <a:pos x="62" y="238"/>
                    </a:cxn>
                    <a:cxn ang="0">
                      <a:pos x="60" y="281"/>
                    </a:cxn>
                    <a:cxn ang="0">
                      <a:pos x="49" y="276"/>
                    </a:cxn>
                    <a:cxn ang="0">
                      <a:pos x="42" y="246"/>
                    </a:cxn>
                    <a:cxn ang="0">
                      <a:pos x="38" y="234"/>
                    </a:cxn>
                    <a:cxn ang="0">
                      <a:pos x="30" y="268"/>
                    </a:cxn>
                    <a:cxn ang="0">
                      <a:pos x="30" y="301"/>
                    </a:cxn>
                    <a:cxn ang="0">
                      <a:pos x="39" y="335"/>
                    </a:cxn>
                    <a:cxn ang="0">
                      <a:pos x="28" y="337"/>
                    </a:cxn>
                    <a:cxn ang="0">
                      <a:pos x="12" y="311"/>
                    </a:cxn>
                    <a:cxn ang="0">
                      <a:pos x="2" y="278"/>
                    </a:cxn>
                    <a:cxn ang="0">
                      <a:pos x="0" y="242"/>
                    </a:cxn>
                    <a:cxn ang="0">
                      <a:pos x="6" y="207"/>
                    </a:cxn>
                    <a:cxn ang="0">
                      <a:pos x="23" y="173"/>
                    </a:cxn>
                    <a:cxn ang="0">
                      <a:pos x="33" y="157"/>
                    </a:cxn>
                    <a:cxn ang="0">
                      <a:pos x="42" y="128"/>
                    </a:cxn>
                    <a:cxn ang="0">
                      <a:pos x="46" y="92"/>
                    </a:cxn>
                    <a:cxn ang="0">
                      <a:pos x="56" y="67"/>
                    </a:cxn>
                    <a:cxn ang="0">
                      <a:pos x="72" y="47"/>
                    </a:cxn>
                    <a:cxn ang="0">
                      <a:pos x="74" y="55"/>
                    </a:cxn>
                    <a:cxn ang="0">
                      <a:pos x="71" y="90"/>
                    </a:cxn>
                    <a:cxn ang="0">
                      <a:pos x="76" y="126"/>
                    </a:cxn>
                    <a:cxn ang="0">
                      <a:pos x="85" y="161"/>
                    </a:cxn>
                    <a:cxn ang="0">
                      <a:pos x="85" y="195"/>
                    </a:cxn>
                    <a:cxn ang="0">
                      <a:pos x="92" y="147"/>
                    </a:cxn>
                    <a:cxn ang="0">
                      <a:pos x="93" y="110"/>
                    </a:cxn>
                    <a:cxn ang="0">
                      <a:pos x="101" y="70"/>
                    </a:cxn>
                    <a:cxn ang="0">
                      <a:pos x="117" y="35"/>
                    </a:cxn>
                    <a:cxn ang="0">
                      <a:pos x="140" y="7"/>
                    </a:cxn>
                    <a:cxn ang="0">
                      <a:pos x="146" y="13"/>
                    </a:cxn>
                    <a:cxn ang="0">
                      <a:pos x="137" y="53"/>
                    </a:cxn>
                    <a:cxn ang="0">
                      <a:pos x="136" y="92"/>
                    </a:cxn>
                    <a:cxn ang="0">
                      <a:pos x="144" y="132"/>
                    </a:cxn>
                    <a:cxn ang="0">
                      <a:pos x="159" y="167"/>
                    </a:cxn>
                  </a:cxnLst>
                  <a:rect l="0" t="0" r="r" b="b"/>
                  <a:pathLst>
                    <a:path w="176" h="350">
                      <a:moveTo>
                        <a:pt x="159" y="167"/>
                      </a:moveTo>
                      <a:lnTo>
                        <a:pt x="164" y="177"/>
                      </a:lnTo>
                      <a:lnTo>
                        <a:pt x="167" y="187"/>
                      </a:lnTo>
                      <a:lnTo>
                        <a:pt x="169" y="195"/>
                      </a:lnTo>
                      <a:lnTo>
                        <a:pt x="170" y="199"/>
                      </a:lnTo>
                      <a:lnTo>
                        <a:pt x="172" y="209"/>
                      </a:lnTo>
                      <a:lnTo>
                        <a:pt x="173" y="218"/>
                      </a:lnTo>
                      <a:lnTo>
                        <a:pt x="175" y="228"/>
                      </a:lnTo>
                      <a:lnTo>
                        <a:pt x="175" y="238"/>
                      </a:lnTo>
                      <a:lnTo>
                        <a:pt x="173" y="246"/>
                      </a:lnTo>
                      <a:lnTo>
                        <a:pt x="173" y="256"/>
                      </a:lnTo>
                      <a:lnTo>
                        <a:pt x="171" y="266"/>
                      </a:lnTo>
                      <a:lnTo>
                        <a:pt x="169" y="274"/>
                      </a:lnTo>
                      <a:lnTo>
                        <a:pt x="167" y="283"/>
                      </a:lnTo>
                      <a:lnTo>
                        <a:pt x="164" y="291"/>
                      </a:lnTo>
                      <a:lnTo>
                        <a:pt x="161" y="299"/>
                      </a:lnTo>
                      <a:lnTo>
                        <a:pt x="158" y="307"/>
                      </a:lnTo>
                      <a:lnTo>
                        <a:pt x="153" y="315"/>
                      </a:lnTo>
                      <a:lnTo>
                        <a:pt x="148" y="321"/>
                      </a:lnTo>
                      <a:lnTo>
                        <a:pt x="144" y="327"/>
                      </a:lnTo>
                      <a:lnTo>
                        <a:pt x="138" y="333"/>
                      </a:lnTo>
                      <a:lnTo>
                        <a:pt x="133" y="339"/>
                      </a:lnTo>
                      <a:lnTo>
                        <a:pt x="127" y="343"/>
                      </a:lnTo>
                      <a:lnTo>
                        <a:pt x="121" y="345"/>
                      </a:lnTo>
                      <a:lnTo>
                        <a:pt x="115" y="349"/>
                      </a:lnTo>
                      <a:lnTo>
                        <a:pt x="112" y="349"/>
                      </a:lnTo>
                      <a:lnTo>
                        <a:pt x="110" y="349"/>
                      </a:lnTo>
                      <a:lnTo>
                        <a:pt x="113" y="345"/>
                      </a:lnTo>
                      <a:lnTo>
                        <a:pt x="118" y="337"/>
                      </a:lnTo>
                      <a:lnTo>
                        <a:pt x="123" y="329"/>
                      </a:lnTo>
                      <a:lnTo>
                        <a:pt x="127" y="321"/>
                      </a:lnTo>
                      <a:lnTo>
                        <a:pt x="130" y="311"/>
                      </a:lnTo>
                      <a:lnTo>
                        <a:pt x="133" y="303"/>
                      </a:lnTo>
                      <a:lnTo>
                        <a:pt x="135" y="293"/>
                      </a:lnTo>
                      <a:lnTo>
                        <a:pt x="137" y="283"/>
                      </a:lnTo>
                      <a:lnTo>
                        <a:pt x="140" y="274"/>
                      </a:lnTo>
                      <a:lnTo>
                        <a:pt x="141" y="264"/>
                      </a:lnTo>
                      <a:lnTo>
                        <a:pt x="142" y="252"/>
                      </a:lnTo>
                      <a:lnTo>
                        <a:pt x="142" y="242"/>
                      </a:lnTo>
                      <a:lnTo>
                        <a:pt x="141" y="232"/>
                      </a:lnTo>
                      <a:lnTo>
                        <a:pt x="140" y="222"/>
                      </a:lnTo>
                      <a:lnTo>
                        <a:pt x="137" y="205"/>
                      </a:lnTo>
                      <a:lnTo>
                        <a:pt x="134" y="187"/>
                      </a:lnTo>
                      <a:lnTo>
                        <a:pt x="131" y="171"/>
                      </a:lnTo>
                      <a:lnTo>
                        <a:pt x="128" y="155"/>
                      </a:lnTo>
                      <a:lnTo>
                        <a:pt x="124" y="139"/>
                      </a:lnTo>
                      <a:lnTo>
                        <a:pt x="119" y="124"/>
                      </a:lnTo>
                      <a:lnTo>
                        <a:pt x="120" y="138"/>
                      </a:lnTo>
                      <a:lnTo>
                        <a:pt x="120" y="151"/>
                      </a:lnTo>
                      <a:lnTo>
                        <a:pt x="121" y="163"/>
                      </a:lnTo>
                      <a:lnTo>
                        <a:pt x="120" y="177"/>
                      </a:lnTo>
                      <a:lnTo>
                        <a:pt x="119" y="191"/>
                      </a:lnTo>
                      <a:lnTo>
                        <a:pt x="118" y="203"/>
                      </a:lnTo>
                      <a:lnTo>
                        <a:pt x="116" y="216"/>
                      </a:lnTo>
                      <a:lnTo>
                        <a:pt x="113" y="228"/>
                      </a:lnTo>
                      <a:lnTo>
                        <a:pt x="110" y="240"/>
                      </a:lnTo>
                      <a:lnTo>
                        <a:pt x="107" y="254"/>
                      </a:lnTo>
                      <a:lnTo>
                        <a:pt x="103" y="266"/>
                      </a:lnTo>
                      <a:lnTo>
                        <a:pt x="98" y="276"/>
                      </a:lnTo>
                      <a:lnTo>
                        <a:pt x="94" y="287"/>
                      </a:lnTo>
                      <a:lnTo>
                        <a:pt x="89" y="297"/>
                      </a:lnTo>
                      <a:lnTo>
                        <a:pt x="82" y="307"/>
                      </a:lnTo>
                      <a:lnTo>
                        <a:pt x="83" y="301"/>
                      </a:lnTo>
                      <a:lnTo>
                        <a:pt x="84" y="289"/>
                      </a:lnTo>
                      <a:lnTo>
                        <a:pt x="84" y="279"/>
                      </a:lnTo>
                      <a:lnTo>
                        <a:pt x="83" y="268"/>
                      </a:lnTo>
                      <a:lnTo>
                        <a:pt x="82" y="256"/>
                      </a:lnTo>
                      <a:lnTo>
                        <a:pt x="81" y="246"/>
                      </a:lnTo>
                      <a:lnTo>
                        <a:pt x="79" y="234"/>
                      </a:lnTo>
                      <a:lnTo>
                        <a:pt x="77" y="224"/>
                      </a:lnTo>
                      <a:lnTo>
                        <a:pt x="74" y="214"/>
                      </a:lnTo>
                      <a:lnTo>
                        <a:pt x="70" y="205"/>
                      </a:lnTo>
                      <a:lnTo>
                        <a:pt x="70" y="207"/>
                      </a:lnTo>
                      <a:lnTo>
                        <a:pt x="66" y="216"/>
                      </a:lnTo>
                      <a:lnTo>
                        <a:pt x="64" y="226"/>
                      </a:lnTo>
                      <a:lnTo>
                        <a:pt x="62" y="238"/>
                      </a:lnTo>
                      <a:lnTo>
                        <a:pt x="61" y="248"/>
                      </a:lnTo>
                      <a:lnTo>
                        <a:pt x="60" y="260"/>
                      </a:lnTo>
                      <a:lnTo>
                        <a:pt x="60" y="270"/>
                      </a:lnTo>
                      <a:lnTo>
                        <a:pt x="60" y="281"/>
                      </a:lnTo>
                      <a:lnTo>
                        <a:pt x="60" y="291"/>
                      </a:lnTo>
                      <a:lnTo>
                        <a:pt x="57" y="287"/>
                      </a:lnTo>
                      <a:lnTo>
                        <a:pt x="53" y="281"/>
                      </a:lnTo>
                      <a:lnTo>
                        <a:pt x="49" y="276"/>
                      </a:lnTo>
                      <a:lnTo>
                        <a:pt x="47" y="268"/>
                      </a:lnTo>
                      <a:lnTo>
                        <a:pt x="45" y="262"/>
                      </a:lnTo>
                      <a:lnTo>
                        <a:pt x="43" y="254"/>
                      </a:lnTo>
                      <a:lnTo>
                        <a:pt x="42" y="246"/>
                      </a:lnTo>
                      <a:lnTo>
                        <a:pt x="41" y="240"/>
                      </a:lnTo>
                      <a:lnTo>
                        <a:pt x="41" y="232"/>
                      </a:lnTo>
                      <a:lnTo>
                        <a:pt x="41" y="228"/>
                      </a:lnTo>
                      <a:lnTo>
                        <a:pt x="38" y="234"/>
                      </a:lnTo>
                      <a:lnTo>
                        <a:pt x="36" y="242"/>
                      </a:lnTo>
                      <a:lnTo>
                        <a:pt x="33" y="250"/>
                      </a:lnTo>
                      <a:lnTo>
                        <a:pt x="31" y="260"/>
                      </a:lnTo>
                      <a:lnTo>
                        <a:pt x="30" y="268"/>
                      </a:lnTo>
                      <a:lnTo>
                        <a:pt x="29" y="276"/>
                      </a:lnTo>
                      <a:lnTo>
                        <a:pt x="29" y="285"/>
                      </a:lnTo>
                      <a:lnTo>
                        <a:pt x="29" y="293"/>
                      </a:lnTo>
                      <a:lnTo>
                        <a:pt x="30" y="301"/>
                      </a:lnTo>
                      <a:lnTo>
                        <a:pt x="31" y="311"/>
                      </a:lnTo>
                      <a:lnTo>
                        <a:pt x="33" y="319"/>
                      </a:lnTo>
                      <a:lnTo>
                        <a:pt x="36" y="327"/>
                      </a:lnTo>
                      <a:lnTo>
                        <a:pt x="39" y="335"/>
                      </a:lnTo>
                      <a:lnTo>
                        <a:pt x="44" y="349"/>
                      </a:lnTo>
                      <a:lnTo>
                        <a:pt x="39" y="345"/>
                      </a:lnTo>
                      <a:lnTo>
                        <a:pt x="33" y="341"/>
                      </a:lnTo>
                      <a:lnTo>
                        <a:pt x="28" y="337"/>
                      </a:lnTo>
                      <a:lnTo>
                        <a:pt x="24" y="331"/>
                      </a:lnTo>
                      <a:lnTo>
                        <a:pt x="20" y="325"/>
                      </a:lnTo>
                      <a:lnTo>
                        <a:pt x="15" y="317"/>
                      </a:lnTo>
                      <a:lnTo>
                        <a:pt x="12" y="311"/>
                      </a:lnTo>
                      <a:lnTo>
                        <a:pt x="9" y="303"/>
                      </a:lnTo>
                      <a:lnTo>
                        <a:pt x="6" y="295"/>
                      </a:lnTo>
                      <a:lnTo>
                        <a:pt x="4" y="285"/>
                      </a:lnTo>
                      <a:lnTo>
                        <a:pt x="2" y="278"/>
                      </a:lnTo>
                      <a:lnTo>
                        <a:pt x="1" y="270"/>
                      </a:lnTo>
                      <a:lnTo>
                        <a:pt x="0" y="260"/>
                      </a:lnTo>
                      <a:lnTo>
                        <a:pt x="0" y="252"/>
                      </a:lnTo>
                      <a:lnTo>
                        <a:pt x="0" y="242"/>
                      </a:lnTo>
                      <a:lnTo>
                        <a:pt x="1" y="234"/>
                      </a:lnTo>
                      <a:lnTo>
                        <a:pt x="2" y="224"/>
                      </a:lnTo>
                      <a:lnTo>
                        <a:pt x="4" y="216"/>
                      </a:lnTo>
                      <a:lnTo>
                        <a:pt x="6" y="207"/>
                      </a:lnTo>
                      <a:lnTo>
                        <a:pt x="9" y="199"/>
                      </a:lnTo>
                      <a:lnTo>
                        <a:pt x="12" y="193"/>
                      </a:lnTo>
                      <a:lnTo>
                        <a:pt x="15" y="185"/>
                      </a:lnTo>
                      <a:lnTo>
                        <a:pt x="23" y="173"/>
                      </a:lnTo>
                      <a:lnTo>
                        <a:pt x="24" y="171"/>
                      </a:lnTo>
                      <a:lnTo>
                        <a:pt x="26" y="169"/>
                      </a:lnTo>
                      <a:lnTo>
                        <a:pt x="30" y="163"/>
                      </a:lnTo>
                      <a:lnTo>
                        <a:pt x="33" y="157"/>
                      </a:lnTo>
                      <a:lnTo>
                        <a:pt x="37" y="149"/>
                      </a:lnTo>
                      <a:lnTo>
                        <a:pt x="39" y="143"/>
                      </a:lnTo>
                      <a:lnTo>
                        <a:pt x="41" y="136"/>
                      </a:lnTo>
                      <a:lnTo>
                        <a:pt x="42" y="128"/>
                      </a:lnTo>
                      <a:lnTo>
                        <a:pt x="43" y="120"/>
                      </a:lnTo>
                      <a:lnTo>
                        <a:pt x="44" y="116"/>
                      </a:lnTo>
                      <a:lnTo>
                        <a:pt x="44" y="108"/>
                      </a:lnTo>
                      <a:lnTo>
                        <a:pt x="46" y="92"/>
                      </a:lnTo>
                      <a:lnTo>
                        <a:pt x="48" y="86"/>
                      </a:lnTo>
                      <a:lnTo>
                        <a:pt x="50" y="78"/>
                      </a:lnTo>
                      <a:lnTo>
                        <a:pt x="53" y="72"/>
                      </a:lnTo>
                      <a:lnTo>
                        <a:pt x="56" y="67"/>
                      </a:lnTo>
                      <a:lnTo>
                        <a:pt x="60" y="61"/>
                      </a:lnTo>
                      <a:lnTo>
                        <a:pt x="63" y="55"/>
                      </a:lnTo>
                      <a:lnTo>
                        <a:pt x="67" y="51"/>
                      </a:lnTo>
                      <a:lnTo>
                        <a:pt x="72" y="47"/>
                      </a:lnTo>
                      <a:lnTo>
                        <a:pt x="74" y="45"/>
                      </a:lnTo>
                      <a:lnTo>
                        <a:pt x="76" y="43"/>
                      </a:lnTo>
                      <a:lnTo>
                        <a:pt x="75" y="47"/>
                      </a:lnTo>
                      <a:lnTo>
                        <a:pt x="74" y="55"/>
                      </a:lnTo>
                      <a:lnTo>
                        <a:pt x="72" y="65"/>
                      </a:lnTo>
                      <a:lnTo>
                        <a:pt x="71" y="72"/>
                      </a:lnTo>
                      <a:lnTo>
                        <a:pt x="71" y="82"/>
                      </a:lnTo>
                      <a:lnTo>
                        <a:pt x="71" y="90"/>
                      </a:lnTo>
                      <a:lnTo>
                        <a:pt x="72" y="100"/>
                      </a:lnTo>
                      <a:lnTo>
                        <a:pt x="73" y="108"/>
                      </a:lnTo>
                      <a:lnTo>
                        <a:pt x="74" y="118"/>
                      </a:lnTo>
                      <a:lnTo>
                        <a:pt x="76" y="126"/>
                      </a:lnTo>
                      <a:lnTo>
                        <a:pt x="80" y="139"/>
                      </a:lnTo>
                      <a:lnTo>
                        <a:pt x="82" y="145"/>
                      </a:lnTo>
                      <a:lnTo>
                        <a:pt x="84" y="153"/>
                      </a:lnTo>
                      <a:lnTo>
                        <a:pt x="85" y="161"/>
                      </a:lnTo>
                      <a:lnTo>
                        <a:pt x="86" y="169"/>
                      </a:lnTo>
                      <a:lnTo>
                        <a:pt x="86" y="179"/>
                      </a:lnTo>
                      <a:lnTo>
                        <a:pt x="86" y="187"/>
                      </a:lnTo>
                      <a:lnTo>
                        <a:pt x="85" y="195"/>
                      </a:lnTo>
                      <a:lnTo>
                        <a:pt x="88" y="187"/>
                      </a:lnTo>
                      <a:lnTo>
                        <a:pt x="89" y="173"/>
                      </a:lnTo>
                      <a:lnTo>
                        <a:pt x="91" y="161"/>
                      </a:lnTo>
                      <a:lnTo>
                        <a:pt x="92" y="147"/>
                      </a:lnTo>
                      <a:lnTo>
                        <a:pt x="92" y="136"/>
                      </a:lnTo>
                      <a:lnTo>
                        <a:pt x="92" y="132"/>
                      </a:lnTo>
                      <a:lnTo>
                        <a:pt x="92" y="120"/>
                      </a:lnTo>
                      <a:lnTo>
                        <a:pt x="93" y="110"/>
                      </a:lnTo>
                      <a:lnTo>
                        <a:pt x="94" y="100"/>
                      </a:lnTo>
                      <a:lnTo>
                        <a:pt x="96" y="88"/>
                      </a:lnTo>
                      <a:lnTo>
                        <a:pt x="98" y="80"/>
                      </a:lnTo>
                      <a:lnTo>
                        <a:pt x="101" y="70"/>
                      </a:lnTo>
                      <a:lnTo>
                        <a:pt x="105" y="61"/>
                      </a:lnTo>
                      <a:lnTo>
                        <a:pt x="109" y="51"/>
                      </a:lnTo>
                      <a:lnTo>
                        <a:pt x="113" y="43"/>
                      </a:lnTo>
                      <a:lnTo>
                        <a:pt x="117" y="35"/>
                      </a:lnTo>
                      <a:lnTo>
                        <a:pt x="123" y="27"/>
                      </a:lnTo>
                      <a:lnTo>
                        <a:pt x="128" y="19"/>
                      </a:lnTo>
                      <a:lnTo>
                        <a:pt x="133" y="13"/>
                      </a:lnTo>
                      <a:lnTo>
                        <a:pt x="140" y="7"/>
                      </a:lnTo>
                      <a:lnTo>
                        <a:pt x="146" y="3"/>
                      </a:lnTo>
                      <a:lnTo>
                        <a:pt x="152" y="0"/>
                      </a:lnTo>
                      <a:lnTo>
                        <a:pt x="149" y="5"/>
                      </a:lnTo>
                      <a:lnTo>
                        <a:pt x="146" y="13"/>
                      </a:lnTo>
                      <a:lnTo>
                        <a:pt x="143" y="23"/>
                      </a:lnTo>
                      <a:lnTo>
                        <a:pt x="141" y="33"/>
                      </a:lnTo>
                      <a:lnTo>
                        <a:pt x="138" y="41"/>
                      </a:lnTo>
                      <a:lnTo>
                        <a:pt x="137" y="53"/>
                      </a:lnTo>
                      <a:lnTo>
                        <a:pt x="136" y="63"/>
                      </a:lnTo>
                      <a:lnTo>
                        <a:pt x="135" y="72"/>
                      </a:lnTo>
                      <a:lnTo>
                        <a:pt x="135" y="82"/>
                      </a:lnTo>
                      <a:lnTo>
                        <a:pt x="136" y="92"/>
                      </a:lnTo>
                      <a:lnTo>
                        <a:pt x="137" y="102"/>
                      </a:lnTo>
                      <a:lnTo>
                        <a:pt x="140" y="112"/>
                      </a:lnTo>
                      <a:lnTo>
                        <a:pt x="142" y="122"/>
                      </a:lnTo>
                      <a:lnTo>
                        <a:pt x="144" y="132"/>
                      </a:lnTo>
                      <a:lnTo>
                        <a:pt x="147" y="141"/>
                      </a:lnTo>
                      <a:lnTo>
                        <a:pt x="150" y="149"/>
                      </a:lnTo>
                      <a:lnTo>
                        <a:pt x="154" y="157"/>
                      </a:lnTo>
                      <a:lnTo>
                        <a:pt x="159" y="167"/>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grpSp>
        <p:grpSp>
          <p:nvGrpSpPr>
            <p:cNvPr id="413" name="Group 138">
              <a:extLst>
                <a:ext uri="{FF2B5EF4-FFF2-40B4-BE49-F238E27FC236}">
                  <a16:creationId xmlns:a16="http://schemas.microsoft.com/office/drawing/2014/main" id="{CCA57468-3D2A-41D3-BF15-81DF89C9D9E2}"/>
                </a:ext>
              </a:extLst>
            </p:cNvPr>
            <p:cNvGrpSpPr>
              <a:grpSpLocks/>
            </p:cNvGrpSpPr>
            <p:nvPr/>
          </p:nvGrpSpPr>
          <p:grpSpPr bwMode="auto">
            <a:xfrm>
              <a:off x="1297" y="3455"/>
              <a:ext cx="669" cy="626"/>
              <a:chOff x="1297" y="3455"/>
              <a:chExt cx="669" cy="626"/>
            </a:xfrm>
          </p:grpSpPr>
          <p:sp>
            <p:nvSpPr>
              <p:cNvPr id="417" name="AutoShape 139">
                <a:extLst>
                  <a:ext uri="{FF2B5EF4-FFF2-40B4-BE49-F238E27FC236}">
                    <a16:creationId xmlns:a16="http://schemas.microsoft.com/office/drawing/2014/main" id="{E991A4D6-04E0-4CCF-81DE-AACED3264856}"/>
                  </a:ext>
                </a:extLst>
              </p:cNvPr>
              <p:cNvSpPr>
                <a:spLocks noChangeArrowheads="1"/>
              </p:cNvSpPr>
              <p:nvPr/>
            </p:nvSpPr>
            <p:spPr bwMode="auto">
              <a:xfrm>
                <a:off x="1297" y="3455"/>
                <a:ext cx="669" cy="626"/>
              </a:xfrm>
              <a:prstGeom prst="roundRect">
                <a:avLst>
                  <a:gd name="adj" fmla="val 12495"/>
                </a:avLst>
              </a:prstGeom>
              <a:solidFill>
                <a:srgbClr val="0070C0"/>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18" name="Freeform 140">
                <a:extLst>
                  <a:ext uri="{FF2B5EF4-FFF2-40B4-BE49-F238E27FC236}">
                    <a16:creationId xmlns:a16="http://schemas.microsoft.com/office/drawing/2014/main" id="{53DFF4E6-3F7E-4BFB-96FE-589B1069584D}"/>
                  </a:ext>
                </a:extLst>
              </p:cNvPr>
              <p:cNvSpPr>
                <a:spLocks/>
              </p:cNvSpPr>
              <p:nvPr/>
            </p:nvSpPr>
            <p:spPr bwMode="auto">
              <a:xfrm>
                <a:off x="1533" y="3840"/>
                <a:ext cx="403" cy="223"/>
              </a:xfrm>
              <a:custGeom>
                <a:avLst/>
                <a:gdLst/>
                <a:ahLst/>
                <a:cxnLst>
                  <a:cxn ang="0">
                    <a:pos x="43" y="134"/>
                  </a:cxn>
                  <a:cxn ang="0">
                    <a:pos x="67" y="113"/>
                  </a:cxn>
                  <a:cxn ang="0">
                    <a:pos x="95" y="92"/>
                  </a:cxn>
                  <a:cxn ang="0">
                    <a:pos x="76" y="67"/>
                  </a:cxn>
                  <a:cxn ang="0">
                    <a:pos x="81" y="51"/>
                  </a:cxn>
                  <a:cxn ang="0">
                    <a:pos x="110" y="51"/>
                  </a:cxn>
                  <a:cxn ang="0">
                    <a:pos x="138" y="56"/>
                  </a:cxn>
                  <a:cxn ang="0">
                    <a:pos x="167" y="56"/>
                  </a:cxn>
                  <a:cxn ang="0">
                    <a:pos x="143" y="30"/>
                  </a:cxn>
                  <a:cxn ang="0">
                    <a:pos x="143" y="20"/>
                  </a:cxn>
                  <a:cxn ang="0">
                    <a:pos x="177" y="20"/>
                  </a:cxn>
                  <a:cxn ang="0">
                    <a:pos x="205" y="20"/>
                  </a:cxn>
                  <a:cxn ang="0">
                    <a:pos x="239" y="20"/>
                  </a:cxn>
                  <a:cxn ang="0">
                    <a:pos x="268" y="10"/>
                  </a:cxn>
                  <a:cxn ang="0">
                    <a:pos x="296" y="0"/>
                  </a:cxn>
                  <a:cxn ang="0">
                    <a:pos x="325" y="25"/>
                  </a:cxn>
                  <a:cxn ang="0">
                    <a:pos x="363" y="25"/>
                  </a:cxn>
                  <a:cxn ang="0">
                    <a:pos x="402" y="36"/>
                  </a:cxn>
                  <a:cxn ang="0">
                    <a:pos x="373" y="41"/>
                  </a:cxn>
                  <a:cxn ang="0">
                    <a:pos x="344" y="46"/>
                  </a:cxn>
                  <a:cxn ang="0">
                    <a:pos x="306" y="61"/>
                  </a:cxn>
                  <a:cxn ang="0">
                    <a:pos x="272" y="67"/>
                  </a:cxn>
                  <a:cxn ang="0">
                    <a:pos x="244" y="67"/>
                  </a:cxn>
                  <a:cxn ang="0">
                    <a:pos x="210" y="67"/>
                  </a:cxn>
                  <a:cxn ang="0">
                    <a:pos x="258" y="92"/>
                  </a:cxn>
                  <a:cxn ang="0">
                    <a:pos x="296" y="103"/>
                  </a:cxn>
                  <a:cxn ang="0">
                    <a:pos x="201" y="113"/>
                  </a:cxn>
                  <a:cxn ang="0">
                    <a:pos x="172" y="113"/>
                  </a:cxn>
                  <a:cxn ang="0">
                    <a:pos x="177" y="154"/>
                  </a:cxn>
                  <a:cxn ang="0">
                    <a:pos x="205" y="175"/>
                  </a:cxn>
                  <a:cxn ang="0">
                    <a:pos x="172" y="185"/>
                  </a:cxn>
                  <a:cxn ang="0">
                    <a:pos x="129" y="185"/>
                  </a:cxn>
                  <a:cxn ang="0">
                    <a:pos x="105" y="165"/>
                  </a:cxn>
                  <a:cxn ang="0">
                    <a:pos x="67" y="170"/>
                  </a:cxn>
                  <a:cxn ang="0">
                    <a:pos x="33" y="196"/>
                  </a:cxn>
                  <a:cxn ang="0">
                    <a:pos x="0" y="222"/>
                  </a:cxn>
                  <a:cxn ang="0">
                    <a:pos x="9" y="191"/>
                  </a:cxn>
                  <a:cxn ang="0">
                    <a:pos x="28" y="160"/>
                  </a:cxn>
                </a:cxnLst>
                <a:rect l="0" t="0" r="r" b="b"/>
                <a:pathLst>
                  <a:path w="403" h="223">
                    <a:moveTo>
                      <a:pt x="28" y="160"/>
                    </a:moveTo>
                    <a:lnTo>
                      <a:pt x="43" y="134"/>
                    </a:lnTo>
                    <a:lnTo>
                      <a:pt x="52" y="118"/>
                    </a:lnTo>
                    <a:lnTo>
                      <a:pt x="67" y="113"/>
                    </a:lnTo>
                    <a:lnTo>
                      <a:pt x="81" y="108"/>
                    </a:lnTo>
                    <a:lnTo>
                      <a:pt x="95" y="92"/>
                    </a:lnTo>
                    <a:lnTo>
                      <a:pt x="90" y="77"/>
                    </a:lnTo>
                    <a:lnTo>
                      <a:pt x="76" y="67"/>
                    </a:lnTo>
                    <a:lnTo>
                      <a:pt x="62" y="56"/>
                    </a:lnTo>
                    <a:lnTo>
                      <a:pt x="81" y="51"/>
                    </a:lnTo>
                    <a:lnTo>
                      <a:pt x="95" y="51"/>
                    </a:lnTo>
                    <a:lnTo>
                      <a:pt x="110" y="51"/>
                    </a:lnTo>
                    <a:lnTo>
                      <a:pt x="124" y="56"/>
                    </a:lnTo>
                    <a:lnTo>
                      <a:pt x="138" y="56"/>
                    </a:lnTo>
                    <a:lnTo>
                      <a:pt x="153" y="56"/>
                    </a:lnTo>
                    <a:lnTo>
                      <a:pt x="167" y="56"/>
                    </a:lnTo>
                    <a:lnTo>
                      <a:pt x="157" y="41"/>
                    </a:lnTo>
                    <a:lnTo>
                      <a:pt x="143" y="30"/>
                    </a:lnTo>
                    <a:lnTo>
                      <a:pt x="119" y="25"/>
                    </a:lnTo>
                    <a:lnTo>
                      <a:pt x="143" y="20"/>
                    </a:lnTo>
                    <a:lnTo>
                      <a:pt x="162" y="20"/>
                    </a:lnTo>
                    <a:lnTo>
                      <a:pt x="177" y="20"/>
                    </a:lnTo>
                    <a:lnTo>
                      <a:pt x="191" y="20"/>
                    </a:lnTo>
                    <a:lnTo>
                      <a:pt x="205" y="20"/>
                    </a:lnTo>
                    <a:lnTo>
                      <a:pt x="224" y="20"/>
                    </a:lnTo>
                    <a:lnTo>
                      <a:pt x="239" y="20"/>
                    </a:lnTo>
                    <a:lnTo>
                      <a:pt x="253" y="20"/>
                    </a:lnTo>
                    <a:lnTo>
                      <a:pt x="268" y="10"/>
                    </a:lnTo>
                    <a:lnTo>
                      <a:pt x="282" y="0"/>
                    </a:lnTo>
                    <a:lnTo>
                      <a:pt x="296" y="0"/>
                    </a:lnTo>
                    <a:lnTo>
                      <a:pt x="306" y="15"/>
                    </a:lnTo>
                    <a:lnTo>
                      <a:pt x="325" y="25"/>
                    </a:lnTo>
                    <a:lnTo>
                      <a:pt x="349" y="25"/>
                    </a:lnTo>
                    <a:lnTo>
                      <a:pt x="363" y="25"/>
                    </a:lnTo>
                    <a:lnTo>
                      <a:pt x="382" y="25"/>
                    </a:lnTo>
                    <a:lnTo>
                      <a:pt x="402" y="36"/>
                    </a:lnTo>
                    <a:lnTo>
                      <a:pt x="387" y="41"/>
                    </a:lnTo>
                    <a:lnTo>
                      <a:pt x="373" y="41"/>
                    </a:lnTo>
                    <a:lnTo>
                      <a:pt x="358" y="41"/>
                    </a:lnTo>
                    <a:lnTo>
                      <a:pt x="344" y="46"/>
                    </a:lnTo>
                    <a:lnTo>
                      <a:pt x="330" y="46"/>
                    </a:lnTo>
                    <a:lnTo>
                      <a:pt x="306" y="61"/>
                    </a:lnTo>
                    <a:lnTo>
                      <a:pt x="287" y="67"/>
                    </a:lnTo>
                    <a:lnTo>
                      <a:pt x="272" y="67"/>
                    </a:lnTo>
                    <a:lnTo>
                      <a:pt x="258" y="67"/>
                    </a:lnTo>
                    <a:lnTo>
                      <a:pt x="244" y="67"/>
                    </a:lnTo>
                    <a:lnTo>
                      <a:pt x="229" y="67"/>
                    </a:lnTo>
                    <a:lnTo>
                      <a:pt x="210" y="67"/>
                    </a:lnTo>
                    <a:lnTo>
                      <a:pt x="224" y="77"/>
                    </a:lnTo>
                    <a:lnTo>
                      <a:pt x="258" y="92"/>
                    </a:lnTo>
                    <a:lnTo>
                      <a:pt x="272" y="98"/>
                    </a:lnTo>
                    <a:lnTo>
                      <a:pt x="296" y="103"/>
                    </a:lnTo>
                    <a:lnTo>
                      <a:pt x="229" y="113"/>
                    </a:lnTo>
                    <a:lnTo>
                      <a:pt x="201" y="113"/>
                    </a:lnTo>
                    <a:lnTo>
                      <a:pt x="186" y="113"/>
                    </a:lnTo>
                    <a:lnTo>
                      <a:pt x="172" y="113"/>
                    </a:lnTo>
                    <a:lnTo>
                      <a:pt x="162" y="139"/>
                    </a:lnTo>
                    <a:lnTo>
                      <a:pt x="177" y="154"/>
                    </a:lnTo>
                    <a:lnTo>
                      <a:pt x="191" y="165"/>
                    </a:lnTo>
                    <a:lnTo>
                      <a:pt x="205" y="175"/>
                    </a:lnTo>
                    <a:lnTo>
                      <a:pt x="186" y="185"/>
                    </a:lnTo>
                    <a:lnTo>
                      <a:pt x="172" y="185"/>
                    </a:lnTo>
                    <a:lnTo>
                      <a:pt x="148" y="185"/>
                    </a:lnTo>
                    <a:lnTo>
                      <a:pt x="129" y="185"/>
                    </a:lnTo>
                    <a:lnTo>
                      <a:pt x="119" y="170"/>
                    </a:lnTo>
                    <a:lnTo>
                      <a:pt x="105" y="165"/>
                    </a:lnTo>
                    <a:lnTo>
                      <a:pt x="81" y="165"/>
                    </a:lnTo>
                    <a:lnTo>
                      <a:pt x="67" y="170"/>
                    </a:lnTo>
                    <a:lnTo>
                      <a:pt x="52" y="180"/>
                    </a:lnTo>
                    <a:lnTo>
                      <a:pt x="33" y="196"/>
                    </a:lnTo>
                    <a:lnTo>
                      <a:pt x="14" y="211"/>
                    </a:lnTo>
                    <a:lnTo>
                      <a:pt x="0" y="222"/>
                    </a:lnTo>
                    <a:lnTo>
                      <a:pt x="4" y="206"/>
                    </a:lnTo>
                    <a:lnTo>
                      <a:pt x="9" y="191"/>
                    </a:lnTo>
                    <a:lnTo>
                      <a:pt x="28" y="160"/>
                    </a:lnTo>
                    <a:lnTo>
                      <a:pt x="28" y="160"/>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19" name="Freeform 141">
                <a:extLst>
                  <a:ext uri="{FF2B5EF4-FFF2-40B4-BE49-F238E27FC236}">
                    <a16:creationId xmlns:a16="http://schemas.microsoft.com/office/drawing/2014/main" id="{E8724D3E-8039-4380-A018-BF499E64B380}"/>
                  </a:ext>
                </a:extLst>
              </p:cNvPr>
              <p:cNvSpPr>
                <a:spLocks/>
              </p:cNvSpPr>
              <p:nvPr/>
            </p:nvSpPr>
            <p:spPr bwMode="auto">
              <a:xfrm>
                <a:off x="1690" y="3665"/>
                <a:ext cx="156" cy="234"/>
              </a:xfrm>
              <a:custGeom>
                <a:avLst/>
                <a:gdLst/>
                <a:ahLst/>
                <a:cxnLst>
                  <a:cxn ang="0">
                    <a:pos x="107" y="233"/>
                  </a:cxn>
                  <a:cxn ang="0">
                    <a:pos x="28" y="233"/>
                  </a:cxn>
                  <a:cxn ang="0">
                    <a:pos x="13" y="210"/>
                  </a:cxn>
                  <a:cxn ang="0">
                    <a:pos x="0" y="161"/>
                  </a:cxn>
                  <a:cxn ang="0">
                    <a:pos x="34" y="79"/>
                  </a:cxn>
                  <a:cxn ang="0">
                    <a:pos x="44" y="96"/>
                  </a:cxn>
                  <a:cxn ang="0">
                    <a:pos x="64" y="75"/>
                  </a:cxn>
                  <a:cxn ang="0">
                    <a:pos x="91" y="126"/>
                  </a:cxn>
                  <a:cxn ang="0">
                    <a:pos x="110" y="51"/>
                  </a:cxn>
                  <a:cxn ang="0">
                    <a:pos x="115" y="0"/>
                  </a:cxn>
                  <a:cxn ang="0">
                    <a:pos x="138" y="53"/>
                  </a:cxn>
                  <a:cxn ang="0">
                    <a:pos x="155" y="157"/>
                  </a:cxn>
                  <a:cxn ang="0">
                    <a:pos x="136" y="212"/>
                  </a:cxn>
                  <a:cxn ang="0">
                    <a:pos x="107" y="233"/>
                  </a:cxn>
                </a:cxnLst>
                <a:rect l="0" t="0" r="r" b="b"/>
                <a:pathLst>
                  <a:path w="156" h="234">
                    <a:moveTo>
                      <a:pt x="107" y="233"/>
                    </a:moveTo>
                    <a:lnTo>
                      <a:pt x="28" y="233"/>
                    </a:lnTo>
                    <a:lnTo>
                      <a:pt x="13" y="210"/>
                    </a:lnTo>
                    <a:lnTo>
                      <a:pt x="0" y="161"/>
                    </a:lnTo>
                    <a:lnTo>
                      <a:pt x="34" y="79"/>
                    </a:lnTo>
                    <a:lnTo>
                      <a:pt x="44" y="96"/>
                    </a:lnTo>
                    <a:lnTo>
                      <a:pt x="64" y="75"/>
                    </a:lnTo>
                    <a:lnTo>
                      <a:pt x="91" y="126"/>
                    </a:lnTo>
                    <a:lnTo>
                      <a:pt x="110" y="51"/>
                    </a:lnTo>
                    <a:lnTo>
                      <a:pt x="115" y="0"/>
                    </a:lnTo>
                    <a:lnTo>
                      <a:pt x="138" y="53"/>
                    </a:lnTo>
                    <a:lnTo>
                      <a:pt x="155" y="157"/>
                    </a:lnTo>
                    <a:lnTo>
                      <a:pt x="136" y="212"/>
                    </a:lnTo>
                    <a:lnTo>
                      <a:pt x="107" y="233"/>
                    </a:lnTo>
                  </a:path>
                </a:pathLst>
              </a:custGeom>
              <a:solidFill>
                <a:schemeClr val="tx1"/>
              </a:solidFill>
              <a:ln w="9525" cap="rnd">
                <a:noFill/>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20" name="Freeform 142">
                <a:extLst>
                  <a:ext uri="{FF2B5EF4-FFF2-40B4-BE49-F238E27FC236}">
                    <a16:creationId xmlns:a16="http://schemas.microsoft.com/office/drawing/2014/main" id="{B8BDFFA3-2AA1-424E-A912-0F5F4E1DAC24}"/>
                  </a:ext>
                </a:extLst>
              </p:cNvPr>
              <p:cNvSpPr>
                <a:spLocks/>
              </p:cNvSpPr>
              <p:nvPr/>
            </p:nvSpPr>
            <p:spPr bwMode="auto">
              <a:xfrm>
                <a:off x="1668" y="3561"/>
                <a:ext cx="209" cy="338"/>
              </a:xfrm>
              <a:custGeom>
                <a:avLst/>
                <a:gdLst/>
                <a:ahLst/>
                <a:cxnLst>
                  <a:cxn ang="0">
                    <a:pos x="201" y="188"/>
                  </a:cxn>
                  <a:cxn ang="0">
                    <a:pos x="208" y="220"/>
                  </a:cxn>
                  <a:cxn ang="0">
                    <a:pos x="204" y="257"/>
                  </a:cxn>
                  <a:cxn ang="0">
                    <a:pos x="191" y="289"/>
                  </a:cxn>
                  <a:cxn ang="0">
                    <a:pos x="171" y="316"/>
                  </a:cxn>
                  <a:cxn ang="0">
                    <a:pos x="144" y="333"/>
                  </a:cxn>
                  <a:cxn ang="0">
                    <a:pos x="134" y="333"/>
                  </a:cxn>
                  <a:cxn ang="0">
                    <a:pos x="155" y="300"/>
                  </a:cxn>
                  <a:cxn ang="0">
                    <a:pos x="166" y="264"/>
                  </a:cxn>
                  <a:cxn ang="0">
                    <a:pos x="167" y="224"/>
                  </a:cxn>
                  <a:cxn ang="0">
                    <a:pos x="156" y="165"/>
                  </a:cxn>
                  <a:cxn ang="0">
                    <a:pos x="143" y="133"/>
                  </a:cxn>
                  <a:cxn ang="0">
                    <a:pos x="142" y="184"/>
                  </a:cxn>
                  <a:cxn ang="0">
                    <a:pos x="131" y="232"/>
                  </a:cxn>
                  <a:cxn ang="0">
                    <a:pos x="112" y="277"/>
                  </a:cxn>
                  <a:cxn ang="0">
                    <a:pos x="100" y="279"/>
                  </a:cxn>
                  <a:cxn ang="0">
                    <a:pos x="97" y="237"/>
                  </a:cxn>
                  <a:cxn ang="0">
                    <a:pos x="83" y="198"/>
                  </a:cxn>
                  <a:cxn ang="0">
                    <a:pos x="74" y="230"/>
                  </a:cxn>
                  <a:cxn ang="0">
                    <a:pos x="71" y="272"/>
                  </a:cxn>
                  <a:cxn ang="0">
                    <a:pos x="59" y="266"/>
                  </a:cxn>
                  <a:cxn ang="0">
                    <a:pos x="50" y="237"/>
                  </a:cxn>
                  <a:cxn ang="0">
                    <a:pos x="45" y="226"/>
                  </a:cxn>
                  <a:cxn ang="0">
                    <a:pos x="36" y="258"/>
                  </a:cxn>
                  <a:cxn ang="0">
                    <a:pos x="36" y="291"/>
                  </a:cxn>
                  <a:cxn ang="0">
                    <a:pos x="46" y="323"/>
                  </a:cxn>
                  <a:cxn ang="0">
                    <a:pos x="34" y="325"/>
                  </a:cxn>
                  <a:cxn ang="0">
                    <a:pos x="15" y="300"/>
                  </a:cxn>
                  <a:cxn ang="0">
                    <a:pos x="2" y="268"/>
                  </a:cxn>
                  <a:cxn ang="0">
                    <a:pos x="0" y="234"/>
                  </a:cxn>
                  <a:cxn ang="0">
                    <a:pos x="7" y="199"/>
                  </a:cxn>
                  <a:cxn ang="0">
                    <a:pos x="27" y="167"/>
                  </a:cxn>
                  <a:cxn ang="0">
                    <a:pos x="40" y="152"/>
                  </a:cxn>
                  <a:cxn ang="0">
                    <a:pos x="50" y="123"/>
                  </a:cxn>
                  <a:cxn ang="0">
                    <a:pos x="55" y="89"/>
                  </a:cxn>
                  <a:cxn ang="0">
                    <a:pos x="66" y="64"/>
                  </a:cxn>
                  <a:cxn ang="0">
                    <a:pos x="85" y="45"/>
                  </a:cxn>
                  <a:cxn ang="0">
                    <a:pos x="88" y="53"/>
                  </a:cxn>
                  <a:cxn ang="0">
                    <a:pos x="84" y="87"/>
                  </a:cxn>
                  <a:cxn ang="0">
                    <a:pos x="90" y="121"/>
                  </a:cxn>
                  <a:cxn ang="0">
                    <a:pos x="102" y="156"/>
                  </a:cxn>
                  <a:cxn ang="0">
                    <a:pos x="102" y="188"/>
                  </a:cxn>
                  <a:cxn ang="0">
                    <a:pos x="109" y="142"/>
                  </a:cxn>
                  <a:cxn ang="0">
                    <a:pos x="110" y="106"/>
                  </a:cxn>
                  <a:cxn ang="0">
                    <a:pos x="121" y="68"/>
                  </a:cxn>
                  <a:cxn ang="0">
                    <a:pos x="139" y="34"/>
                  </a:cxn>
                  <a:cxn ang="0">
                    <a:pos x="166" y="7"/>
                  </a:cxn>
                  <a:cxn ang="0">
                    <a:pos x="173" y="13"/>
                  </a:cxn>
                  <a:cxn ang="0">
                    <a:pos x="163" y="51"/>
                  </a:cxn>
                  <a:cxn ang="0">
                    <a:pos x="162" y="89"/>
                  </a:cxn>
                  <a:cxn ang="0">
                    <a:pos x="171" y="127"/>
                  </a:cxn>
                  <a:cxn ang="0">
                    <a:pos x="189" y="161"/>
                  </a:cxn>
                </a:cxnLst>
                <a:rect l="0" t="0" r="r" b="b"/>
                <a:pathLst>
                  <a:path w="209" h="338">
                    <a:moveTo>
                      <a:pt x="189" y="161"/>
                    </a:moveTo>
                    <a:lnTo>
                      <a:pt x="195" y="171"/>
                    </a:lnTo>
                    <a:lnTo>
                      <a:pt x="199" y="180"/>
                    </a:lnTo>
                    <a:lnTo>
                      <a:pt x="201" y="188"/>
                    </a:lnTo>
                    <a:lnTo>
                      <a:pt x="202" y="192"/>
                    </a:lnTo>
                    <a:lnTo>
                      <a:pt x="205" y="201"/>
                    </a:lnTo>
                    <a:lnTo>
                      <a:pt x="206" y="211"/>
                    </a:lnTo>
                    <a:lnTo>
                      <a:pt x="208" y="220"/>
                    </a:lnTo>
                    <a:lnTo>
                      <a:pt x="208" y="230"/>
                    </a:lnTo>
                    <a:lnTo>
                      <a:pt x="206" y="237"/>
                    </a:lnTo>
                    <a:lnTo>
                      <a:pt x="206" y="247"/>
                    </a:lnTo>
                    <a:lnTo>
                      <a:pt x="204" y="257"/>
                    </a:lnTo>
                    <a:lnTo>
                      <a:pt x="201" y="264"/>
                    </a:lnTo>
                    <a:lnTo>
                      <a:pt x="199" y="274"/>
                    </a:lnTo>
                    <a:lnTo>
                      <a:pt x="195" y="281"/>
                    </a:lnTo>
                    <a:lnTo>
                      <a:pt x="191" y="289"/>
                    </a:lnTo>
                    <a:lnTo>
                      <a:pt x="187" y="297"/>
                    </a:lnTo>
                    <a:lnTo>
                      <a:pt x="182" y="304"/>
                    </a:lnTo>
                    <a:lnTo>
                      <a:pt x="176" y="310"/>
                    </a:lnTo>
                    <a:lnTo>
                      <a:pt x="171" y="316"/>
                    </a:lnTo>
                    <a:lnTo>
                      <a:pt x="165" y="321"/>
                    </a:lnTo>
                    <a:lnTo>
                      <a:pt x="158" y="327"/>
                    </a:lnTo>
                    <a:lnTo>
                      <a:pt x="151" y="331"/>
                    </a:lnTo>
                    <a:lnTo>
                      <a:pt x="144" y="333"/>
                    </a:lnTo>
                    <a:lnTo>
                      <a:pt x="137" y="337"/>
                    </a:lnTo>
                    <a:lnTo>
                      <a:pt x="133" y="337"/>
                    </a:lnTo>
                    <a:lnTo>
                      <a:pt x="131" y="337"/>
                    </a:lnTo>
                    <a:lnTo>
                      <a:pt x="134" y="333"/>
                    </a:lnTo>
                    <a:lnTo>
                      <a:pt x="141" y="325"/>
                    </a:lnTo>
                    <a:lnTo>
                      <a:pt x="146" y="317"/>
                    </a:lnTo>
                    <a:lnTo>
                      <a:pt x="151" y="310"/>
                    </a:lnTo>
                    <a:lnTo>
                      <a:pt x="155" y="300"/>
                    </a:lnTo>
                    <a:lnTo>
                      <a:pt x="158" y="293"/>
                    </a:lnTo>
                    <a:lnTo>
                      <a:pt x="161" y="283"/>
                    </a:lnTo>
                    <a:lnTo>
                      <a:pt x="163" y="274"/>
                    </a:lnTo>
                    <a:lnTo>
                      <a:pt x="166" y="264"/>
                    </a:lnTo>
                    <a:lnTo>
                      <a:pt x="167" y="255"/>
                    </a:lnTo>
                    <a:lnTo>
                      <a:pt x="168" y="243"/>
                    </a:lnTo>
                    <a:lnTo>
                      <a:pt x="168" y="234"/>
                    </a:lnTo>
                    <a:lnTo>
                      <a:pt x="167" y="224"/>
                    </a:lnTo>
                    <a:lnTo>
                      <a:pt x="166" y="215"/>
                    </a:lnTo>
                    <a:lnTo>
                      <a:pt x="163" y="198"/>
                    </a:lnTo>
                    <a:lnTo>
                      <a:pt x="160" y="180"/>
                    </a:lnTo>
                    <a:lnTo>
                      <a:pt x="156" y="165"/>
                    </a:lnTo>
                    <a:lnTo>
                      <a:pt x="152" y="150"/>
                    </a:lnTo>
                    <a:lnTo>
                      <a:pt x="147" y="135"/>
                    </a:lnTo>
                    <a:lnTo>
                      <a:pt x="142" y="119"/>
                    </a:lnTo>
                    <a:lnTo>
                      <a:pt x="143" y="133"/>
                    </a:lnTo>
                    <a:lnTo>
                      <a:pt x="143" y="146"/>
                    </a:lnTo>
                    <a:lnTo>
                      <a:pt x="144" y="158"/>
                    </a:lnTo>
                    <a:lnTo>
                      <a:pt x="143" y="171"/>
                    </a:lnTo>
                    <a:lnTo>
                      <a:pt x="142" y="184"/>
                    </a:lnTo>
                    <a:lnTo>
                      <a:pt x="141" y="196"/>
                    </a:lnTo>
                    <a:lnTo>
                      <a:pt x="138" y="209"/>
                    </a:lnTo>
                    <a:lnTo>
                      <a:pt x="134" y="220"/>
                    </a:lnTo>
                    <a:lnTo>
                      <a:pt x="131" y="232"/>
                    </a:lnTo>
                    <a:lnTo>
                      <a:pt x="127" y="245"/>
                    </a:lnTo>
                    <a:lnTo>
                      <a:pt x="123" y="257"/>
                    </a:lnTo>
                    <a:lnTo>
                      <a:pt x="117" y="266"/>
                    </a:lnTo>
                    <a:lnTo>
                      <a:pt x="112" y="277"/>
                    </a:lnTo>
                    <a:lnTo>
                      <a:pt x="105" y="287"/>
                    </a:lnTo>
                    <a:lnTo>
                      <a:pt x="98" y="297"/>
                    </a:lnTo>
                    <a:lnTo>
                      <a:pt x="99" y="291"/>
                    </a:lnTo>
                    <a:lnTo>
                      <a:pt x="100" y="279"/>
                    </a:lnTo>
                    <a:lnTo>
                      <a:pt x="100" y="270"/>
                    </a:lnTo>
                    <a:lnTo>
                      <a:pt x="99" y="258"/>
                    </a:lnTo>
                    <a:lnTo>
                      <a:pt x="98" y="247"/>
                    </a:lnTo>
                    <a:lnTo>
                      <a:pt x="97" y="237"/>
                    </a:lnTo>
                    <a:lnTo>
                      <a:pt x="94" y="226"/>
                    </a:lnTo>
                    <a:lnTo>
                      <a:pt x="92" y="217"/>
                    </a:lnTo>
                    <a:lnTo>
                      <a:pt x="88" y="207"/>
                    </a:lnTo>
                    <a:lnTo>
                      <a:pt x="83" y="198"/>
                    </a:lnTo>
                    <a:lnTo>
                      <a:pt x="83" y="199"/>
                    </a:lnTo>
                    <a:lnTo>
                      <a:pt x="79" y="209"/>
                    </a:lnTo>
                    <a:lnTo>
                      <a:pt x="76" y="218"/>
                    </a:lnTo>
                    <a:lnTo>
                      <a:pt x="74" y="230"/>
                    </a:lnTo>
                    <a:lnTo>
                      <a:pt x="73" y="239"/>
                    </a:lnTo>
                    <a:lnTo>
                      <a:pt x="71" y="251"/>
                    </a:lnTo>
                    <a:lnTo>
                      <a:pt x="71" y="260"/>
                    </a:lnTo>
                    <a:lnTo>
                      <a:pt x="71" y="272"/>
                    </a:lnTo>
                    <a:lnTo>
                      <a:pt x="71" y="281"/>
                    </a:lnTo>
                    <a:lnTo>
                      <a:pt x="68" y="277"/>
                    </a:lnTo>
                    <a:lnTo>
                      <a:pt x="63" y="272"/>
                    </a:lnTo>
                    <a:lnTo>
                      <a:pt x="59" y="266"/>
                    </a:lnTo>
                    <a:lnTo>
                      <a:pt x="56" y="258"/>
                    </a:lnTo>
                    <a:lnTo>
                      <a:pt x="54" y="253"/>
                    </a:lnTo>
                    <a:lnTo>
                      <a:pt x="51" y="245"/>
                    </a:lnTo>
                    <a:lnTo>
                      <a:pt x="50" y="237"/>
                    </a:lnTo>
                    <a:lnTo>
                      <a:pt x="49" y="232"/>
                    </a:lnTo>
                    <a:lnTo>
                      <a:pt x="49" y="224"/>
                    </a:lnTo>
                    <a:lnTo>
                      <a:pt x="49" y="220"/>
                    </a:lnTo>
                    <a:lnTo>
                      <a:pt x="45" y="226"/>
                    </a:lnTo>
                    <a:lnTo>
                      <a:pt x="42" y="234"/>
                    </a:lnTo>
                    <a:lnTo>
                      <a:pt x="40" y="241"/>
                    </a:lnTo>
                    <a:lnTo>
                      <a:pt x="37" y="251"/>
                    </a:lnTo>
                    <a:lnTo>
                      <a:pt x="36" y="258"/>
                    </a:lnTo>
                    <a:lnTo>
                      <a:pt x="35" y="266"/>
                    </a:lnTo>
                    <a:lnTo>
                      <a:pt x="35" y="276"/>
                    </a:lnTo>
                    <a:lnTo>
                      <a:pt x="35" y="283"/>
                    </a:lnTo>
                    <a:lnTo>
                      <a:pt x="36" y="291"/>
                    </a:lnTo>
                    <a:lnTo>
                      <a:pt x="37" y="300"/>
                    </a:lnTo>
                    <a:lnTo>
                      <a:pt x="40" y="308"/>
                    </a:lnTo>
                    <a:lnTo>
                      <a:pt x="42" y="316"/>
                    </a:lnTo>
                    <a:lnTo>
                      <a:pt x="46" y="323"/>
                    </a:lnTo>
                    <a:lnTo>
                      <a:pt x="52" y="337"/>
                    </a:lnTo>
                    <a:lnTo>
                      <a:pt x="46" y="333"/>
                    </a:lnTo>
                    <a:lnTo>
                      <a:pt x="40" y="329"/>
                    </a:lnTo>
                    <a:lnTo>
                      <a:pt x="34" y="325"/>
                    </a:lnTo>
                    <a:lnTo>
                      <a:pt x="28" y="319"/>
                    </a:lnTo>
                    <a:lnTo>
                      <a:pt x="23" y="314"/>
                    </a:lnTo>
                    <a:lnTo>
                      <a:pt x="18" y="306"/>
                    </a:lnTo>
                    <a:lnTo>
                      <a:pt x="15" y="300"/>
                    </a:lnTo>
                    <a:lnTo>
                      <a:pt x="11" y="293"/>
                    </a:lnTo>
                    <a:lnTo>
                      <a:pt x="7" y="285"/>
                    </a:lnTo>
                    <a:lnTo>
                      <a:pt x="5" y="276"/>
                    </a:lnTo>
                    <a:lnTo>
                      <a:pt x="2" y="268"/>
                    </a:lnTo>
                    <a:lnTo>
                      <a:pt x="1" y="260"/>
                    </a:lnTo>
                    <a:lnTo>
                      <a:pt x="0" y="251"/>
                    </a:lnTo>
                    <a:lnTo>
                      <a:pt x="0" y="243"/>
                    </a:lnTo>
                    <a:lnTo>
                      <a:pt x="0" y="234"/>
                    </a:lnTo>
                    <a:lnTo>
                      <a:pt x="1" y="226"/>
                    </a:lnTo>
                    <a:lnTo>
                      <a:pt x="2" y="217"/>
                    </a:lnTo>
                    <a:lnTo>
                      <a:pt x="5" y="209"/>
                    </a:lnTo>
                    <a:lnTo>
                      <a:pt x="7" y="199"/>
                    </a:lnTo>
                    <a:lnTo>
                      <a:pt x="11" y="192"/>
                    </a:lnTo>
                    <a:lnTo>
                      <a:pt x="15" y="186"/>
                    </a:lnTo>
                    <a:lnTo>
                      <a:pt x="18" y="178"/>
                    </a:lnTo>
                    <a:lnTo>
                      <a:pt x="27" y="167"/>
                    </a:lnTo>
                    <a:lnTo>
                      <a:pt x="28" y="165"/>
                    </a:lnTo>
                    <a:lnTo>
                      <a:pt x="31" y="163"/>
                    </a:lnTo>
                    <a:lnTo>
                      <a:pt x="36" y="158"/>
                    </a:lnTo>
                    <a:lnTo>
                      <a:pt x="40" y="152"/>
                    </a:lnTo>
                    <a:lnTo>
                      <a:pt x="44" y="144"/>
                    </a:lnTo>
                    <a:lnTo>
                      <a:pt x="46" y="138"/>
                    </a:lnTo>
                    <a:lnTo>
                      <a:pt x="49" y="131"/>
                    </a:lnTo>
                    <a:lnTo>
                      <a:pt x="50" y="123"/>
                    </a:lnTo>
                    <a:lnTo>
                      <a:pt x="51" y="116"/>
                    </a:lnTo>
                    <a:lnTo>
                      <a:pt x="52" y="112"/>
                    </a:lnTo>
                    <a:lnTo>
                      <a:pt x="52" y="104"/>
                    </a:lnTo>
                    <a:lnTo>
                      <a:pt x="55" y="89"/>
                    </a:lnTo>
                    <a:lnTo>
                      <a:pt x="57" y="83"/>
                    </a:lnTo>
                    <a:lnTo>
                      <a:pt x="60" y="76"/>
                    </a:lnTo>
                    <a:lnTo>
                      <a:pt x="63" y="70"/>
                    </a:lnTo>
                    <a:lnTo>
                      <a:pt x="66" y="64"/>
                    </a:lnTo>
                    <a:lnTo>
                      <a:pt x="71" y="59"/>
                    </a:lnTo>
                    <a:lnTo>
                      <a:pt x="75" y="53"/>
                    </a:lnTo>
                    <a:lnTo>
                      <a:pt x="80" y="49"/>
                    </a:lnTo>
                    <a:lnTo>
                      <a:pt x="85" y="45"/>
                    </a:lnTo>
                    <a:lnTo>
                      <a:pt x="88" y="43"/>
                    </a:lnTo>
                    <a:lnTo>
                      <a:pt x="90" y="41"/>
                    </a:lnTo>
                    <a:lnTo>
                      <a:pt x="89" y="45"/>
                    </a:lnTo>
                    <a:lnTo>
                      <a:pt x="88" y="53"/>
                    </a:lnTo>
                    <a:lnTo>
                      <a:pt x="85" y="62"/>
                    </a:lnTo>
                    <a:lnTo>
                      <a:pt x="84" y="70"/>
                    </a:lnTo>
                    <a:lnTo>
                      <a:pt x="84" y="79"/>
                    </a:lnTo>
                    <a:lnTo>
                      <a:pt x="84" y="87"/>
                    </a:lnTo>
                    <a:lnTo>
                      <a:pt x="85" y="97"/>
                    </a:lnTo>
                    <a:lnTo>
                      <a:pt x="86" y="104"/>
                    </a:lnTo>
                    <a:lnTo>
                      <a:pt x="88" y="114"/>
                    </a:lnTo>
                    <a:lnTo>
                      <a:pt x="90" y="121"/>
                    </a:lnTo>
                    <a:lnTo>
                      <a:pt x="95" y="135"/>
                    </a:lnTo>
                    <a:lnTo>
                      <a:pt x="98" y="140"/>
                    </a:lnTo>
                    <a:lnTo>
                      <a:pt x="100" y="148"/>
                    </a:lnTo>
                    <a:lnTo>
                      <a:pt x="102" y="156"/>
                    </a:lnTo>
                    <a:lnTo>
                      <a:pt x="103" y="163"/>
                    </a:lnTo>
                    <a:lnTo>
                      <a:pt x="103" y="173"/>
                    </a:lnTo>
                    <a:lnTo>
                      <a:pt x="103" y="180"/>
                    </a:lnTo>
                    <a:lnTo>
                      <a:pt x="102" y="188"/>
                    </a:lnTo>
                    <a:lnTo>
                      <a:pt x="104" y="180"/>
                    </a:lnTo>
                    <a:lnTo>
                      <a:pt x="105" y="167"/>
                    </a:lnTo>
                    <a:lnTo>
                      <a:pt x="108" y="156"/>
                    </a:lnTo>
                    <a:lnTo>
                      <a:pt x="109" y="142"/>
                    </a:lnTo>
                    <a:lnTo>
                      <a:pt x="109" y="131"/>
                    </a:lnTo>
                    <a:lnTo>
                      <a:pt x="109" y="127"/>
                    </a:lnTo>
                    <a:lnTo>
                      <a:pt x="109" y="116"/>
                    </a:lnTo>
                    <a:lnTo>
                      <a:pt x="110" y="106"/>
                    </a:lnTo>
                    <a:lnTo>
                      <a:pt x="112" y="97"/>
                    </a:lnTo>
                    <a:lnTo>
                      <a:pt x="114" y="85"/>
                    </a:lnTo>
                    <a:lnTo>
                      <a:pt x="117" y="78"/>
                    </a:lnTo>
                    <a:lnTo>
                      <a:pt x="121" y="68"/>
                    </a:lnTo>
                    <a:lnTo>
                      <a:pt x="124" y="59"/>
                    </a:lnTo>
                    <a:lnTo>
                      <a:pt x="129" y="49"/>
                    </a:lnTo>
                    <a:lnTo>
                      <a:pt x="134" y="41"/>
                    </a:lnTo>
                    <a:lnTo>
                      <a:pt x="139" y="34"/>
                    </a:lnTo>
                    <a:lnTo>
                      <a:pt x="146" y="26"/>
                    </a:lnTo>
                    <a:lnTo>
                      <a:pt x="152" y="19"/>
                    </a:lnTo>
                    <a:lnTo>
                      <a:pt x="158" y="13"/>
                    </a:lnTo>
                    <a:lnTo>
                      <a:pt x="166" y="7"/>
                    </a:lnTo>
                    <a:lnTo>
                      <a:pt x="173" y="3"/>
                    </a:lnTo>
                    <a:lnTo>
                      <a:pt x="181" y="0"/>
                    </a:lnTo>
                    <a:lnTo>
                      <a:pt x="177" y="5"/>
                    </a:lnTo>
                    <a:lnTo>
                      <a:pt x="173" y="13"/>
                    </a:lnTo>
                    <a:lnTo>
                      <a:pt x="170" y="22"/>
                    </a:lnTo>
                    <a:lnTo>
                      <a:pt x="167" y="32"/>
                    </a:lnTo>
                    <a:lnTo>
                      <a:pt x="165" y="39"/>
                    </a:lnTo>
                    <a:lnTo>
                      <a:pt x="163" y="51"/>
                    </a:lnTo>
                    <a:lnTo>
                      <a:pt x="162" y="60"/>
                    </a:lnTo>
                    <a:lnTo>
                      <a:pt x="161" y="70"/>
                    </a:lnTo>
                    <a:lnTo>
                      <a:pt x="161" y="79"/>
                    </a:lnTo>
                    <a:lnTo>
                      <a:pt x="162" y="89"/>
                    </a:lnTo>
                    <a:lnTo>
                      <a:pt x="163" y="99"/>
                    </a:lnTo>
                    <a:lnTo>
                      <a:pt x="166" y="108"/>
                    </a:lnTo>
                    <a:lnTo>
                      <a:pt x="168" y="118"/>
                    </a:lnTo>
                    <a:lnTo>
                      <a:pt x="171" y="127"/>
                    </a:lnTo>
                    <a:lnTo>
                      <a:pt x="175" y="137"/>
                    </a:lnTo>
                    <a:lnTo>
                      <a:pt x="179" y="144"/>
                    </a:lnTo>
                    <a:lnTo>
                      <a:pt x="184" y="152"/>
                    </a:lnTo>
                    <a:lnTo>
                      <a:pt x="189" y="161"/>
                    </a:lnTo>
                  </a:path>
                </a:pathLst>
              </a:custGeom>
              <a:solidFill>
                <a:schemeClr val="tx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nvGrpSpPr>
              <p:cNvPr id="421" name="Group 143">
                <a:extLst>
                  <a:ext uri="{FF2B5EF4-FFF2-40B4-BE49-F238E27FC236}">
                    <a16:creationId xmlns:a16="http://schemas.microsoft.com/office/drawing/2014/main" id="{483B78FD-10A3-4AA1-BDB2-F93685353FBA}"/>
                  </a:ext>
                </a:extLst>
              </p:cNvPr>
              <p:cNvGrpSpPr>
                <a:grpSpLocks/>
              </p:cNvGrpSpPr>
              <p:nvPr/>
            </p:nvGrpSpPr>
            <p:grpSpPr bwMode="auto">
              <a:xfrm>
                <a:off x="1340" y="3527"/>
                <a:ext cx="290" cy="426"/>
                <a:chOff x="1340" y="2711"/>
                <a:chExt cx="290" cy="426"/>
              </a:xfrm>
            </p:grpSpPr>
            <p:grpSp>
              <p:nvGrpSpPr>
                <p:cNvPr id="425" name="Group 144">
                  <a:extLst>
                    <a:ext uri="{FF2B5EF4-FFF2-40B4-BE49-F238E27FC236}">
                      <a16:creationId xmlns:a16="http://schemas.microsoft.com/office/drawing/2014/main" id="{552618E6-E7F2-4141-8B28-54DB8F42C4B2}"/>
                    </a:ext>
                  </a:extLst>
                </p:cNvPr>
                <p:cNvGrpSpPr>
                  <a:grpSpLocks/>
                </p:cNvGrpSpPr>
                <p:nvPr/>
              </p:nvGrpSpPr>
              <p:grpSpPr bwMode="auto">
                <a:xfrm>
                  <a:off x="1340" y="2711"/>
                  <a:ext cx="278" cy="426"/>
                  <a:chOff x="1340" y="2711"/>
                  <a:chExt cx="278" cy="426"/>
                </a:xfrm>
              </p:grpSpPr>
              <p:sp>
                <p:nvSpPr>
                  <p:cNvPr id="427" name="Freeform 145">
                    <a:extLst>
                      <a:ext uri="{FF2B5EF4-FFF2-40B4-BE49-F238E27FC236}">
                        <a16:creationId xmlns:a16="http://schemas.microsoft.com/office/drawing/2014/main" id="{8735FC24-6813-4C40-9E4E-C302B0CCC505}"/>
                      </a:ext>
                    </a:extLst>
                  </p:cNvPr>
                  <p:cNvSpPr>
                    <a:spLocks/>
                  </p:cNvSpPr>
                  <p:nvPr/>
                </p:nvSpPr>
                <p:spPr bwMode="auto">
                  <a:xfrm>
                    <a:off x="1340" y="2711"/>
                    <a:ext cx="278" cy="426"/>
                  </a:xfrm>
                  <a:custGeom>
                    <a:avLst/>
                    <a:gdLst/>
                    <a:ahLst/>
                    <a:cxnLst>
                      <a:cxn ang="0">
                        <a:pos x="128" y="56"/>
                      </a:cxn>
                      <a:cxn ang="0">
                        <a:pos x="139" y="22"/>
                      </a:cxn>
                      <a:cxn ang="0">
                        <a:pos x="99" y="0"/>
                      </a:cxn>
                      <a:cxn ang="0">
                        <a:pos x="0" y="314"/>
                      </a:cxn>
                      <a:cxn ang="0">
                        <a:pos x="206" y="425"/>
                      </a:cxn>
                      <a:cxn ang="0">
                        <a:pos x="277" y="204"/>
                      </a:cxn>
                      <a:cxn ang="0">
                        <a:pos x="247" y="119"/>
                      </a:cxn>
                      <a:cxn ang="0">
                        <a:pos x="128" y="56"/>
                      </a:cxn>
                    </a:cxnLst>
                    <a:rect l="0" t="0" r="r" b="b"/>
                    <a:pathLst>
                      <a:path w="278" h="426">
                        <a:moveTo>
                          <a:pt x="128" y="56"/>
                        </a:moveTo>
                        <a:lnTo>
                          <a:pt x="139" y="22"/>
                        </a:lnTo>
                        <a:lnTo>
                          <a:pt x="99" y="0"/>
                        </a:lnTo>
                        <a:lnTo>
                          <a:pt x="0" y="314"/>
                        </a:lnTo>
                        <a:lnTo>
                          <a:pt x="206" y="425"/>
                        </a:lnTo>
                        <a:lnTo>
                          <a:pt x="277" y="204"/>
                        </a:lnTo>
                        <a:lnTo>
                          <a:pt x="247" y="119"/>
                        </a:lnTo>
                        <a:lnTo>
                          <a:pt x="128" y="56"/>
                        </a:lnTo>
                      </a:path>
                    </a:pathLst>
                  </a:custGeom>
                  <a:solidFill>
                    <a:schemeClr val="tx1"/>
                  </a:solidFill>
                  <a:ln w="254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sp>
                <p:nvSpPr>
                  <p:cNvPr id="428" name="Freeform 146">
                    <a:extLst>
                      <a:ext uri="{FF2B5EF4-FFF2-40B4-BE49-F238E27FC236}">
                        <a16:creationId xmlns:a16="http://schemas.microsoft.com/office/drawing/2014/main" id="{DF729F77-D6C3-4273-BDFA-DD262509F2CD}"/>
                      </a:ext>
                    </a:extLst>
                  </p:cNvPr>
                  <p:cNvSpPr>
                    <a:spLocks/>
                  </p:cNvSpPr>
                  <p:nvPr/>
                </p:nvSpPr>
                <p:spPr bwMode="auto">
                  <a:xfrm>
                    <a:off x="1479" y="2732"/>
                    <a:ext cx="87" cy="87"/>
                  </a:xfrm>
                  <a:custGeom>
                    <a:avLst/>
                    <a:gdLst/>
                    <a:ahLst/>
                    <a:cxnLst>
                      <a:cxn ang="0">
                        <a:pos x="0" y="0"/>
                      </a:cxn>
                      <a:cxn ang="0">
                        <a:pos x="81" y="42"/>
                      </a:cxn>
                      <a:cxn ang="0">
                        <a:pos x="86" y="86"/>
                      </a:cxn>
                    </a:cxnLst>
                    <a:rect l="0" t="0" r="r" b="b"/>
                    <a:pathLst>
                      <a:path w="87" h="87">
                        <a:moveTo>
                          <a:pt x="0" y="0"/>
                        </a:moveTo>
                        <a:lnTo>
                          <a:pt x="81" y="42"/>
                        </a:lnTo>
                        <a:lnTo>
                          <a:pt x="86" y="86"/>
                        </a:lnTo>
                      </a:path>
                    </a:pathLst>
                  </a:custGeom>
                  <a:solidFill>
                    <a:schemeClr val="tx1"/>
                  </a:solidFill>
                  <a:ln w="254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sp>
              <p:nvSpPr>
                <p:cNvPr id="426" name="Freeform 147">
                  <a:extLst>
                    <a:ext uri="{FF2B5EF4-FFF2-40B4-BE49-F238E27FC236}">
                      <a16:creationId xmlns:a16="http://schemas.microsoft.com/office/drawing/2014/main" id="{9156B318-AAA0-4E87-A0F3-DBC7C2B9DD2D}"/>
                    </a:ext>
                  </a:extLst>
                </p:cNvPr>
                <p:cNvSpPr>
                  <a:spLocks/>
                </p:cNvSpPr>
                <p:nvPr/>
              </p:nvSpPr>
              <p:spPr bwMode="auto">
                <a:xfrm>
                  <a:off x="1597" y="2844"/>
                  <a:ext cx="33" cy="52"/>
                </a:xfrm>
                <a:custGeom>
                  <a:avLst/>
                  <a:gdLst/>
                  <a:ahLst/>
                  <a:cxnLst>
                    <a:cxn ang="0">
                      <a:pos x="0" y="4"/>
                    </a:cxn>
                    <a:cxn ang="0">
                      <a:pos x="15" y="0"/>
                    </a:cxn>
                    <a:cxn ang="0">
                      <a:pos x="32" y="46"/>
                    </a:cxn>
                    <a:cxn ang="0">
                      <a:pos x="16" y="51"/>
                    </a:cxn>
                  </a:cxnLst>
                  <a:rect l="0" t="0" r="r" b="b"/>
                  <a:pathLst>
                    <a:path w="33" h="52">
                      <a:moveTo>
                        <a:pt x="0" y="4"/>
                      </a:moveTo>
                      <a:lnTo>
                        <a:pt x="15" y="0"/>
                      </a:lnTo>
                      <a:lnTo>
                        <a:pt x="32" y="46"/>
                      </a:lnTo>
                      <a:lnTo>
                        <a:pt x="16" y="51"/>
                      </a:lnTo>
                    </a:path>
                  </a:pathLst>
                </a:custGeom>
                <a:solidFill>
                  <a:schemeClr val="tx1"/>
                </a:solidFill>
                <a:ln w="25400" cap="rnd" cmpd="sng">
                  <a:noFill/>
                  <a:prstDash val="solid"/>
                  <a:round/>
                  <a:headEnd type="none" w="sm" len="sm"/>
                  <a:tailEnd type="none" w="sm" len="sm"/>
                </a:ln>
                <a:effectLst/>
                <a:sp3d prstMaterial="softEdge">
                  <a:bevelT w="127000" prst="artDeco"/>
                </a:sp3d>
              </p:spPr>
              <p:txBody>
                <a:bodyPr/>
                <a:lstStyle/>
                <a:p>
                  <a:pPr fontAlgn="auto">
                    <a:spcBef>
                      <a:spcPts val="0"/>
                    </a:spcBef>
                    <a:spcAft>
                      <a:spcPts val="0"/>
                    </a:spcAft>
                    <a:defRPr/>
                  </a:pPr>
                  <a:endParaRPr lang="es-ES">
                    <a:latin typeface="+mn-lt"/>
                    <a:ea typeface="+mn-ea"/>
                  </a:endParaRPr>
                </a:p>
              </p:txBody>
            </p:sp>
          </p:grpSp>
          <p:sp>
            <p:nvSpPr>
              <p:cNvPr id="422" name="Arc 148">
                <a:extLst>
                  <a:ext uri="{FF2B5EF4-FFF2-40B4-BE49-F238E27FC236}">
                    <a16:creationId xmlns:a16="http://schemas.microsoft.com/office/drawing/2014/main" id="{F0E34570-D819-482D-A388-E22C841D358C}"/>
                  </a:ext>
                </a:extLst>
              </p:cNvPr>
              <p:cNvSpPr>
                <a:spLocks/>
              </p:cNvSpPr>
              <p:nvPr/>
            </p:nvSpPr>
            <p:spPr bwMode="auto">
              <a:xfrm rot="20520000">
                <a:off x="1642" y="3652"/>
                <a:ext cx="157" cy="149"/>
              </a:xfrm>
              <a:custGeom>
                <a:avLst/>
                <a:gdLst>
                  <a:gd name="G0" fmla="+- 138 0 0"/>
                  <a:gd name="G1" fmla="+- 21600 0 0"/>
                  <a:gd name="G2" fmla="+- 21600 0 0"/>
                  <a:gd name="T0" fmla="*/ 0 w 21714"/>
                  <a:gd name="T1" fmla="*/ 0 h 21600"/>
                  <a:gd name="T2" fmla="*/ 21714 w 21714"/>
                  <a:gd name="T3" fmla="*/ 20577 h 21600"/>
                  <a:gd name="T4" fmla="*/ 138 w 21714"/>
                  <a:gd name="T5" fmla="*/ 21600 h 21600"/>
                </a:gdLst>
                <a:ahLst/>
                <a:cxnLst>
                  <a:cxn ang="0">
                    <a:pos x="T0" y="T1"/>
                  </a:cxn>
                  <a:cxn ang="0">
                    <a:pos x="T2" y="T3"/>
                  </a:cxn>
                  <a:cxn ang="0">
                    <a:pos x="T4" y="T5"/>
                  </a:cxn>
                </a:cxnLst>
                <a:rect l="0" t="0" r="r" b="b"/>
                <a:pathLst>
                  <a:path w="21714" h="21600" fill="none" extrusionOk="0">
                    <a:moveTo>
                      <a:pt x="0" y="0"/>
                    </a:moveTo>
                    <a:cubicBezTo>
                      <a:pt x="46" y="0"/>
                      <a:pt x="92" y="-1"/>
                      <a:pt x="138" y="0"/>
                    </a:cubicBezTo>
                    <a:cubicBezTo>
                      <a:pt x="11669" y="0"/>
                      <a:pt x="21167" y="9058"/>
                      <a:pt x="21713" y="20577"/>
                    </a:cubicBezTo>
                  </a:path>
                  <a:path w="21714" h="21600" stroke="0" extrusionOk="0">
                    <a:moveTo>
                      <a:pt x="0" y="0"/>
                    </a:moveTo>
                    <a:cubicBezTo>
                      <a:pt x="46" y="0"/>
                      <a:pt x="92" y="-1"/>
                      <a:pt x="138" y="0"/>
                    </a:cubicBezTo>
                    <a:cubicBezTo>
                      <a:pt x="11669" y="0"/>
                      <a:pt x="21167" y="9058"/>
                      <a:pt x="21713" y="20577"/>
                    </a:cubicBezTo>
                    <a:lnTo>
                      <a:pt x="138" y="21600"/>
                    </a:lnTo>
                    <a:close/>
                  </a:path>
                </a:pathLst>
              </a:custGeom>
              <a:noFill/>
              <a:ln w="50800" cap="rnd">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423" name="Arc 149">
                <a:extLst>
                  <a:ext uri="{FF2B5EF4-FFF2-40B4-BE49-F238E27FC236}">
                    <a16:creationId xmlns:a16="http://schemas.microsoft.com/office/drawing/2014/main" id="{02A38259-DCDD-414F-89AB-DE3EEE40C1E8}"/>
                  </a:ext>
                </a:extLst>
              </p:cNvPr>
              <p:cNvSpPr>
                <a:spLocks/>
              </p:cNvSpPr>
              <p:nvPr/>
            </p:nvSpPr>
            <p:spPr bwMode="auto">
              <a:xfrm rot="20520000">
                <a:off x="1642" y="3652"/>
                <a:ext cx="157" cy="149"/>
              </a:xfrm>
              <a:custGeom>
                <a:avLst/>
                <a:gdLst>
                  <a:gd name="G0" fmla="+- 138 0 0"/>
                  <a:gd name="G1" fmla="+- 21600 0 0"/>
                  <a:gd name="G2" fmla="+- 21600 0 0"/>
                  <a:gd name="T0" fmla="*/ 0 w 21714"/>
                  <a:gd name="T1" fmla="*/ 0 h 21600"/>
                  <a:gd name="T2" fmla="*/ 21714 w 21714"/>
                  <a:gd name="T3" fmla="*/ 20577 h 21600"/>
                  <a:gd name="T4" fmla="*/ 138 w 21714"/>
                  <a:gd name="T5" fmla="*/ 21600 h 21600"/>
                </a:gdLst>
                <a:ahLst/>
                <a:cxnLst>
                  <a:cxn ang="0">
                    <a:pos x="T0" y="T1"/>
                  </a:cxn>
                  <a:cxn ang="0">
                    <a:pos x="T2" y="T3"/>
                  </a:cxn>
                  <a:cxn ang="0">
                    <a:pos x="T4" y="T5"/>
                  </a:cxn>
                </a:cxnLst>
                <a:rect l="0" t="0" r="r" b="b"/>
                <a:pathLst>
                  <a:path w="21714" h="21600" fill="none" extrusionOk="0">
                    <a:moveTo>
                      <a:pt x="0" y="0"/>
                    </a:moveTo>
                    <a:cubicBezTo>
                      <a:pt x="46" y="0"/>
                      <a:pt x="92" y="-1"/>
                      <a:pt x="138" y="0"/>
                    </a:cubicBezTo>
                    <a:cubicBezTo>
                      <a:pt x="11669" y="0"/>
                      <a:pt x="21167" y="9058"/>
                      <a:pt x="21713" y="20577"/>
                    </a:cubicBezTo>
                  </a:path>
                  <a:path w="21714" h="21600" stroke="0" extrusionOk="0">
                    <a:moveTo>
                      <a:pt x="0" y="0"/>
                    </a:moveTo>
                    <a:cubicBezTo>
                      <a:pt x="46" y="0"/>
                      <a:pt x="92" y="-1"/>
                      <a:pt x="138" y="0"/>
                    </a:cubicBezTo>
                    <a:cubicBezTo>
                      <a:pt x="11669" y="0"/>
                      <a:pt x="21167" y="9058"/>
                      <a:pt x="21713" y="20577"/>
                    </a:cubicBezTo>
                    <a:lnTo>
                      <a:pt x="138" y="21600"/>
                    </a:lnTo>
                    <a:close/>
                  </a:path>
                </a:pathLst>
              </a:custGeom>
              <a:noFill/>
              <a:ln w="38100" cap="rnd" cmpd="dbl">
                <a:noFill/>
                <a:round/>
                <a:headEnd type="none" w="sm" len="sm"/>
                <a:tailEnd type="none" w="sm" len="sm"/>
              </a:ln>
              <a:effectLst/>
              <a:sp3d prstMaterial="softEdge"/>
            </p:spPr>
            <p:txBody>
              <a:bodyPr wrap="none" anchor="ctr"/>
              <a:lstStyle/>
              <a:p>
                <a:pPr fontAlgn="auto">
                  <a:spcBef>
                    <a:spcPts val="0"/>
                  </a:spcBef>
                  <a:spcAft>
                    <a:spcPts val="0"/>
                  </a:spcAft>
                  <a:defRPr/>
                </a:pPr>
                <a:endParaRPr lang="es-ES">
                  <a:latin typeface="+mn-lt"/>
                  <a:ea typeface="+mn-ea"/>
                </a:endParaRPr>
              </a:p>
            </p:txBody>
          </p:sp>
          <p:sp>
            <p:nvSpPr>
              <p:cNvPr id="424" name="Line 150">
                <a:extLst>
                  <a:ext uri="{FF2B5EF4-FFF2-40B4-BE49-F238E27FC236}">
                    <a16:creationId xmlns:a16="http://schemas.microsoft.com/office/drawing/2014/main" id="{26CA2D74-C7DE-46A7-A636-C7A60CB4CA9D}"/>
                  </a:ext>
                </a:extLst>
              </p:cNvPr>
              <p:cNvSpPr>
                <a:spLocks noChangeShapeType="1"/>
              </p:cNvSpPr>
              <p:nvPr/>
            </p:nvSpPr>
            <p:spPr bwMode="auto">
              <a:xfrm>
                <a:off x="1356" y="3516"/>
                <a:ext cx="576" cy="528"/>
              </a:xfrm>
              <a:prstGeom prst="line">
                <a:avLst/>
              </a:prstGeom>
              <a:noFill/>
              <a:ln w="50800">
                <a:noFill/>
                <a:round/>
                <a:headEnd type="none" w="sm" len="sm"/>
                <a:tailEnd type="none" w="sm" len="sm"/>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grpSp>
        <p:grpSp>
          <p:nvGrpSpPr>
            <p:cNvPr id="414" name="Group 151">
              <a:extLst>
                <a:ext uri="{FF2B5EF4-FFF2-40B4-BE49-F238E27FC236}">
                  <a16:creationId xmlns:a16="http://schemas.microsoft.com/office/drawing/2014/main" id="{5F2FC8CA-9E08-4423-B440-05FFD19A925A}"/>
                </a:ext>
              </a:extLst>
            </p:cNvPr>
            <p:cNvGrpSpPr>
              <a:grpSpLocks/>
            </p:cNvGrpSpPr>
            <p:nvPr/>
          </p:nvGrpSpPr>
          <p:grpSpPr bwMode="auto">
            <a:xfrm>
              <a:off x="3263" y="3492"/>
              <a:ext cx="769" cy="580"/>
              <a:chOff x="3263" y="3492"/>
              <a:chExt cx="769" cy="580"/>
            </a:xfrm>
          </p:grpSpPr>
          <p:sp>
            <p:nvSpPr>
              <p:cNvPr id="415" name="AutoShape 152">
                <a:extLst>
                  <a:ext uri="{FF2B5EF4-FFF2-40B4-BE49-F238E27FC236}">
                    <a16:creationId xmlns:a16="http://schemas.microsoft.com/office/drawing/2014/main" id="{24718A45-35BE-4A19-AF9C-11AD8B1411C9}"/>
                  </a:ext>
                </a:extLst>
              </p:cNvPr>
              <p:cNvSpPr>
                <a:spLocks noChangeArrowheads="1"/>
              </p:cNvSpPr>
              <p:nvPr/>
            </p:nvSpPr>
            <p:spPr bwMode="auto">
              <a:xfrm>
                <a:off x="3263" y="3492"/>
                <a:ext cx="769" cy="572"/>
              </a:xfrm>
              <a:prstGeom prst="triangle">
                <a:avLst>
                  <a:gd name="adj" fmla="val 49995"/>
                </a:avLst>
              </a:prstGeom>
              <a:solidFill>
                <a:srgbClr val="009900"/>
              </a:solidFill>
              <a:ln w="127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a:latin typeface="+mn-lt"/>
                  <a:ea typeface="+mn-ea"/>
                </a:endParaRPr>
              </a:p>
            </p:txBody>
          </p:sp>
          <p:sp>
            <p:nvSpPr>
              <p:cNvPr id="416" name="Rectangle 153">
                <a:extLst>
                  <a:ext uri="{FF2B5EF4-FFF2-40B4-BE49-F238E27FC236}">
                    <a16:creationId xmlns:a16="http://schemas.microsoft.com/office/drawing/2014/main" id="{C4D3DA2C-15EA-40E2-A4A7-D1CF8FF480D4}"/>
                  </a:ext>
                </a:extLst>
              </p:cNvPr>
              <p:cNvSpPr>
                <a:spLocks noChangeArrowheads="1"/>
              </p:cNvSpPr>
              <p:nvPr/>
            </p:nvSpPr>
            <p:spPr bwMode="auto">
              <a:xfrm>
                <a:off x="3481" y="3636"/>
                <a:ext cx="335" cy="436"/>
              </a:xfrm>
              <a:prstGeom prst="rect">
                <a:avLst/>
              </a:prstGeom>
              <a:noFill/>
              <a:ln w="9525">
                <a:noFill/>
                <a:miter lim="800000"/>
                <a:headEnd/>
                <a:tailEnd/>
              </a:ln>
              <a:effectLst/>
              <a:sp3d prstMaterial="softEdge">
                <a:bevelT w="127000" prst="artDeco"/>
              </a:sp3d>
            </p:spPr>
            <p:txBody>
              <a:bodyPr wrap="none" lIns="82550" tIns="41275" rIns="82550" bIns="41275">
                <a:spAutoFit/>
              </a:bodyPr>
              <a:lstStyle/>
              <a:p>
                <a:pPr defTabSz="739775" fontAlgn="auto">
                  <a:spcBef>
                    <a:spcPts val="0"/>
                  </a:spcBef>
                  <a:spcAft>
                    <a:spcPts val="0"/>
                  </a:spcAft>
                  <a:defRPr/>
                </a:pPr>
                <a:r>
                  <a:rPr lang="es-ES_tradnl" sz="4000" b="1">
                    <a:ea typeface="+mn-ea"/>
                  </a:rPr>
                  <a:t>A</a:t>
                </a:r>
              </a:p>
            </p:txBody>
          </p:sp>
        </p:grpSp>
      </p:grpSp>
      <p:sp>
        <p:nvSpPr>
          <p:cNvPr id="458" name="156 Menos">
            <a:extLst>
              <a:ext uri="{FF2B5EF4-FFF2-40B4-BE49-F238E27FC236}">
                <a16:creationId xmlns:a16="http://schemas.microsoft.com/office/drawing/2014/main" id="{0EB7AB96-A8AE-4B74-813B-DA6132149F42}"/>
              </a:ext>
            </a:extLst>
          </p:cNvPr>
          <p:cNvSpPr>
            <a:spLocks/>
          </p:cNvSpPr>
          <p:nvPr/>
        </p:nvSpPr>
        <p:spPr bwMode="auto">
          <a:xfrm rot="-2592243">
            <a:off x="3109008" y="2233179"/>
            <a:ext cx="1687513" cy="571500"/>
          </a:xfrm>
          <a:custGeom>
            <a:avLst/>
            <a:gdLst>
              <a:gd name="T0" fmla="*/ 1463833 w 1687513"/>
              <a:gd name="T1" fmla="*/ 285750 h 571500"/>
              <a:gd name="T2" fmla="*/ 843757 w 1687513"/>
              <a:gd name="T3" fmla="*/ 352958 h 571500"/>
              <a:gd name="T4" fmla="*/ 223680 w 1687513"/>
              <a:gd name="T5" fmla="*/ 285750 h 571500"/>
              <a:gd name="T6" fmla="*/ 843757 w 1687513"/>
              <a:gd name="T7" fmla="*/ 218542 h 571500"/>
              <a:gd name="T8" fmla="*/ 0 60000 65536"/>
              <a:gd name="T9" fmla="*/ 5898240 60000 65536"/>
              <a:gd name="T10" fmla="*/ 11796480 60000 65536"/>
              <a:gd name="T11" fmla="*/ 17694720 60000 65536"/>
              <a:gd name="T12" fmla="*/ 223680 w 1687513"/>
              <a:gd name="T13" fmla="*/ 218542 h 571500"/>
              <a:gd name="T14" fmla="*/ 1463833 w 1687513"/>
              <a:gd name="T15" fmla="*/ 352958 h 571500"/>
            </a:gdLst>
            <a:ahLst/>
            <a:cxnLst>
              <a:cxn ang="T8">
                <a:pos x="T0" y="T1"/>
              </a:cxn>
              <a:cxn ang="T9">
                <a:pos x="T2" y="T3"/>
              </a:cxn>
              <a:cxn ang="T10">
                <a:pos x="T4" y="T5"/>
              </a:cxn>
              <a:cxn ang="T11">
                <a:pos x="T6" y="T7"/>
              </a:cxn>
            </a:cxnLst>
            <a:rect l="T12" t="T13" r="T14" b="T15"/>
            <a:pathLst>
              <a:path w="1687513" h="571500">
                <a:moveTo>
                  <a:pt x="223680" y="218542"/>
                </a:moveTo>
                <a:lnTo>
                  <a:pt x="1463833" y="218542"/>
                </a:lnTo>
                <a:lnTo>
                  <a:pt x="1463833" y="352958"/>
                </a:lnTo>
                <a:lnTo>
                  <a:pt x="223680" y="352958"/>
                </a:lnTo>
                <a:close/>
              </a:path>
            </a:pathLst>
          </a:custGeom>
          <a:gradFill rotWithShape="1">
            <a:gsLst>
              <a:gs pos="0">
                <a:srgbClr val="9B2D2A"/>
              </a:gs>
              <a:gs pos="80000">
                <a:srgbClr val="CB3D3A"/>
              </a:gs>
              <a:gs pos="100000">
                <a:srgbClr val="CE3B37"/>
              </a:gs>
            </a:gsLst>
            <a:lin ang="16200000"/>
          </a:gradFill>
          <a:ln w="9525" cap="flat" cmpd="sng">
            <a:solidFill>
              <a:srgbClr val="BE4B48"/>
            </a:solidFill>
            <a:prstDash val="solid"/>
            <a:round/>
            <a:headEnd/>
            <a:tailEnd/>
          </a:ln>
          <a:effectLst>
            <a:outerShdw blurRad="63500" dist="23000" dir="5400000" rotWithShape="0">
              <a:srgbClr val="000000">
                <a:alpha val="34999"/>
              </a:srgbClr>
            </a:outerShdw>
          </a:effectLst>
        </p:spPr>
        <p:txBody>
          <a:bodyPr anchor="ctr"/>
          <a:lstStyle/>
          <a:p>
            <a:endParaRPr lang="es-ES" dirty="0"/>
          </a:p>
        </p:txBody>
      </p:sp>
      <p:sp>
        <p:nvSpPr>
          <p:cNvPr id="459" name="157 Menos">
            <a:extLst>
              <a:ext uri="{FF2B5EF4-FFF2-40B4-BE49-F238E27FC236}">
                <a16:creationId xmlns:a16="http://schemas.microsoft.com/office/drawing/2014/main" id="{7A00E1C3-3E93-4FFF-BE7F-6CE5B07FFD1B}"/>
              </a:ext>
            </a:extLst>
          </p:cNvPr>
          <p:cNvSpPr>
            <a:spLocks/>
          </p:cNvSpPr>
          <p:nvPr/>
        </p:nvSpPr>
        <p:spPr bwMode="auto">
          <a:xfrm rot="-2592243">
            <a:off x="4470164" y="2233558"/>
            <a:ext cx="1687512" cy="571500"/>
          </a:xfrm>
          <a:custGeom>
            <a:avLst/>
            <a:gdLst>
              <a:gd name="T0" fmla="*/ 1463832 w 1687512"/>
              <a:gd name="T1" fmla="*/ 285750 h 571500"/>
              <a:gd name="T2" fmla="*/ 843756 w 1687512"/>
              <a:gd name="T3" fmla="*/ 352958 h 571500"/>
              <a:gd name="T4" fmla="*/ 223680 w 1687512"/>
              <a:gd name="T5" fmla="*/ 285750 h 571500"/>
              <a:gd name="T6" fmla="*/ 843756 w 1687512"/>
              <a:gd name="T7" fmla="*/ 218542 h 571500"/>
              <a:gd name="T8" fmla="*/ 0 60000 65536"/>
              <a:gd name="T9" fmla="*/ 5898240 60000 65536"/>
              <a:gd name="T10" fmla="*/ 11796480 60000 65536"/>
              <a:gd name="T11" fmla="*/ 17694720 60000 65536"/>
              <a:gd name="T12" fmla="*/ 223680 w 1687512"/>
              <a:gd name="T13" fmla="*/ 218542 h 571500"/>
              <a:gd name="T14" fmla="*/ 1463832 w 1687512"/>
              <a:gd name="T15" fmla="*/ 352958 h 571500"/>
            </a:gdLst>
            <a:ahLst/>
            <a:cxnLst>
              <a:cxn ang="T8">
                <a:pos x="T0" y="T1"/>
              </a:cxn>
              <a:cxn ang="T9">
                <a:pos x="T2" y="T3"/>
              </a:cxn>
              <a:cxn ang="T10">
                <a:pos x="T4" y="T5"/>
              </a:cxn>
              <a:cxn ang="T11">
                <a:pos x="T6" y="T7"/>
              </a:cxn>
            </a:cxnLst>
            <a:rect l="T12" t="T13" r="T14" b="T15"/>
            <a:pathLst>
              <a:path w="1687512" h="571500">
                <a:moveTo>
                  <a:pt x="223680" y="218542"/>
                </a:moveTo>
                <a:lnTo>
                  <a:pt x="1463832" y="218542"/>
                </a:lnTo>
                <a:lnTo>
                  <a:pt x="1463832" y="352958"/>
                </a:lnTo>
                <a:lnTo>
                  <a:pt x="223680" y="352958"/>
                </a:lnTo>
                <a:close/>
              </a:path>
            </a:pathLst>
          </a:custGeom>
          <a:gradFill rotWithShape="1">
            <a:gsLst>
              <a:gs pos="0">
                <a:srgbClr val="9B2D2A"/>
              </a:gs>
              <a:gs pos="80000">
                <a:srgbClr val="CB3D3A"/>
              </a:gs>
              <a:gs pos="100000">
                <a:srgbClr val="CE3B37"/>
              </a:gs>
            </a:gsLst>
            <a:lin ang="16200000"/>
          </a:gradFill>
          <a:ln w="9525" cap="flat" cmpd="sng">
            <a:solidFill>
              <a:srgbClr val="BE4B48"/>
            </a:solidFill>
            <a:prstDash val="solid"/>
            <a:round/>
            <a:headEnd/>
            <a:tailEnd/>
          </a:ln>
          <a:effectLst>
            <a:outerShdw blurRad="63500" dist="23000" dir="5400000" rotWithShape="0">
              <a:srgbClr val="000000">
                <a:alpha val="34999"/>
              </a:srgbClr>
            </a:outerShdw>
          </a:effectLst>
        </p:spPr>
        <p:txBody>
          <a:bodyPr anchor="ctr"/>
          <a:lstStyle/>
          <a:p>
            <a:endParaRPr lang="es-ES"/>
          </a:p>
        </p:txBody>
      </p:sp>
      <p:sp>
        <p:nvSpPr>
          <p:cNvPr id="460" name="158 Menos">
            <a:extLst>
              <a:ext uri="{FF2B5EF4-FFF2-40B4-BE49-F238E27FC236}">
                <a16:creationId xmlns:a16="http://schemas.microsoft.com/office/drawing/2014/main" id="{5C16752E-018F-42B7-ADD7-84F4A7EC8401}"/>
              </a:ext>
            </a:extLst>
          </p:cNvPr>
          <p:cNvSpPr>
            <a:spLocks/>
          </p:cNvSpPr>
          <p:nvPr/>
        </p:nvSpPr>
        <p:spPr bwMode="auto">
          <a:xfrm rot="-2592243">
            <a:off x="1732934" y="3670458"/>
            <a:ext cx="1687512" cy="571500"/>
          </a:xfrm>
          <a:custGeom>
            <a:avLst/>
            <a:gdLst>
              <a:gd name="T0" fmla="*/ 1463832 w 1687512"/>
              <a:gd name="T1" fmla="*/ 285750 h 571500"/>
              <a:gd name="T2" fmla="*/ 843756 w 1687512"/>
              <a:gd name="T3" fmla="*/ 352958 h 571500"/>
              <a:gd name="T4" fmla="*/ 223680 w 1687512"/>
              <a:gd name="T5" fmla="*/ 285750 h 571500"/>
              <a:gd name="T6" fmla="*/ 843756 w 1687512"/>
              <a:gd name="T7" fmla="*/ 218542 h 571500"/>
              <a:gd name="T8" fmla="*/ 0 60000 65536"/>
              <a:gd name="T9" fmla="*/ 5898240 60000 65536"/>
              <a:gd name="T10" fmla="*/ 11796480 60000 65536"/>
              <a:gd name="T11" fmla="*/ 17694720 60000 65536"/>
              <a:gd name="T12" fmla="*/ 223680 w 1687512"/>
              <a:gd name="T13" fmla="*/ 218542 h 571500"/>
              <a:gd name="T14" fmla="*/ 1463832 w 1687512"/>
              <a:gd name="T15" fmla="*/ 352958 h 571500"/>
            </a:gdLst>
            <a:ahLst/>
            <a:cxnLst>
              <a:cxn ang="T8">
                <a:pos x="T0" y="T1"/>
              </a:cxn>
              <a:cxn ang="T9">
                <a:pos x="T2" y="T3"/>
              </a:cxn>
              <a:cxn ang="T10">
                <a:pos x="T4" y="T5"/>
              </a:cxn>
              <a:cxn ang="T11">
                <a:pos x="T6" y="T7"/>
              </a:cxn>
            </a:cxnLst>
            <a:rect l="T12" t="T13" r="T14" b="T15"/>
            <a:pathLst>
              <a:path w="1687512" h="571500">
                <a:moveTo>
                  <a:pt x="223680" y="218542"/>
                </a:moveTo>
                <a:lnTo>
                  <a:pt x="1463832" y="218542"/>
                </a:lnTo>
                <a:lnTo>
                  <a:pt x="1463832" y="352958"/>
                </a:lnTo>
                <a:lnTo>
                  <a:pt x="223680" y="352958"/>
                </a:lnTo>
                <a:close/>
              </a:path>
            </a:pathLst>
          </a:custGeom>
          <a:gradFill rotWithShape="1">
            <a:gsLst>
              <a:gs pos="0">
                <a:srgbClr val="9B2D2A"/>
              </a:gs>
              <a:gs pos="80000">
                <a:srgbClr val="CB3D3A"/>
              </a:gs>
              <a:gs pos="100000">
                <a:srgbClr val="CE3B37"/>
              </a:gs>
            </a:gsLst>
            <a:lin ang="16200000"/>
          </a:gradFill>
          <a:ln w="9525" cap="flat" cmpd="sng">
            <a:solidFill>
              <a:srgbClr val="BE4B48"/>
            </a:solidFill>
            <a:prstDash val="solid"/>
            <a:round/>
            <a:headEnd/>
            <a:tailEnd/>
          </a:ln>
          <a:effectLst>
            <a:outerShdw blurRad="63500" dist="23000" dir="5400000" rotWithShape="0">
              <a:srgbClr val="000000">
                <a:alpha val="34999"/>
              </a:srgbClr>
            </a:outerShdw>
          </a:effectLst>
        </p:spPr>
        <p:txBody>
          <a:bodyPr anchor="ctr"/>
          <a:lstStyle/>
          <a:p>
            <a:endParaRPr lang="es-ES"/>
          </a:p>
        </p:txBody>
      </p:sp>
    </p:spTree>
    <p:extLst>
      <p:ext uri="{BB962C8B-B14F-4D97-AF65-F5344CB8AC3E}">
        <p14:creationId xmlns:p14="http://schemas.microsoft.com/office/powerpoint/2010/main" val="3321174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sp>
        <p:nvSpPr>
          <p:cNvPr id="6" name="CuadroTexto 5">
            <a:extLst>
              <a:ext uri="{FF2B5EF4-FFF2-40B4-BE49-F238E27FC236}">
                <a16:creationId xmlns:a16="http://schemas.microsoft.com/office/drawing/2014/main" id="{F522060C-E407-43BF-A7F1-3E9AE756EE54}"/>
              </a:ext>
            </a:extLst>
          </p:cNvPr>
          <p:cNvSpPr txBox="1"/>
          <p:nvPr/>
        </p:nvSpPr>
        <p:spPr>
          <a:xfrm>
            <a:off x="4346918" y="1906925"/>
            <a:ext cx="7146388" cy="3477875"/>
          </a:xfrm>
          <a:prstGeom prst="rect">
            <a:avLst/>
          </a:prstGeom>
          <a:noFill/>
        </p:spPr>
        <p:txBody>
          <a:bodyPr wrap="square" rtlCol="0">
            <a:spAutoFit/>
          </a:bodyPr>
          <a:lstStyle/>
          <a:p>
            <a:pPr marL="285750" indent="-285750" algn="just">
              <a:buFont typeface="Arial" panose="020B0604020202020204" pitchFamily="34" charset="0"/>
              <a:buChar char="•"/>
            </a:pPr>
            <a:r>
              <a:rPr lang="es-CO" sz="2000" dirty="0"/>
              <a:t>Los extintores que contienen polvos secos deben ser totalmente descargados y el cilindro sometido a revisión completa antes de la recarga.</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Las espumas se deben reemplazar cada 3 años.</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Los extintores de CO2 se someten a pruebas de conductividad anualmente, mas no recarga. Los extintores de gases a presión deben someterse a mantenimiento cada 6 años y a una prueba hidrostática a los 12 años de haberse envasado.</a:t>
            </a:r>
          </a:p>
          <a:p>
            <a:pPr marL="285750" indent="-285750" algn="just">
              <a:buFont typeface="Arial" panose="020B0604020202020204" pitchFamily="34" charset="0"/>
              <a:buChar char="•"/>
            </a:pPr>
            <a:endParaRPr lang="es-CO" sz="2000" dirty="0"/>
          </a:p>
        </p:txBody>
      </p:sp>
      <p:sp>
        <p:nvSpPr>
          <p:cNvPr id="307" name="CuadroTexto 306">
            <a:extLst>
              <a:ext uri="{FF2B5EF4-FFF2-40B4-BE49-F238E27FC236}">
                <a16:creationId xmlns:a16="http://schemas.microsoft.com/office/drawing/2014/main" id="{FCEC772B-2493-43E7-9253-3E9159622A9C}"/>
              </a:ext>
            </a:extLst>
          </p:cNvPr>
          <p:cNvSpPr txBox="1"/>
          <p:nvPr/>
        </p:nvSpPr>
        <p:spPr>
          <a:xfrm>
            <a:off x="577990" y="303649"/>
            <a:ext cx="9981920" cy="1169551"/>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INSPECCIÓN Y MANTENIMIENTO DE EQUIPOS PARA EMERGENCIAS- EXTINTORES</a:t>
            </a:r>
          </a:p>
        </p:txBody>
      </p:sp>
      <p:pic>
        <p:nvPicPr>
          <p:cNvPr id="2052" name="Picture 4" descr="Cuándo debo hacer el mantenimento de los extintores?">
            <a:extLst>
              <a:ext uri="{FF2B5EF4-FFF2-40B4-BE49-F238E27FC236}">
                <a16:creationId xmlns:a16="http://schemas.microsoft.com/office/drawing/2014/main" id="{6BCAD8F4-4287-4758-ADF7-E5C61D84A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16" y="2235290"/>
            <a:ext cx="3713764" cy="238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57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577990" y="303649"/>
            <a:ext cx="9981920" cy="1169551"/>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INSPECCIÓN Y MANTENIMIENTO DE EQUIPOS PARA EMERGENCIAS- EXTINTORES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7050"/>
            <a:ext cx="12192000" cy="1665337"/>
          </a:xfrm>
          <a:prstGeom prst="rect">
            <a:avLst/>
          </a:prstGeom>
        </p:spPr>
      </p:pic>
      <p:sp>
        <p:nvSpPr>
          <p:cNvPr id="6" name="CuadroTexto 5">
            <a:extLst>
              <a:ext uri="{FF2B5EF4-FFF2-40B4-BE49-F238E27FC236}">
                <a16:creationId xmlns:a16="http://schemas.microsoft.com/office/drawing/2014/main" id="{F522060C-E407-43BF-A7F1-3E9AE756EE54}"/>
              </a:ext>
            </a:extLst>
          </p:cNvPr>
          <p:cNvSpPr txBox="1"/>
          <p:nvPr/>
        </p:nvSpPr>
        <p:spPr>
          <a:xfrm>
            <a:off x="773724" y="1786597"/>
            <a:ext cx="6949440" cy="3785652"/>
          </a:xfrm>
          <a:prstGeom prst="rect">
            <a:avLst/>
          </a:prstGeom>
          <a:noFill/>
        </p:spPr>
        <p:txBody>
          <a:bodyPr wrap="square" rtlCol="0">
            <a:spAutoFit/>
          </a:bodyPr>
          <a:lstStyle/>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El extintor debe tener hermeticidad tanto en su cuerpo metálico como en los empaques y válvulas.</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Todos los extintores deben ser recargados después de ser utilizados o cuando sea indicado por una inspección o cuando se ejecuten procedimientos de mantenimiento.</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es-CO" sz="2000" dirty="0"/>
              <a:t>Las operaciones de revisión, mantenimiento, recarga y pruebas hidrostáticas, se deben delegar únicamente a empresas especializadas en el tema y que presenten certificación confiable de que cumplen con las normas </a:t>
            </a:r>
            <a:r>
              <a:rPr lang="es-CO" sz="2000" dirty="0" err="1"/>
              <a:t>NFPA</a:t>
            </a:r>
            <a:r>
              <a:rPr lang="es-CO" sz="2000" dirty="0"/>
              <a:t>. </a:t>
            </a:r>
          </a:p>
        </p:txBody>
      </p:sp>
      <p:pic>
        <p:nvPicPr>
          <p:cNvPr id="2050" name="Picture 2" descr="Diferencias entre el mantenimiento y la recarga de extintores | Adurma">
            <a:extLst>
              <a:ext uri="{FF2B5EF4-FFF2-40B4-BE49-F238E27FC236}">
                <a16:creationId xmlns:a16="http://schemas.microsoft.com/office/drawing/2014/main" id="{1FB9E245-5749-4EE1-BC7D-769F52C36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289" y="2364397"/>
            <a:ext cx="3634530" cy="241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53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6660816"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33938"/>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sp>
        <p:nvSpPr>
          <p:cNvPr id="11" name="Freeform 4"/>
          <p:cNvSpPr>
            <a:spLocks/>
          </p:cNvSpPr>
          <p:nvPr/>
        </p:nvSpPr>
        <p:spPr bwMode="auto">
          <a:xfrm>
            <a:off x="2201312" y="5022848"/>
            <a:ext cx="5945188" cy="534988"/>
          </a:xfrm>
          <a:custGeom>
            <a:avLst/>
            <a:gdLst>
              <a:gd name="T0" fmla="*/ 0 w 3745"/>
              <a:gd name="T1" fmla="*/ 2147483646 h 337"/>
              <a:gd name="T2" fmla="*/ 0 w 3745"/>
              <a:gd name="T3" fmla="*/ 2147483646 h 337"/>
              <a:gd name="T4" fmla="*/ 2147483646 w 3745"/>
              <a:gd name="T5" fmla="*/ 2147483646 h 337"/>
              <a:gd name="T6" fmla="*/ 2147483646 w 3745"/>
              <a:gd name="T7" fmla="*/ 2147483646 h 337"/>
              <a:gd name="T8" fmla="*/ 2147483646 w 3745"/>
              <a:gd name="T9" fmla="*/ 2147483646 h 337"/>
              <a:gd name="T10" fmla="*/ 2147483646 w 3745"/>
              <a:gd name="T11" fmla="*/ 0 h 337"/>
              <a:gd name="T12" fmla="*/ 2147483646 w 3745"/>
              <a:gd name="T13" fmla="*/ 2147483646 h 337"/>
              <a:gd name="T14" fmla="*/ 2147483646 w 3745"/>
              <a:gd name="T15" fmla="*/ 2147483646 h 337"/>
              <a:gd name="T16" fmla="*/ 2147483646 w 3745"/>
              <a:gd name="T17" fmla="*/ 2147483646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45" h="337">
                <a:moveTo>
                  <a:pt x="0" y="288"/>
                </a:moveTo>
                <a:lnTo>
                  <a:pt x="0" y="144"/>
                </a:lnTo>
                <a:lnTo>
                  <a:pt x="1920" y="144"/>
                </a:lnTo>
                <a:lnTo>
                  <a:pt x="1920" y="336"/>
                </a:lnTo>
                <a:lnTo>
                  <a:pt x="1920" y="144"/>
                </a:lnTo>
                <a:lnTo>
                  <a:pt x="1920" y="0"/>
                </a:lnTo>
                <a:lnTo>
                  <a:pt x="1920" y="144"/>
                </a:lnTo>
                <a:lnTo>
                  <a:pt x="3744" y="144"/>
                </a:lnTo>
                <a:lnTo>
                  <a:pt x="3744" y="336"/>
                </a:lnTo>
              </a:path>
            </a:pathLst>
          </a:custGeom>
          <a:noFill/>
          <a:ln w="508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12" name="Rectangle 5"/>
          <p:cNvSpPr>
            <a:spLocks noChangeArrowheads="1"/>
          </p:cNvSpPr>
          <p:nvPr/>
        </p:nvSpPr>
        <p:spPr bwMode="auto">
          <a:xfrm>
            <a:off x="3790401" y="5437186"/>
            <a:ext cx="3007233" cy="400752"/>
          </a:xfrm>
          <a:prstGeom prst="rect">
            <a:avLst/>
          </a:prstGeom>
          <a:solidFill>
            <a:srgbClr val="FFFF00"/>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2000" dirty="0"/>
              <a:t>Líquidos / Evaporación</a:t>
            </a:r>
          </a:p>
        </p:txBody>
      </p:sp>
      <p:sp>
        <p:nvSpPr>
          <p:cNvPr id="15" name="Rectangle 6"/>
          <p:cNvSpPr>
            <a:spLocks noChangeArrowheads="1"/>
          </p:cNvSpPr>
          <p:nvPr/>
        </p:nvSpPr>
        <p:spPr bwMode="auto">
          <a:xfrm>
            <a:off x="1275800" y="5437186"/>
            <a:ext cx="2319546" cy="400752"/>
          </a:xfrm>
          <a:prstGeom prst="rect">
            <a:avLst/>
          </a:prstGeom>
          <a:solidFill>
            <a:srgbClr val="FFFF00"/>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2000" dirty="0"/>
              <a:t>Sólidos / Pirolisis</a:t>
            </a:r>
          </a:p>
        </p:txBody>
      </p:sp>
      <p:sp>
        <p:nvSpPr>
          <p:cNvPr id="17" name="Rectangle 7"/>
          <p:cNvSpPr>
            <a:spLocks noChangeArrowheads="1"/>
          </p:cNvSpPr>
          <p:nvPr/>
        </p:nvSpPr>
        <p:spPr bwMode="auto">
          <a:xfrm>
            <a:off x="7024137" y="5437186"/>
            <a:ext cx="2224968" cy="400752"/>
          </a:xfrm>
          <a:prstGeom prst="rect">
            <a:avLst/>
          </a:prstGeom>
          <a:solidFill>
            <a:srgbClr val="FFFF00"/>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2000" dirty="0">
                <a:solidFill>
                  <a:schemeClr val="bg2"/>
                </a:solidFill>
              </a:rPr>
              <a:t>          </a:t>
            </a:r>
            <a:r>
              <a:rPr lang="es-ES_tradnl" altLang="es-CO" sz="2000" dirty="0"/>
              <a:t>Gases</a:t>
            </a:r>
            <a:r>
              <a:rPr lang="es-ES_tradnl" altLang="es-CO" sz="2000" dirty="0">
                <a:solidFill>
                  <a:schemeClr val="bg2"/>
                </a:solidFill>
              </a:rPr>
              <a:t>        </a:t>
            </a:r>
          </a:p>
        </p:txBody>
      </p:sp>
      <p:sp>
        <p:nvSpPr>
          <p:cNvPr id="18" name="Rectangle 8"/>
          <p:cNvSpPr>
            <a:spLocks noChangeArrowheads="1"/>
          </p:cNvSpPr>
          <p:nvPr/>
        </p:nvSpPr>
        <p:spPr bwMode="auto">
          <a:xfrm>
            <a:off x="4106312" y="4694236"/>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800" dirty="0"/>
              <a:t>ESTADOS </a:t>
            </a:r>
            <a:r>
              <a:rPr lang="es-ES_tradnl" altLang="es-CO" sz="1800" dirty="0" err="1"/>
              <a:t>FISICOS</a:t>
            </a:r>
            <a:endParaRPr lang="es-ES_tradnl" altLang="es-CO" sz="1800"/>
          </a:p>
        </p:txBody>
      </p:sp>
      <p:grpSp>
        <p:nvGrpSpPr>
          <p:cNvPr id="19" name="Group 9"/>
          <p:cNvGrpSpPr>
            <a:grpSpLocks/>
          </p:cNvGrpSpPr>
          <p:nvPr/>
        </p:nvGrpSpPr>
        <p:grpSpPr bwMode="auto">
          <a:xfrm>
            <a:off x="1232938" y="1801812"/>
            <a:ext cx="3179763" cy="1241425"/>
            <a:chOff x="398" y="1187"/>
            <a:chExt cx="2003" cy="782"/>
          </a:xfrm>
        </p:grpSpPr>
        <p:sp>
          <p:nvSpPr>
            <p:cNvPr id="20" name="Freeform 10"/>
            <p:cNvSpPr>
              <a:spLocks/>
            </p:cNvSpPr>
            <p:nvPr/>
          </p:nvSpPr>
          <p:spPr bwMode="auto">
            <a:xfrm>
              <a:off x="1344" y="1392"/>
              <a:ext cx="1057" cy="577"/>
            </a:xfrm>
            <a:custGeom>
              <a:avLst/>
              <a:gdLst>
                <a:gd name="T0" fmla="*/ 1056 w 1057"/>
                <a:gd name="T1" fmla="*/ 576 h 577"/>
                <a:gd name="T2" fmla="*/ 0 w 1057"/>
                <a:gd name="T3" fmla="*/ 576 h 577"/>
                <a:gd name="T4" fmla="*/ 0 w 1057"/>
                <a:gd name="T5" fmla="*/ 0 h 577"/>
                <a:gd name="T6" fmla="*/ 0 60000 65536"/>
                <a:gd name="T7" fmla="*/ 0 60000 65536"/>
                <a:gd name="T8" fmla="*/ 0 60000 65536"/>
              </a:gdLst>
              <a:ahLst/>
              <a:cxnLst>
                <a:cxn ang="T6">
                  <a:pos x="T0" y="T1"/>
                </a:cxn>
                <a:cxn ang="T7">
                  <a:pos x="T2" y="T3"/>
                </a:cxn>
                <a:cxn ang="T8">
                  <a:pos x="T4" y="T5"/>
                </a:cxn>
              </a:cxnLst>
              <a:rect l="0" t="0" r="r" b="b"/>
              <a:pathLst>
                <a:path w="1057" h="577">
                  <a:moveTo>
                    <a:pt x="1056" y="576"/>
                  </a:moveTo>
                  <a:lnTo>
                    <a:pt x="0" y="576"/>
                  </a:lnTo>
                  <a:lnTo>
                    <a:pt x="0" y="0"/>
                  </a:lnTo>
                </a:path>
              </a:pathLst>
            </a:custGeom>
            <a:noFill/>
            <a:ln w="508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1" name="Rectangle 11"/>
            <p:cNvSpPr>
              <a:spLocks noChangeArrowheads="1"/>
            </p:cNvSpPr>
            <p:nvPr/>
          </p:nvSpPr>
          <p:spPr bwMode="auto">
            <a:xfrm>
              <a:off x="398" y="1187"/>
              <a:ext cx="1797" cy="233"/>
            </a:xfrm>
            <a:prstGeom prst="rect">
              <a:avLst/>
            </a:prstGeom>
            <a:solidFill>
              <a:schemeClr val="tx2"/>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800">
                  <a:solidFill>
                    <a:schemeClr val="bg2"/>
                  </a:solidFill>
                </a:rPr>
                <a:t> FUENTES DE OXIGENO</a:t>
              </a:r>
            </a:p>
          </p:txBody>
        </p:sp>
      </p:grpSp>
      <p:grpSp>
        <p:nvGrpSpPr>
          <p:cNvPr id="22" name="Group 12"/>
          <p:cNvGrpSpPr>
            <a:grpSpLocks/>
          </p:cNvGrpSpPr>
          <p:nvPr/>
        </p:nvGrpSpPr>
        <p:grpSpPr bwMode="auto">
          <a:xfrm>
            <a:off x="6392313" y="1801812"/>
            <a:ext cx="2859088" cy="1241425"/>
            <a:chOff x="3648" y="1187"/>
            <a:chExt cx="1801" cy="782"/>
          </a:xfrm>
        </p:grpSpPr>
        <p:sp>
          <p:nvSpPr>
            <p:cNvPr id="23" name="Freeform 13"/>
            <p:cNvSpPr>
              <a:spLocks/>
            </p:cNvSpPr>
            <p:nvPr/>
          </p:nvSpPr>
          <p:spPr bwMode="auto">
            <a:xfrm>
              <a:off x="3648" y="1392"/>
              <a:ext cx="1009" cy="577"/>
            </a:xfrm>
            <a:custGeom>
              <a:avLst/>
              <a:gdLst>
                <a:gd name="T0" fmla="*/ 0 w 1009"/>
                <a:gd name="T1" fmla="*/ 576 h 577"/>
                <a:gd name="T2" fmla="*/ 1008 w 1009"/>
                <a:gd name="T3" fmla="*/ 576 h 577"/>
                <a:gd name="T4" fmla="*/ 1008 w 1009"/>
                <a:gd name="T5" fmla="*/ 0 h 577"/>
                <a:gd name="T6" fmla="*/ 0 60000 65536"/>
                <a:gd name="T7" fmla="*/ 0 60000 65536"/>
                <a:gd name="T8" fmla="*/ 0 60000 65536"/>
              </a:gdLst>
              <a:ahLst/>
              <a:cxnLst>
                <a:cxn ang="T6">
                  <a:pos x="T0" y="T1"/>
                </a:cxn>
                <a:cxn ang="T7">
                  <a:pos x="T2" y="T3"/>
                </a:cxn>
                <a:cxn ang="T8">
                  <a:pos x="T4" y="T5"/>
                </a:cxn>
              </a:cxnLst>
              <a:rect l="0" t="0" r="r" b="b"/>
              <a:pathLst>
                <a:path w="1009" h="577">
                  <a:moveTo>
                    <a:pt x="0" y="576"/>
                  </a:moveTo>
                  <a:lnTo>
                    <a:pt x="1008" y="576"/>
                  </a:lnTo>
                  <a:lnTo>
                    <a:pt x="1008" y="0"/>
                  </a:lnTo>
                </a:path>
              </a:pathLst>
            </a:custGeom>
            <a:noFill/>
            <a:ln w="508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4" name="Rectangle 14"/>
            <p:cNvSpPr>
              <a:spLocks noChangeArrowheads="1"/>
            </p:cNvSpPr>
            <p:nvPr/>
          </p:nvSpPr>
          <p:spPr bwMode="auto">
            <a:xfrm>
              <a:off x="3854" y="1187"/>
              <a:ext cx="1595" cy="233"/>
            </a:xfrm>
            <a:prstGeom prst="rect">
              <a:avLst/>
            </a:prstGeom>
            <a:solidFill>
              <a:schemeClr val="tx2"/>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1800" dirty="0">
                  <a:solidFill>
                    <a:schemeClr val="bg2"/>
                  </a:solidFill>
                </a:rPr>
                <a:t>FUENTES DE CALOR</a:t>
              </a:r>
            </a:p>
          </p:txBody>
        </p:sp>
      </p:grpSp>
      <p:sp>
        <p:nvSpPr>
          <p:cNvPr id="25" name="AutoShape 15"/>
          <p:cNvSpPr>
            <a:spLocks noChangeArrowheads="1"/>
          </p:cNvSpPr>
          <p:nvPr/>
        </p:nvSpPr>
        <p:spPr bwMode="auto">
          <a:xfrm>
            <a:off x="4355551" y="2459149"/>
            <a:ext cx="2016125" cy="1574800"/>
          </a:xfrm>
          <a:prstGeom prst="triangle">
            <a:avLst>
              <a:gd name="adj" fmla="val 49995"/>
            </a:avLst>
          </a:prstGeom>
          <a:gradFill rotWithShape="0">
            <a:gsLst>
              <a:gs pos="0">
                <a:srgbClr val="FF3300"/>
              </a:gs>
              <a:gs pos="100000">
                <a:srgbClr val="FF9900"/>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_tradnl" altLang="es-CO" sz="1600" dirty="0">
                <a:solidFill>
                  <a:schemeClr val="bg2"/>
                </a:solidFill>
              </a:rPr>
              <a:t>REACCION</a:t>
            </a:r>
          </a:p>
          <a:p>
            <a:pPr algn="ctr">
              <a:spcBef>
                <a:spcPct val="0"/>
              </a:spcBef>
              <a:buFontTx/>
              <a:buNone/>
            </a:pPr>
            <a:r>
              <a:rPr lang="es-ES_tradnl" altLang="es-CO" sz="1600" dirty="0">
                <a:solidFill>
                  <a:schemeClr val="bg2"/>
                </a:solidFill>
              </a:rPr>
              <a:t>QUIMICA</a:t>
            </a:r>
          </a:p>
          <a:p>
            <a:pPr algn="ctr">
              <a:spcBef>
                <a:spcPct val="0"/>
              </a:spcBef>
              <a:buFontTx/>
              <a:buNone/>
            </a:pPr>
            <a:r>
              <a:rPr lang="es-ES_tradnl" altLang="es-CO" sz="1600" dirty="0">
                <a:solidFill>
                  <a:schemeClr val="bg2"/>
                </a:solidFill>
              </a:rPr>
              <a:t>EN CADENA</a:t>
            </a:r>
          </a:p>
        </p:txBody>
      </p:sp>
      <p:grpSp>
        <p:nvGrpSpPr>
          <p:cNvPr id="26" name="Group 16"/>
          <p:cNvGrpSpPr>
            <a:grpSpLocks/>
          </p:cNvGrpSpPr>
          <p:nvPr/>
        </p:nvGrpSpPr>
        <p:grpSpPr bwMode="auto">
          <a:xfrm>
            <a:off x="3268112" y="4057649"/>
            <a:ext cx="4192588" cy="512763"/>
            <a:chOff x="1680" y="2608"/>
            <a:chExt cx="2641" cy="323"/>
          </a:xfrm>
        </p:grpSpPr>
        <p:sp>
          <p:nvSpPr>
            <p:cNvPr id="27" name="Freeform 17"/>
            <p:cNvSpPr>
              <a:spLocks/>
            </p:cNvSpPr>
            <p:nvPr/>
          </p:nvSpPr>
          <p:spPr bwMode="auto">
            <a:xfrm>
              <a:off x="1680" y="2608"/>
              <a:ext cx="2641" cy="321"/>
            </a:xfrm>
            <a:custGeom>
              <a:avLst/>
              <a:gdLst>
                <a:gd name="T0" fmla="*/ 0 w 2641"/>
                <a:gd name="T1" fmla="*/ 320 h 321"/>
                <a:gd name="T2" fmla="*/ 681 w 2641"/>
                <a:gd name="T3" fmla="*/ 0 h 321"/>
                <a:gd name="T4" fmla="*/ 1958 w 2641"/>
                <a:gd name="T5" fmla="*/ 0 h 321"/>
                <a:gd name="T6" fmla="*/ 2640 w 2641"/>
                <a:gd name="T7" fmla="*/ 320 h 321"/>
                <a:gd name="T8" fmla="*/ 0 w 2641"/>
                <a:gd name="T9" fmla="*/ 320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1" h="321">
                  <a:moveTo>
                    <a:pt x="0" y="320"/>
                  </a:moveTo>
                  <a:lnTo>
                    <a:pt x="681" y="0"/>
                  </a:lnTo>
                  <a:lnTo>
                    <a:pt x="1958" y="0"/>
                  </a:lnTo>
                  <a:lnTo>
                    <a:pt x="2640" y="320"/>
                  </a:lnTo>
                  <a:lnTo>
                    <a:pt x="0" y="320"/>
                  </a:lnTo>
                </a:path>
              </a:pathLst>
            </a:custGeom>
            <a:solidFill>
              <a:srgbClr val="336600"/>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8" name="Rectangle 18"/>
            <p:cNvSpPr>
              <a:spLocks noChangeArrowheads="1"/>
            </p:cNvSpPr>
            <p:nvPr/>
          </p:nvSpPr>
          <p:spPr bwMode="auto">
            <a:xfrm>
              <a:off x="2257" y="2640"/>
              <a:ext cx="15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2400" dirty="0"/>
                <a:t>COMBUSTIBLE</a:t>
              </a:r>
            </a:p>
          </p:txBody>
        </p:sp>
      </p:grpSp>
      <p:grpSp>
        <p:nvGrpSpPr>
          <p:cNvPr id="29" name="Group 19"/>
          <p:cNvGrpSpPr>
            <a:grpSpLocks/>
          </p:cNvGrpSpPr>
          <p:nvPr/>
        </p:nvGrpSpPr>
        <p:grpSpPr bwMode="auto">
          <a:xfrm>
            <a:off x="3268112" y="1517648"/>
            <a:ext cx="2097088" cy="3049588"/>
            <a:chOff x="1680" y="1008"/>
            <a:chExt cx="1321" cy="1921"/>
          </a:xfrm>
        </p:grpSpPr>
        <p:sp>
          <p:nvSpPr>
            <p:cNvPr id="30" name="Freeform 20"/>
            <p:cNvSpPr>
              <a:spLocks/>
            </p:cNvSpPr>
            <p:nvPr/>
          </p:nvSpPr>
          <p:spPr bwMode="auto">
            <a:xfrm>
              <a:off x="1680" y="1008"/>
              <a:ext cx="1321" cy="1921"/>
            </a:xfrm>
            <a:custGeom>
              <a:avLst/>
              <a:gdLst>
                <a:gd name="T0" fmla="*/ 0 w 1321"/>
                <a:gd name="T1" fmla="*/ 1920 h 1921"/>
                <a:gd name="T2" fmla="*/ 1320 w 1321"/>
                <a:gd name="T3" fmla="*/ 0 h 1921"/>
                <a:gd name="T4" fmla="*/ 1320 w 1321"/>
                <a:gd name="T5" fmla="*/ 600 h 1921"/>
                <a:gd name="T6" fmla="*/ 681 w 1321"/>
                <a:gd name="T7" fmla="*/ 1600 h 1921"/>
                <a:gd name="T8" fmla="*/ 0 w 1321"/>
                <a:gd name="T9" fmla="*/ 1920 h 1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1" h="1921">
                  <a:moveTo>
                    <a:pt x="0" y="1920"/>
                  </a:moveTo>
                  <a:lnTo>
                    <a:pt x="1320" y="0"/>
                  </a:lnTo>
                  <a:lnTo>
                    <a:pt x="1320" y="600"/>
                  </a:lnTo>
                  <a:lnTo>
                    <a:pt x="681" y="1600"/>
                  </a:lnTo>
                  <a:lnTo>
                    <a:pt x="0" y="1920"/>
                  </a:lnTo>
                </a:path>
              </a:pathLst>
            </a:custGeom>
            <a:solidFill>
              <a:srgbClr val="0000FF"/>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31" name="Rectangle 21"/>
            <p:cNvSpPr>
              <a:spLocks noChangeArrowheads="1"/>
            </p:cNvSpPr>
            <p:nvPr/>
          </p:nvSpPr>
          <p:spPr bwMode="auto">
            <a:xfrm rot="18180000">
              <a:off x="2061" y="1843"/>
              <a:ext cx="10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2400"/>
                <a:t>OXIGENO</a:t>
              </a:r>
            </a:p>
          </p:txBody>
        </p:sp>
      </p:grpSp>
      <p:grpSp>
        <p:nvGrpSpPr>
          <p:cNvPr id="32" name="Group 22"/>
          <p:cNvGrpSpPr>
            <a:grpSpLocks/>
          </p:cNvGrpSpPr>
          <p:nvPr/>
        </p:nvGrpSpPr>
        <p:grpSpPr bwMode="auto">
          <a:xfrm>
            <a:off x="5249312" y="1517648"/>
            <a:ext cx="2211388" cy="3200400"/>
            <a:chOff x="2928" y="1008"/>
            <a:chExt cx="1393" cy="2016"/>
          </a:xfrm>
        </p:grpSpPr>
        <p:sp>
          <p:nvSpPr>
            <p:cNvPr id="33" name="Line 23"/>
            <p:cNvSpPr>
              <a:spLocks noChangeShapeType="1"/>
            </p:cNvSpPr>
            <p:nvPr/>
          </p:nvSpPr>
          <p:spPr bwMode="auto">
            <a:xfrm>
              <a:off x="2928" y="2928"/>
              <a:ext cx="0" cy="96"/>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4" name="Freeform 24"/>
            <p:cNvSpPr>
              <a:spLocks/>
            </p:cNvSpPr>
            <p:nvPr/>
          </p:nvSpPr>
          <p:spPr bwMode="auto">
            <a:xfrm>
              <a:off x="3000" y="1008"/>
              <a:ext cx="1321" cy="1921"/>
            </a:xfrm>
            <a:custGeom>
              <a:avLst/>
              <a:gdLst>
                <a:gd name="T0" fmla="*/ 0 w 1321"/>
                <a:gd name="T1" fmla="*/ 0 h 1921"/>
                <a:gd name="T2" fmla="*/ 1320 w 1321"/>
                <a:gd name="T3" fmla="*/ 1920 h 1921"/>
                <a:gd name="T4" fmla="*/ 638 w 1321"/>
                <a:gd name="T5" fmla="*/ 1600 h 1921"/>
                <a:gd name="T6" fmla="*/ 0 w 1321"/>
                <a:gd name="T7" fmla="*/ 600 h 1921"/>
                <a:gd name="T8" fmla="*/ 0 w 1321"/>
                <a:gd name="T9" fmla="*/ 0 h 19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1" h="1921">
                  <a:moveTo>
                    <a:pt x="0" y="0"/>
                  </a:moveTo>
                  <a:lnTo>
                    <a:pt x="1320" y="1920"/>
                  </a:lnTo>
                  <a:lnTo>
                    <a:pt x="638" y="1600"/>
                  </a:lnTo>
                  <a:lnTo>
                    <a:pt x="0" y="600"/>
                  </a:lnTo>
                  <a:lnTo>
                    <a:pt x="0" y="0"/>
                  </a:lnTo>
                </a:path>
              </a:pathLst>
            </a:custGeom>
            <a:solidFill>
              <a:srgbClr val="FF0033"/>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35" name="Rectangle 25"/>
            <p:cNvSpPr>
              <a:spLocks noChangeArrowheads="1"/>
            </p:cNvSpPr>
            <p:nvPr/>
          </p:nvSpPr>
          <p:spPr bwMode="auto">
            <a:xfrm rot="3420000">
              <a:off x="3051" y="1926"/>
              <a:ext cx="8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_tradnl" altLang="es-CO" sz="2400" dirty="0"/>
                <a:t>CALOR</a:t>
              </a:r>
            </a:p>
          </p:txBody>
        </p:sp>
      </p:grpSp>
      <p:sp>
        <p:nvSpPr>
          <p:cNvPr id="36" name="Text Box 29"/>
          <p:cNvSpPr txBox="1">
            <a:spLocks noChangeArrowheads="1"/>
          </p:cNvSpPr>
          <p:nvPr/>
        </p:nvSpPr>
        <p:spPr bwMode="auto">
          <a:xfrm>
            <a:off x="2822025" y="6530974"/>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CO" sz="1000">
              <a:latin typeface="Comic Sans MS" panose="030F0702030302020204" pitchFamily="66" charset="0"/>
            </a:endParaRPr>
          </a:p>
        </p:txBody>
      </p:sp>
    </p:spTree>
    <p:extLst>
      <p:ext uri="{BB962C8B-B14F-4D97-AF65-F5344CB8AC3E}">
        <p14:creationId xmlns:p14="http://schemas.microsoft.com/office/powerpoint/2010/main" val="594741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282294"/>
            <a:ext cx="8801100" cy="1169551"/>
          </a:xfrm>
          <a:prstGeom prst="rect">
            <a:avLst/>
          </a:prstGeom>
          <a:noFill/>
        </p:spPr>
        <p:txBody>
          <a:bodyPr wrap="square" rtlCol="0" anchor="ctr">
            <a:spAutoFit/>
          </a:bodyPr>
          <a:lstStyle/>
          <a:p>
            <a:r>
              <a:rPr lang="es-ES_tradnl" sz="3500" b="1" dirty="0">
                <a:solidFill>
                  <a:srgbClr val="FF0000"/>
                </a:solidFill>
                <a:latin typeface="Abadi MT Condensed Extra Bold" panose="020B0306030101010103" pitchFamily="34" charset="77"/>
              </a:rPr>
              <a:t>INSPECCIÓN Y MANTENIMIENTO DE EQUIPOS PARA EMERGENCIAS- GABINETES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307" name="Rectangle 7"/>
          <p:cNvSpPr>
            <a:spLocks noChangeArrowheads="1"/>
          </p:cNvSpPr>
          <p:nvPr/>
        </p:nvSpPr>
        <p:spPr bwMode="auto">
          <a:xfrm>
            <a:off x="282554" y="1806422"/>
            <a:ext cx="7577348" cy="430887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nchor="ctr">
            <a:spAutoFit/>
          </a:bodyPr>
          <a:lstStyle/>
          <a:p>
            <a:pPr algn="just" eaLnBrk="0" hangingPunct="0"/>
            <a:r>
              <a:rPr lang="es-ES" sz="2000" b="1" dirty="0"/>
              <a:t>CLASE I</a:t>
            </a:r>
          </a:p>
          <a:p>
            <a:pPr algn="just" eaLnBrk="0" hangingPunct="0"/>
            <a:r>
              <a:rPr lang="es-ES" sz="2000" dirty="0"/>
              <a:t>Son gabinetes equipados con Válvulas de 2 1/2</a:t>
            </a:r>
            <a:r>
              <a:rPr lang="ja-JP" altLang="es-ES" sz="2000" dirty="0"/>
              <a:t>”</a:t>
            </a:r>
            <a:r>
              <a:rPr lang="es-ES" sz="2000" dirty="0"/>
              <a:t> y están destinados para el uso de bomberos y personal entrenado en el manejo de chorros pesados.</a:t>
            </a:r>
          </a:p>
          <a:p>
            <a:pPr algn="just" eaLnBrk="0" hangingPunct="0"/>
            <a:endParaRPr lang="es-ES" sz="2000" b="1" dirty="0"/>
          </a:p>
          <a:p>
            <a:pPr algn="just" eaLnBrk="0" hangingPunct="0"/>
            <a:r>
              <a:rPr lang="es-ES" sz="2000" b="1" dirty="0"/>
              <a:t>CLASE II</a:t>
            </a:r>
          </a:p>
          <a:p>
            <a:pPr algn="just" eaLnBrk="0" hangingPunct="0"/>
            <a:r>
              <a:rPr lang="es-ES" sz="2000" dirty="0"/>
              <a:t>Son gabinetes equipados con Válvulas de 1 1/2</a:t>
            </a:r>
            <a:r>
              <a:rPr lang="ja-JP" altLang="es-ES" sz="2000" dirty="0"/>
              <a:t>”</a:t>
            </a:r>
            <a:r>
              <a:rPr lang="es-ES" sz="2000" dirty="0"/>
              <a:t> y están destinados para el uso de los ocupantes o para el uso de los bomberos y personal entrenado en incendios de pequeña y mediana magnitud.</a:t>
            </a:r>
          </a:p>
          <a:p>
            <a:pPr algn="just" eaLnBrk="0" hangingPunct="0"/>
            <a:endParaRPr lang="es-ES" sz="2000" b="1" dirty="0"/>
          </a:p>
          <a:p>
            <a:pPr algn="just" eaLnBrk="0" hangingPunct="0"/>
            <a:r>
              <a:rPr lang="es-ES" sz="2000" b="1" dirty="0"/>
              <a:t>CLASE III</a:t>
            </a:r>
          </a:p>
          <a:p>
            <a:pPr algn="just" eaLnBrk="0" hangingPunct="0"/>
            <a:r>
              <a:rPr lang="es-ES" sz="2000" dirty="0"/>
              <a:t>Son gabinetes equipados tanto con Válvulas de 2 1/2</a:t>
            </a:r>
            <a:r>
              <a:rPr lang="ja-JP" altLang="es-ES" sz="2000" dirty="0"/>
              <a:t>”</a:t>
            </a:r>
            <a:r>
              <a:rPr lang="es-ES" sz="2000" dirty="0"/>
              <a:t> como de 1 1/2</a:t>
            </a:r>
            <a:r>
              <a:rPr lang="ja-JP" altLang="es-ES" sz="2000" dirty="0"/>
              <a:t>”</a:t>
            </a:r>
            <a:r>
              <a:rPr lang="es-ES" sz="2000" dirty="0"/>
              <a:t> y están destinados para el uso de los ocupantes, bomberos y personal entrenado en el manejo de chorros pesados</a:t>
            </a:r>
            <a:endParaRPr lang="es-ES" sz="2000" b="1" dirty="0"/>
          </a:p>
        </p:txBody>
      </p:sp>
      <p:pic>
        <p:nvPicPr>
          <p:cNvPr id="308" name="Picture 8" descr="http://www.securityinfire.com/images/articulos/proteccion_activa/clas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0557" y="1576362"/>
            <a:ext cx="1115286" cy="1115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 name="Picture 9" descr="http://www.securityinfire.com/images/articulos/proteccion_activa/clas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7593" y="3147823"/>
            <a:ext cx="1061213" cy="106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0" name="Picture 10" descr="http://www.securityinfire.com/images/articulos/proteccion_activa/clase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630" y="4896876"/>
            <a:ext cx="1098653" cy="1099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863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50541" y="525257"/>
            <a:ext cx="9018959" cy="630942"/>
          </a:xfrm>
          <a:prstGeom prst="rect">
            <a:avLst/>
          </a:prstGeom>
          <a:noFill/>
        </p:spPr>
        <p:txBody>
          <a:bodyPr wrap="square" rtlCol="0" anchor="ctr">
            <a:spAutoFit/>
          </a:bodyPr>
          <a:lstStyle/>
          <a:p>
            <a:r>
              <a:rPr lang="es-ES_tradnl" sz="3500" b="1" dirty="0">
                <a:solidFill>
                  <a:srgbClr val="FF0000"/>
                </a:solidFill>
                <a:latin typeface="Abadi MT Condensed Extra Bold" panose="020B0306030101010103" pitchFamily="34" charset="77"/>
              </a:rPr>
              <a:t>INSPECCIÓN Y MANTENIMIENTO DE EQUIPOS PARA EMERGENCIAS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pic>
        <p:nvPicPr>
          <p:cNvPr id="307" name="Picture 2" descr="C:\Users\soportearp\Pictures\imagesCAA4X2CA.jpg"/>
          <p:cNvPicPr>
            <a:picLocks noChangeAspect="1" noChangeArrowheads="1"/>
          </p:cNvPicPr>
          <p:nvPr/>
        </p:nvPicPr>
        <p:blipFill>
          <a:blip r:embed="rId3"/>
          <a:srcRect/>
          <a:stretch>
            <a:fillRect/>
          </a:stretch>
        </p:blipFill>
        <p:spPr bwMode="auto">
          <a:xfrm>
            <a:off x="6858195" y="2059506"/>
            <a:ext cx="3826738" cy="3153475"/>
          </a:xfrm>
          <a:prstGeom prst="rect">
            <a:avLst/>
          </a:prstGeom>
          <a:ln>
            <a:noFill/>
          </a:ln>
          <a:effectLst>
            <a:outerShdw blurRad="292100" dist="139700" dir="2700000" algn="tl" rotWithShape="0">
              <a:srgbClr val="333333">
                <a:alpha val="65000"/>
              </a:srgbClr>
            </a:outerShdw>
          </a:effectLst>
        </p:spPr>
      </p:pic>
      <p:sp>
        <p:nvSpPr>
          <p:cNvPr id="2" name="Rectángulo 1"/>
          <p:cNvSpPr/>
          <p:nvPr/>
        </p:nvSpPr>
        <p:spPr>
          <a:xfrm>
            <a:off x="762195" y="1921444"/>
            <a:ext cx="6096000" cy="4124206"/>
          </a:xfrm>
          <a:prstGeom prst="rect">
            <a:avLst/>
          </a:prstGeom>
        </p:spPr>
        <p:txBody>
          <a:bodyPr>
            <a:spAutoFit/>
          </a:bodyPr>
          <a:lstStyle/>
          <a:p>
            <a:pPr eaLnBrk="0" hangingPunct="0">
              <a:spcBef>
                <a:spcPct val="20000"/>
              </a:spcBef>
            </a:pPr>
            <a:r>
              <a:rPr lang="es-ES" sz="2600" dirty="0"/>
              <a:t>SALIDA DE EMERGENCIA</a:t>
            </a:r>
          </a:p>
          <a:p>
            <a:pPr eaLnBrk="0" hangingPunct="0">
              <a:spcBef>
                <a:spcPct val="20000"/>
              </a:spcBef>
            </a:pPr>
            <a:endParaRPr lang="es-ES" sz="2000" dirty="0"/>
          </a:p>
          <a:p>
            <a:pPr marL="457200" indent="-457200" eaLnBrk="0" hangingPunct="0">
              <a:spcBef>
                <a:spcPct val="20000"/>
              </a:spcBef>
              <a:buFont typeface="Wingdings" charset="0"/>
              <a:buChar char="ü"/>
            </a:pPr>
            <a:r>
              <a:rPr lang="es-ES" sz="2000" dirty="0"/>
              <a:t>Abrir hacia afuera</a:t>
            </a:r>
          </a:p>
          <a:p>
            <a:pPr marL="457200" indent="-457200" eaLnBrk="0" hangingPunct="0">
              <a:spcBef>
                <a:spcPct val="20000"/>
              </a:spcBef>
              <a:buFont typeface="Wingdings" charset="0"/>
              <a:buChar char="ü"/>
            </a:pPr>
            <a:r>
              <a:rPr lang="es-ES" sz="2000" dirty="0"/>
              <a:t>Señalizadas</a:t>
            </a:r>
          </a:p>
          <a:p>
            <a:pPr marL="457200" indent="-457200" eaLnBrk="0" hangingPunct="0">
              <a:spcBef>
                <a:spcPct val="20000"/>
              </a:spcBef>
              <a:buFont typeface="Wingdings" charset="0"/>
              <a:buChar char="ü"/>
            </a:pPr>
            <a:r>
              <a:rPr lang="es-ES" sz="2000" dirty="0"/>
              <a:t>Uso exclusivo para emergencias</a:t>
            </a:r>
          </a:p>
          <a:p>
            <a:pPr marL="457200" indent="-457200" eaLnBrk="0" hangingPunct="0">
              <a:spcBef>
                <a:spcPct val="20000"/>
              </a:spcBef>
              <a:buFont typeface="Wingdings" charset="0"/>
              <a:buChar char="ü"/>
            </a:pPr>
            <a:r>
              <a:rPr lang="es-ES" sz="2000" dirty="0"/>
              <a:t>Sin seguros de ninguna índole</a:t>
            </a:r>
          </a:p>
          <a:p>
            <a:pPr marL="457200" indent="-457200" eaLnBrk="0" hangingPunct="0">
              <a:spcBef>
                <a:spcPct val="20000"/>
              </a:spcBef>
              <a:buFont typeface="Wingdings" charset="0"/>
              <a:buChar char="ü"/>
            </a:pPr>
            <a:r>
              <a:rPr lang="es-ES" sz="2000" dirty="0"/>
              <a:t>Debe ser de un material no inflamable</a:t>
            </a:r>
          </a:p>
          <a:p>
            <a:pPr marL="457200" indent="-457200" eaLnBrk="0" hangingPunct="0">
              <a:spcBef>
                <a:spcPct val="20000"/>
              </a:spcBef>
              <a:buFont typeface="Wingdings" charset="0"/>
              <a:buChar char="ü"/>
            </a:pPr>
            <a:r>
              <a:rPr lang="es-ES" sz="2000" dirty="0"/>
              <a:t>No deben generar riesgo alguno (Vidrio)</a:t>
            </a:r>
          </a:p>
          <a:p>
            <a:pPr marL="457200" indent="-457200" eaLnBrk="0" hangingPunct="0">
              <a:spcBef>
                <a:spcPct val="20000"/>
              </a:spcBef>
              <a:buFont typeface="Wingdings" charset="0"/>
              <a:buChar char="ü"/>
            </a:pPr>
            <a:r>
              <a:rPr lang="es-ES" sz="2000" dirty="0"/>
              <a:t>De fácil apertura</a:t>
            </a:r>
          </a:p>
          <a:p>
            <a:pPr marL="457200" indent="-457200" eaLnBrk="0" hangingPunct="0">
              <a:spcBef>
                <a:spcPct val="20000"/>
              </a:spcBef>
              <a:buFont typeface="Wingdings" charset="0"/>
              <a:buChar char="ü"/>
            </a:pPr>
            <a:r>
              <a:rPr lang="es-ES" sz="2000" dirty="0"/>
              <a:t>Debe tener medidas acorde a la capacidad de descarga  del pasillo.</a:t>
            </a:r>
          </a:p>
        </p:txBody>
      </p:sp>
    </p:spTree>
    <p:extLst>
      <p:ext uri="{BB962C8B-B14F-4D97-AF65-F5344CB8AC3E}">
        <p14:creationId xmlns:p14="http://schemas.microsoft.com/office/powerpoint/2010/main" val="4114982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591392"/>
            <a:ext cx="9355890" cy="630942"/>
          </a:xfrm>
          <a:prstGeom prst="rect">
            <a:avLst/>
          </a:prstGeom>
          <a:noFill/>
        </p:spPr>
        <p:txBody>
          <a:bodyPr wrap="square" rtlCol="0" anchor="ctr">
            <a:spAutoFit/>
          </a:bodyPr>
          <a:lstStyle/>
          <a:p>
            <a:r>
              <a:rPr lang="es-ES_tradnl" sz="3500" b="1" dirty="0">
                <a:solidFill>
                  <a:srgbClr val="FF0000"/>
                </a:solidFill>
                <a:latin typeface="Abadi MT Condensed Extra Bold" panose="020B0306030101010103" pitchFamily="34" charset="77"/>
              </a:rPr>
              <a:t>INSPECCIÓN Y MANTENIMIENTO DE EQUIPOS PARA EMERGENCIAS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7" name="Rectángulo 6"/>
          <p:cNvSpPr/>
          <p:nvPr/>
        </p:nvSpPr>
        <p:spPr>
          <a:xfrm>
            <a:off x="927099" y="1652934"/>
            <a:ext cx="2190023" cy="584775"/>
          </a:xfrm>
          <a:prstGeom prst="rect">
            <a:avLst/>
          </a:prstGeom>
        </p:spPr>
        <p:txBody>
          <a:bodyPr wrap="none">
            <a:spAutoFit/>
          </a:bodyPr>
          <a:lstStyle/>
          <a:p>
            <a:r>
              <a:rPr lang="es-CO" sz="3200" b="1" dirty="0"/>
              <a:t>BOTIQUÍN</a:t>
            </a:r>
          </a:p>
        </p:txBody>
      </p:sp>
      <p:pic>
        <p:nvPicPr>
          <p:cNvPr id="8" name="Picture 2" descr="Resultado de imagen para CLASIFICACIÓN COLOMBIANA DE BOTIQUÍN"/>
          <p:cNvPicPr>
            <a:picLocks noChangeAspect="1" noChangeArrowheads="1"/>
          </p:cNvPicPr>
          <p:nvPr/>
        </p:nvPicPr>
        <p:blipFill rotWithShape="1">
          <a:blip r:embed="rId3">
            <a:extLst>
              <a:ext uri="{28A0092B-C50C-407E-A947-70E740481C1C}">
                <a14:useLocalDpi xmlns:a14="http://schemas.microsoft.com/office/drawing/2010/main" val="0"/>
              </a:ext>
            </a:extLst>
          </a:blip>
          <a:srcRect t="18389" b="17351"/>
          <a:stretch/>
        </p:blipFill>
        <p:spPr bwMode="auto">
          <a:xfrm>
            <a:off x="5363771" y="1945321"/>
            <a:ext cx="5715000" cy="3672408"/>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8A6F831E-D62C-492C-8337-430D8CA3772B}"/>
              </a:ext>
            </a:extLst>
          </p:cNvPr>
          <p:cNvSpPr/>
          <p:nvPr/>
        </p:nvSpPr>
        <p:spPr>
          <a:xfrm>
            <a:off x="736766" y="2647064"/>
            <a:ext cx="3961358" cy="2246769"/>
          </a:xfrm>
          <a:prstGeom prst="rect">
            <a:avLst/>
          </a:prstGeom>
        </p:spPr>
        <p:txBody>
          <a:bodyPr wrap="square">
            <a:spAutoFit/>
          </a:bodyPr>
          <a:lstStyle/>
          <a:p>
            <a:r>
              <a:rPr lang="es-CO" sz="2000" b="1" dirty="0"/>
              <a:t>TIPOS DE BOTIQUÍN</a:t>
            </a:r>
          </a:p>
          <a:p>
            <a:endParaRPr lang="es-CO" sz="2000" b="1" dirty="0"/>
          </a:p>
          <a:p>
            <a:pPr algn="ctr"/>
            <a:r>
              <a:rPr lang="es-CO" sz="2000" dirty="0"/>
              <a:t>RESOLUCIÓN 705 DE 2007</a:t>
            </a:r>
          </a:p>
          <a:p>
            <a:pPr marL="457200" indent="-457200" algn="ctr">
              <a:buFont typeface="Arial" panose="020B0604020202020204" pitchFamily="34" charset="0"/>
              <a:buChar char="•"/>
            </a:pPr>
            <a:endParaRPr lang="es-CO" sz="2000" dirty="0"/>
          </a:p>
          <a:p>
            <a:pPr algn="ctr"/>
            <a:r>
              <a:rPr lang="es-CO" sz="2000" dirty="0"/>
              <a:t>Botiquín Tipo A.</a:t>
            </a:r>
          </a:p>
          <a:p>
            <a:pPr algn="ctr"/>
            <a:r>
              <a:rPr lang="es-CO" sz="2000" dirty="0"/>
              <a:t>Botiquín Tipo B.</a:t>
            </a:r>
          </a:p>
          <a:p>
            <a:pPr algn="ctr"/>
            <a:r>
              <a:rPr lang="es-CO" sz="2000" dirty="0"/>
              <a:t>Botiquín Tipo C</a:t>
            </a:r>
            <a:endParaRPr lang="es-CO" sz="2000" b="1" dirty="0"/>
          </a:p>
        </p:txBody>
      </p:sp>
    </p:spTree>
    <p:extLst>
      <p:ext uri="{BB962C8B-B14F-4D97-AF65-F5344CB8AC3E}">
        <p14:creationId xmlns:p14="http://schemas.microsoft.com/office/powerpoint/2010/main" val="132057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16438" y="515975"/>
            <a:ext cx="9053062" cy="630942"/>
          </a:xfrm>
          <a:prstGeom prst="rect">
            <a:avLst/>
          </a:prstGeom>
          <a:noFill/>
        </p:spPr>
        <p:txBody>
          <a:bodyPr wrap="square" rtlCol="0" anchor="ctr">
            <a:spAutoFit/>
          </a:bodyPr>
          <a:lstStyle/>
          <a:p>
            <a:r>
              <a:rPr lang="es-ES_tradnl" sz="3500" b="1" dirty="0">
                <a:solidFill>
                  <a:srgbClr val="FF0000"/>
                </a:solidFill>
                <a:latin typeface="Abadi MT Condensed Extra Bold" panose="020B0306030101010103" pitchFamily="34" charset="77"/>
              </a:rPr>
              <a:t>INSPECCIÓN Y MANTENIMIENTO DE EQUIPOS PARA EMERGENCIAS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42620"/>
            <a:ext cx="12192000" cy="1665337"/>
          </a:xfrm>
          <a:prstGeom prst="rect">
            <a:avLst/>
          </a:prstGeom>
        </p:spPr>
      </p:pic>
      <p:pic>
        <p:nvPicPr>
          <p:cNvPr id="11" name="Picture 6" descr="Dea Entrenador Desfibrilador Externo Automatico Rcp Hoyyyyy ...">
            <a:extLst>
              <a:ext uri="{FF2B5EF4-FFF2-40B4-BE49-F238E27FC236}">
                <a16:creationId xmlns:a16="http://schemas.microsoft.com/office/drawing/2014/main" id="{300BBF4D-920D-49C8-ADC4-A7C2BB9AC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032" y="2581102"/>
            <a:ext cx="2736304" cy="222423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02828" y="1943014"/>
            <a:ext cx="5176344" cy="2954655"/>
          </a:xfrm>
          <a:prstGeom prst="rect">
            <a:avLst/>
          </a:prstGeom>
        </p:spPr>
        <p:txBody>
          <a:bodyPr wrap="square">
            <a:spAutoFit/>
          </a:bodyPr>
          <a:lstStyle/>
          <a:p>
            <a:endParaRPr lang="es-MX" sz="2000" dirty="0">
              <a:hlinkClick r:id="rId4"/>
            </a:endParaRPr>
          </a:p>
          <a:p>
            <a:pPr algn="ctr"/>
            <a:r>
              <a:rPr lang="es-MX" sz="2600" b="1" dirty="0"/>
              <a:t>DEA </a:t>
            </a:r>
            <a:br>
              <a:rPr lang="es-MX" sz="2000" dirty="0"/>
            </a:br>
            <a:endParaRPr lang="es-MX" sz="2000" dirty="0"/>
          </a:p>
          <a:p>
            <a:pPr algn="just"/>
            <a:r>
              <a:rPr lang="es-MX" sz="2000" dirty="0"/>
              <a:t>Resolución 3316 del 2019 y el decreto 1465 de 2019, establece la obligatoriedad de Desfibriladores Externos Automáticos (DEA) en los transportes de asistencia básica y medicalizada, así como en los espacios con alta afluencia de público.</a:t>
            </a:r>
            <a:endParaRPr lang="es-CO" sz="2000" dirty="0"/>
          </a:p>
        </p:txBody>
      </p:sp>
    </p:spTree>
    <p:extLst>
      <p:ext uri="{BB962C8B-B14F-4D97-AF65-F5344CB8AC3E}">
        <p14:creationId xmlns:p14="http://schemas.microsoft.com/office/powerpoint/2010/main" val="1197270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16437" y="246671"/>
            <a:ext cx="9268571" cy="1169551"/>
          </a:xfrm>
          <a:prstGeom prst="rect">
            <a:avLst/>
          </a:prstGeom>
          <a:noFill/>
        </p:spPr>
        <p:txBody>
          <a:bodyPr wrap="square" rtlCol="0" anchor="ctr">
            <a:spAutoFit/>
          </a:bodyPr>
          <a:lstStyle/>
          <a:p>
            <a:r>
              <a:rPr lang="es-ES_tradnl" sz="3500" b="1" dirty="0">
                <a:solidFill>
                  <a:srgbClr val="FF0000"/>
                </a:solidFill>
                <a:latin typeface="Abadi MT Condensed Extra Bold" panose="020B0306030101010103" pitchFamily="34" charset="77"/>
              </a:rPr>
              <a:t>MANEJO DEL INCENDIO DENTRO DEL PLAN PARA RESPUESTA DE EMERGENCIAS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42620"/>
            <a:ext cx="12192000" cy="1665337"/>
          </a:xfrm>
          <a:prstGeom prst="rect">
            <a:avLst/>
          </a:prstGeom>
        </p:spPr>
      </p:pic>
      <p:sp>
        <p:nvSpPr>
          <p:cNvPr id="2" name="Rectángulo 1"/>
          <p:cNvSpPr/>
          <p:nvPr/>
        </p:nvSpPr>
        <p:spPr>
          <a:xfrm>
            <a:off x="4942449" y="1906925"/>
            <a:ext cx="5512324" cy="3477875"/>
          </a:xfrm>
          <a:prstGeom prst="rect">
            <a:avLst/>
          </a:prstGeom>
        </p:spPr>
        <p:txBody>
          <a:bodyPr wrap="square">
            <a:spAutoFit/>
          </a:bodyPr>
          <a:lstStyle/>
          <a:p>
            <a:pPr algn="just"/>
            <a:endParaRPr lang="es-MX" sz="2000" dirty="0">
              <a:hlinkClick r:id="rId3"/>
            </a:endParaRPr>
          </a:p>
          <a:p>
            <a:pPr algn="just"/>
            <a:r>
              <a:rPr lang="es-MX" sz="2000" dirty="0"/>
              <a:t>Dentro del plan de emergencias de la empresa se encuentran los procedimientos operativos normalizados (PON) que están diseñados para responder a situaciones predefinidas que generan alto riego o que ocasionan emergencias frecuentes en la empresa.</a:t>
            </a:r>
          </a:p>
          <a:p>
            <a:pPr algn="just"/>
            <a:endParaRPr lang="es-MX" sz="2000" dirty="0"/>
          </a:p>
          <a:p>
            <a:pPr algn="just"/>
            <a:r>
              <a:rPr lang="es-MX" sz="2000" dirty="0"/>
              <a:t>Son decisiones tomadas por anticipado y se espera que las acciones definidas en los mismos se programe y ejecute en la secuencia definida</a:t>
            </a:r>
            <a:endParaRPr lang="es-CO" sz="2000" dirty="0"/>
          </a:p>
        </p:txBody>
      </p:sp>
      <p:pic>
        <p:nvPicPr>
          <p:cNvPr id="4" name="Imagen 3">
            <a:extLst>
              <a:ext uri="{FF2B5EF4-FFF2-40B4-BE49-F238E27FC236}">
                <a16:creationId xmlns:a16="http://schemas.microsoft.com/office/drawing/2014/main" id="{D63829C0-DA8E-4580-94E2-0B6C5EFCFA09}"/>
              </a:ext>
            </a:extLst>
          </p:cNvPr>
          <p:cNvPicPr>
            <a:picLocks noChangeAspect="1"/>
          </p:cNvPicPr>
          <p:nvPr/>
        </p:nvPicPr>
        <p:blipFill>
          <a:blip r:embed="rId4"/>
          <a:stretch>
            <a:fillRect/>
          </a:stretch>
        </p:blipFill>
        <p:spPr>
          <a:xfrm>
            <a:off x="1155539" y="1938640"/>
            <a:ext cx="3022566" cy="3643871"/>
          </a:xfrm>
          <a:prstGeom prst="rect">
            <a:avLst/>
          </a:prstGeom>
        </p:spPr>
      </p:pic>
    </p:spTree>
    <p:extLst>
      <p:ext uri="{BB962C8B-B14F-4D97-AF65-F5344CB8AC3E}">
        <p14:creationId xmlns:p14="http://schemas.microsoft.com/office/powerpoint/2010/main" val="3297205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EQUIPOS Y DOTACIONES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3" name="Rectángulo 2"/>
          <p:cNvSpPr/>
          <p:nvPr/>
        </p:nvSpPr>
        <p:spPr>
          <a:xfrm>
            <a:off x="584114" y="1604259"/>
            <a:ext cx="6526133" cy="5016758"/>
          </a:xfrm>
          <a:prstGeom prst="rect">
            <a:avLst/>
          </a:prstGeom>
        </p:spPr>
        <p:txBody>
          <a:bodyPr wrap="square">
            <a:spAutoFit/>
          </a:bodyPr>
          <a:lstStyle/>
          <a:p>
            <a:pPr marL="342900" indent="-342900" algn="just">
              <a:buFont typeface="Arial" panose="020B0604020202020204" pitchFamily="34" charset="0"/>
              <a:buChar char="•"/>
            </a:pPr>
            <a:r>
              <a:rPr lang="es-MX" sz="2000" b="1" dirty="0">
                <a:solidFill>
                  <a:srgbClr val="111111"/>
                </a:solidFill>
              </a:rPr>
              <a:t>Para la protección de cabeza, cara y ojos:</a:t>
            </a:r>
            <a:r>
              <a:rPr lang="es-MX" sz="2000" dirty="0">
                <a:solidFill>
                  <a:srgbClr val="111111"/>
                </a:solidFill>
              </a:rPr>
              <a:t> </a:t>
            </a:r>
          </a:p>
          <a:p>
            <a:pPr algn="just"/>
            <a:r>
              <a:rPr lang="es-MX" sz="2000" dirty="0">
                <a:solidFill>
                  <a:srgbClr val="111111"/>
                </a:solidFill>
              </a:rPr>
              <a:t>Cascos con barboquejo, sistema de suspensión, no deben absorber agua, quemarse o derretirse y deben tener aislamiento eléctrico para cara y ojos, careta o mono gafas.</a:t>
            </a:r>
          </a:p>
          <a:p>
            <a:pPr algn="just">
              <a:buFont typeface="Arial" panose="020B0604020202020204" pitchFamily="34" charset="0"/>
              <a:buChar char="•"/>
            </a:pPr>
            <a:endParaRPr lang="es-MX" sz="2000" dirty="0">
              <a:solidFill>
                <a:srgbClr val="111111"/>
              </a:solidFill>
            </a:endParaRPr>
          </a:p>
          <a:p>
            <a:pPr marL="342900" indent="-342900" algn="just">
              <a:buFont typeface="Arial" panose="020B0604020202020204" pitchFamily="34" charset="0"/>
              <a:buChar char="•"/>
            </a:pPr>
            <a:r>
              <a:rPr lang="es-MX" sz="2000" b="1" dirty="0">
                <a:solidFill>
                  <a:srgbClr val="111111"/>
                </a:solidFill>
              </a:rPr>
              <a:t>Para la protección corporal:</a:t>
            </a:r>
            <a:r>
              <a:rPr lang="es-MX" sz="2000" dirty="0">
                <a:solidFill>
                  <a:srgbClr val="111111"/>
                </a:solidFill>
              </a:rPr>
              <a:t> </a:t>
            </a:r>
          </a:p>
          <a:p>
            <a:pPr algn="just"/>
            <a:r>
              <a:rPr lang="es-MX" sz="2000" dirty="0">
                <a:solidFill>
                  <a:srgbClr val="111111"/>
                </a:solidFill>
              </a:rPr>
              <a:t>Overol de algodón resistente al fuego</a:t>
            </a:r>
          </a:p>
          <a:p>
            <a:pPr algn="just">
              <a:buFont typeface="Arial" panose="020B0604020202020204" pitchFamily="34" charset="0"/>
              <a:buChar char="•"/>
            </a:pPr>
            <a:endParaRPr lang="es-MX" sz="2000" dirty="0">
              <a:solidFill>
                <a:srgbClr val="111111"/>
              </a:solidFill>
            </a:endParaRPr>
          </a:p>
          <a:p>
            <a:pPr marL="342900" indent="-342900" algn="just">
              <a:buFont typeface="Arial" panose="020B0604020202020204" pitchFamily="34" charset="0"/>
              <a:buChar char="•"/>
            </a:pPr>
            <a:r>
              <a:rPr lang="es-MX" sz="2000" b="1" dirty="0">
                <a:solidFill>
                  <a:srgbClr val="111111"/>
                </a:solidFill>
              </a:rPr>
              <a:t>Para la protección manos:</a:t>
            </a:r>
            <a:r>
              <a:rPr lang="es-MX" sz="2000" dirty="0">
                <a:solidFill>
                  <a:srgbClr val="111111"/>
                </a:solidFill>
              </a:rPr>
              <a:t> </a:t>
            </a:r>
          </a:p>
          <a:p>
            <a:pPr algn="just"/>
            <a:r>
              <a:rPr lang="es-MX" sz="2000" dirty="0">
                <a:solidFill>
                  <a:srgbClr val="111111"/>
                </a:solidFill>
              </a:rPr>
              <a:t>Guantes de látex y/o baqueta o carnaza, especiales dependiendo del riesgo.</a:t>
            </a:r>
          </a:p>
          <a:p>
            <a:pPr algn="just">
              <a:buFont typeface="Arial" panose="020B0604020202020204" pitchFamily="34" charset="0"/>
              <a:buChar char="•"/>
            </a:pPr>
            <a:endParaRPr lang="es-MX" sz="2000" dirty="0">
              <a:solidFill>
                <a:srgbClr val="111111"/>
              </a:solidFill>
            </a:endParaRPr>
          </a:p>
          <a:p>
            <a:pPr marL="342900" indent="-342900" algn="just">
              <a:buFont typeface="Arial" panose="020B0604020202020204" pitchFamily="34" charset="0"/>
              <a:buChar char="•"/>
            </a:pPr>
            <a:r>
              <a:rPr lang="es-MX" sz="2000" b="1" dirty="0">
                <a:solidFill>
                  <a:srgbClr val="111111"/>
                </a:solidFill>
              </a:rPr>
              <a:t>Para la protección miembros inferiores:</a:t>
            </a:r>
            <a:r>
              <a:rPr lang="es-MX" sz="2000" dirty="0">
                <a:solidFill>
                  <a:srgbClr val="111111"/>
                </a:solidFill>
              </a:rPr>
              <a:t> </a:t>
            </a:r>
          </a:p>
          <a:p>
            <a:pPr algn="just"/>
            <a:r>
              <a:rPr lang="es-MX" sz="2000" dirty="0">
                <a:solidFill>
                  <a:srgbClr val="111111"/>
                </a:solidFill>
              </a:rPr>
              <a:t>Zapatos o botas de seguridad, con punteras o media-suelas.</a:t>
            </a:r>
          </a:p>
          <a:p>
            <a:pPr algn="just">
              <a:buFont typeface="Arial" panose="020B0604020202020204" pitchFamily="34" charset="0"/>
              <a:buChar char="•"/>
            </a:pPr>
            <a:endParaRPr lang="es-MX" sz="2000" dirty="0">
              <a:solidFill>
                <a:srgbClr val="111111"/>
              </a:solidFill>
            </a:endParaRPr>
          </a:p>
          <a:p>
            <a:pPr algn="just"/>
            <a:r>
              <a:rPr lang="es-MX" sz="2000" dirty="0">
                <a:solidFill>
                  <a:srgbClr val="111111"/>
                </a:solidFill>
              </a:rPr>
              <a:t> </a:t>
            </a:r>
            <a:endParaRPr lang="es-MX" sz="2000" b="0" i="0" dirty="0">
              <a:solidFill>
                <a:srgbClr val="111111"/>
              </a:solidFill>
              <a:effectLst/>
            </a:endParaRPr>
          </a:p>
        </p:txBody>
      </p:sp>
      <p:pic>
        <p:nvPicPr>
          <p:cNvPr id="9" name="Picture 2" descr="Elementos Brigadas - Artenda Colombia"/>
          <p:cNvPicPr>
            <a:picLocks noChangeAspect="1" noChangeArrowheads="1"/>
          </p:cNvPicPr>
          <p:nvPr/>
        </p:nvPicPr>
        <p:blipFill rotWithShape="1">
          <a:blip r:embed="rId3">
            <a:extLst>
              <a:ext uri="{28A0092B-C50C-407E-A947-70E740481C1C}">
                <a14:useLocalDpi xmlns:a14="http://schemas.microsoft.com/office/drawing/2010/main" val="0"/>
              </a:ext>
            </a:extLst>
          </a:blip>
          <a:srcRect t="4764" b="8813"/>
          <a:stretch/>
        </p:blipFill>
        <p:spPr bwMode="auto">
          <a:xfrm>
            <a:off x="8072733" y="1533314"/>
            <a:ext cx="2852441" cy="431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01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53340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EQUIPOS Y DOTACIONES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3" name="Rectángulo 2"/>
          <p:cNvSpPr/>
          <p:nvPr/>
        </p:nvSpPr>
        <p:spPr>
          <a:xfrm>
            <a:off x="532335" y="1798333"/>
            <a:ext cx="6417105" cy="4401205"/>
          </a:xfrm>
          <a:prstGeom prst="rect">
            <a:avLst/>
          </a:prstGeom>
        </p:spPr>
        <p:txBody>
          <a:bodyPr wrap="square">
            <a:spAutoFit/>
          </a:bodyPr>
          <a:lstStyle/>
          <a:p>
            <a:pPr algn="just">
              <a:buFont typeface="Arial" panose="020B0604020202020204" pitchFamily="34" charset="0"/>
              <a:buChar char="•"/>
            </a:pPr>
            <a:r>
              <a:rPr lang="es-MX" sz="2000" b="1" dirty="0">
                <a:solidFill>
                  <a:srgbClr val="111111"/>
                </a:solidFill>
              </a:rPr>
              <a:t>Protección de vías áreas:</a:t>
            </a:r>
            <a:r>
              <a:rPr lang="es-MX" sz="2000" dirty="0">
                <a:solidFill>
                  <a:srgbClr val="111111"/>
                </a:solidFill>
              </a:rPr>
              <a:t> dependiendo de la situación, tapabocas, mascara con filtro o auto contenido.</a:t>
            </a:r>
          </a:p>
          <a:p>
            <a:pPr algn="just"/>
            <a:endParaRPr lang="es-MX" sz="2000" dirty="0">
              <a:solidFill>
                <a:srgbClr val="111111"/>
              </a:solidFill>
            </a:endParaRPr>
          </a:p>
          <a:p>
            <a:pPr algn="just"/>
            <a:r>
              <a:rPr lang="es-MX" sz="2000" dirty="0">
                <a:solidFill>
                  <a:srgbClr val="111111"/>
                </a:solidFill>
              </a:rPr>
              <a:t>Asimismo, es importante que las brigadas de emergencia cuenten también, equipos de radio.</a:t>
            </a:r>
          </a:p>
          <a:p>
            <a:pPr algn="just"/>
            <a:endParaRPr lang="es-MX" sz="2000" dirty="0">
              <a:solidFill>
                <a:srgbClr val="111111"/>
              </a:solidFill>
            </a:endParaRPr>
          </a:p>
          <a:p>
            <a:pPr algn="just"/>
            <a:r>
              <a:rPr lang="es-MX" sz="2000" b="1" dirty="0">
                <a:solidFill>
                  <a:srgbClr val="111111"/>
                </a:solidFill>
              </a:rPr>
              <a:t>Kit o botiquín de primeros auxilios,</a:t>
            </a:r>
            <a:r>
              <a:rPr lang="es-MX" sz="2000" dirty="0">
                <a:solidFill>
                  <a:srgbClr val="111111"/>
                </a:solidFill>
              </a:rPr>
              <a:t> el plan de emergencia de la organización, planos de los espacios de la organización, lista detallada de los números telefónicos de todo el personal, así como el cargo que estos ocupan y sus responsabilidades.</a:t>
            </a:r>
          </a:p>
          <a:p>
            <a:pPr algn="just"/>
            <a:endParaRPr lang="es-MX" sz="2000" dirty="0">
              <a:solidFill>
                <a:srgbClr val="111111"/>
              </a:solidFill>
            </a:endParaRPr>
          </a:p>
          <a:p>
            <a:pPr algn="just"/>
            <a:r>
              <a:rPr lang="es-MX" sz="2000" dirty="0">
                <a:solidFill>
                  <a:srgbClr val="111111"/>
                </a:solidFill>
              </a:rPr>
              <a:t>Las empresas y quienes hacen vida en ellas deben verificar que las brigadas de emergencia .</a:t>
            </a:r>
            <a:endParaRPr lang="es-MX" sz="2000" b="0" i="0" dirty="0">
              <a:solidFill>
                <a:srgbClr val="111111"/>
              </a:solidFill>
              <a:effectLst/>
            </a:endParaRPr>
          </a:p>
        </p:txBody>
      </p:sp>
      <p:pic>
        <p:nvPicPr>
          <p:cNvPr id="2056" name="Picture 8" descr="símbolo de los iconos de emergencia 633149 Vector en Vecteezy"/>
          <p:cNvPicPr>
            <a:picLocks noChangeAspect="1" noChangeArrowheads="1"/>
          </p:cNvPicPr>
          <p:nvPr/>
        </p:nvPicPr>
        <p:blipFill rotWithShape="1">
          <a:blip r:embed="rId3">
            <a:extLst>
              <a:ext uri="{28A0092B-C50C-407E-A947-70E740481C1C}">
                <a14:useLocalDpi xmlns:a14="http://schemas.microsoft.com/office/drawing/2010/main" val="0"/>
              </a:ext>
            </a:extLst>
          </a:blip>
          <a:srcRect t="16718"/>
          <a:stretch/>
        </p:blipFill>
        <p:spPr bwMode="auto">
          <a:xfrm>
            <a:off x="7080081" y="1604259"/>
            <a:ext cx="4038678" cy="378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427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009D82-19F2-5049-A5F5-642778F36F15}"/>
              </a:ext>
            </a:extLst>
          </p:cNvPr>
          <p:cNvPicPr>
            <a:picLocks noChangeAspect="1"/>
          </p:cNvPicPr>
          <p:nvPr/>
        </p:nvPicPr>
        <p:blipFill>
          <a:blip r:embed="rId2"/>
          <a:stretch>
            <a:fillRect/>
          </a:stretch>
        </p:blipFill>
        <p:spPr>
          <a:xfrm>
            <a:off x="3651250" y="5384212"/>
            <a:ext cx="5111750" cy="864187"/>
          </a:xfrm>
          <a:prstGeom prst="rect">
            <a:avLst/>
          </a:prstGeom>
        </p:spPr>
      </p:pic>
      <p:pic>
        <p:nvPicPr>
          <p:cNvPr id="5" name="Imagen 4">
            <a:extLst>
              <a:ext uri="{FF2B5EF4-FFF2-40B4-BE49-F238E27FC236}">
                <a16:creationId xmlns:a16="http://schemas.microsoft.com/office/drawing/2014/main" id="{F085398D-84D8-2840-B016-A28B29ED5E5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49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6724984"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927100" y="2193135"/>
            <a:ext cx="4914900" cy="3260893"/>
          </a:xfrm>
          <a:prstGeom prst="rect">
            <a:avLst/>
          </a:prstGeom>
          <a:noFill/>
        </p:spPr>
        <p:txBody>
          <a:bodyPr wrap="square" rtlCol="0">
            <a:spAutoFit/>
          </a:bodyPr>
          <a:lstStyle/>
          <a:p>
            <a:pPr algn="just">
              <a:lnSpc>
                <a:spcPct val="130000"/>
              </a:lnSpc>
            </a:pPr>
            <a:r>
              <a:rPr lang="es-ES_tradnl" sz="2000" b="1" dirty="0">
                <a:solidFill>
                  <a:srgbClr val="000000"/>
                </a:solidFill>
                <a:cs typeface="Courier New" charset="0"/>
              </a:rPr>
              <a:t>Generación de gases tóxicos</a:t>
            </a:r>
          </a:p>
          <a:p>
            <a:pPr algn="just">
              <a:lnSpc>
                <a:spcPct val="130000"/>
              </a:lnSpc>
            </a:pPr>
            <a:endParaRPr lang="es-ES_tradnl" sz="2000" b="1" dirty="0">
              <a:solidFill>
                <a:srgbClr val="000000"/>
              </a:solidFill>
              <a:cs typeface="Courier New" charset="0"/>
            </a:endParaRPr>
          </a:p>
          <a:p>
            <a:pPr algn="just">
              <a:lnSpc>
                <a:spcPct val="130000"/>
              </a:lnSpc>
            </a:pPr>
            <a:r>
              <a:rPr lang="es-ES" sz="2000" dirty="0">
                <a:cs typeface="Courier New" charset="0"/>
              </a:rPr>
              <a:t>Es la principal causante de las muertes que se producen en los incendios. Su toxicidad dependerá del tipo de combustible. Uno efecto que se añade es que estos gases desplazan el oxígeno del aire produciendo efectos asfixiantes.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48006"/>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267" y="1881610"/>
            <a:ext cx="4888275" cy="333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204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099" y="711200"/>
            <a:ext cx="6894537"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731520" y="2250836"/>
            <a:ext cx="5110480" cy="3260893"/>
          </a:xfrm>
          <a:prstGeom prst="rect">
            <a:avLst/>
          </a:prstGeom>
          <a:noFill/>
        </p:spPr>
        <p:txBody>
          <a:bodyPr wrap="square" rtlCol="0">
            <a:spAutoFit/>
          </a:bodyPr>
          <a:lstStyle/>
          <a:p>
            <a:pPr algn="just">
              <a:lnSpc>
                <a:spcPct val="130000"/>
              </a:lnSpc>
            </a:pPr>
            <a:r>
              <a:rPr lang="es-ES_tradnl" sz="2000" b="1" dirty="0">
                <a:solidFill>
                  <a:srgbClr val="000000"/>
                </a:solidFill>
                <a:cs typeface="Courier New" charset="0"/>
              </a:rPr>
              <a:t>Generación de humo y gases calientes</a:t>
            </a:r>
          </a:p>
          <a:p>
            <a:pPr algn="just">
              <a:lnSpc>
                <a:spcPct val="130000"/>
              </a:lnSpc>
            </a:pPr>
            <a:endParaRPr lang="es-ES_tradnl" sz="2000" b="1" dirty="0">
              <a:solidFill>
                <a:srgbClr val="000000"/>
              </a:solidFill>
              <a:cs typeface="Courier New" charset="0"/>
            </a:endParaRPr>
          </a:p>
          <a:p>
            <a:pPr algn="just">
              <a:lnSpc>
                <a:spcPct val="130000"/>
              </a:lnSpc>
            </a:pPr>
            <a:r>
              <a:rPr lang="es-ES" sz="2000" dirty="0">
                <a:cs typeface="Courier New" charset="0"/>
              </a:rPr>
              <a:t>También pueden ser tóxicos y formar atmósferas explosivas. Su inhalación provoca quemaduras internas y externas. Además el humo dificulta la visión de salidas, de los sistemas de activación de los sistemas de emergencias.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33938"/>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166" y="1928186"/>
            <a:ext cx="4610100" cy="354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04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solidFill>
                  <a:srgbClr val="FF0000"/>
                </a:solidFill>
                <a:latin typeface="Abadi MT Condensed Extra Bold" panose="020B0306030101010103" pitchFamily="34" charset="77"/>
              </a:rPr>
              <a:t>NOCIONES GENERALES DEL FUEGO</a:t>
            </a:r>
            <a:endParaRPr lang="es-CO" dirty="0"/>
          </a:p>
        </p:txBody>
      </p:sp>
      <p:sp>
        <p:nvSpPr>
          <p:cNvPr id="3" name="Marcador de texto 2"/>
          <p:cNvSpPr>
            <a:spLocks noGrp="1"/>
          </p:cNvSpPr>
          <p:nvPr>
            <p:ph type="body" idx="1"/>
          </p:nvPr>
        </p:nvSpPr>
        <p:spPr>
          <a:xfrm>
            <a:off x="839788" y="1681163"/>
            <a:ext cx="10515600" cy="823912"/>
          </a:xfrm>
        </p:spPr>
        <p:txBody>
          <a:bodyPr anchor="ctr"/>
          <a:lstStyle/>
          <a:p>
            <a:pPr algn="ctr"/>
            <a:r>
              <a:rPr lang="es-ES_tradnl" dirty="0">
                <a:solidFill>
                  <a:srgbClr val="000000"/>
                </a:solidFill>
                <a:cs typeface="Courier New" charset="0"/>
              </a:rPr>
              <a:t>El Calor y las Llamas</a:t>
            </a:r>
          </a:p>
        </p:txBody>
      </p:sp>
      <p:sp>
        <p:nvSpPr>
          <p:cNvPr id="4" name="Marcador de contenido 3"/>
          <p:cNvSpPr>
            <a:spLocks noGrp="1"/>
          </p:cNvSpPr>
          <p:nvPr>
            <p:ph sz="half" idx="2"/>
          </p:nvPr>
        </p:nvSpPr>
        <p:spPr>
          <a:xfrm>
            <a:off x="862014" y="2356346"/>
            <a:ext cx="5157787" cy="1410697"/>
          </a:xfrm>
        </p:spPr>
        <p:txBody>
          <a:bodyPr>
            <a:normAutofit/>
          </a:bodyPr>
          <a:lstStyle/>
          <a:p>
            <a:pPr marL="0" indent="0" algn="ctr">
              <a:buNone/>
            </a:pPr>
            <a:r>
              <a:rPr lang="es-ES" sz="2600" dirty="0">
                <a:cs typeface="Courier New" charset="0"/>
              </a:rPr>
              <a:t>El calor causa cansancio, deshidratación y bloqueo respiratorio</a:t>
            </a:r>
            <a:endParaRPr lang="es-CO" sz="2600" dirty="0"/>
          </a:p>
        </p:txBody>
      </p:sp>
      <p:sp>
        <p:nvSpPr>
          <p:cNvPr id="6" name="Marcador de contenido 5"/>
          <p:cNvSpPr>
            <a:spLocks noGrp="1"/>
          </p:cNvSpPr>
          <p:nvPr>
            <p:ph sz="quarter" idx="4"/>
          </p:nvPr>
        </p:nvSpPr>
        <p:spPr>
          <a:xfrm>
            <a:off x="6172200" y="2505075"/>
            <a:ext cx="5183188" cy="923925"/>
          </a:xfrm>
        </p:spPr>
        <p:txBody>
          <a:bodyPr>
            <a:normAutofit/>
          </a:bodyPr>
          <a:lstStyle/>
          <a:p>
            <a:pPr marL="0" indent="0" algn="ctr">
              <a:buNone/>
            </a:pPr>
            <a:r>
              <a:rPr lang="es-ES" sz="2600" dirty="0">
                <a:cs typeface="Courier New" charset="0"/>
              </a:rPr>
              <a:t>Las llamas causan quemaduras externas</a:t>
            </a:r>
            <a:endParaRPr lang="es-CO" sz="2600" dirty="0"/>
          </a:p>
        </p:txBody>
      </p:sp>
      <p:pic>
        <p:nvPicPr>
          <p:cNvPr id="7" name="Imagen 6">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733458"/>
            <a:ext cx="12192000" cy="1144861"/>
          </a:xfrm>
          <a:prstGeom prst="rect">
            <a:avLst/>
          </a:prstGeom>
        </p:spPr>
      </p:pic>
      <p:cxnSp>
        <p:nvCxnSpPr>
          <p:cNvPr id="8" name="Conector recto 7">
            <a:extLst>
              <a:ext uri="{FF2B5EF4-FFF2-40B4-BE49-F238E27FC236}">
                <a16:creationId xmlns:a16="http://schemas.microsoft.com/office/drawing/2014/main" id="{3A78B91C-87F4-DE44-9C8A-591EE6ED55F8}"/>
              </a:ext>
            </a:extLst>
          </p:cNvPr>
          <p:cNvCxnSpPr/>
          <p:nvPr/>
        </p:nvCxnSpPr>
        <p:spPr>
          <a:xfrm>
            <a:off x="839788" y="1668463"/>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292" y="3727857"/>
            <a:ext cx="2389716" cy="2247308"/>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Atento a los síntomas de la deshidratación, porque pueden pasar  desapercibidos | Video | CNN">
            <a:extLst>
              <a:ext uri="{FF2B5EF4-FFF2-40B4-BE49-F238E27FC236}">
                <a16:creationId xmlns:a16="http://schemas.microsoft.com/office/drawing/2014/main" id="{A11D5EFF-5DD5-42CC-8C07-6F10A3FBB0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70"/>
          <a:stretch/>
        </p:blipFill>
        <p:spPr bwMode="auto">
          <a:xfrm>
            <a:off x="2019646" y="3818528"/>
            <a:ext cx="3220692" cy="215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6724984"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p:txBody>
      </p:sp>
      <p:sp>
        <p:nvSpPr>
          <p:cNvPr id="14" name="CuadroTexto 13">
            <a:extLst>
              <a:ext uri="{FF2B5EF4-FFF2-40B4-BE49-F238E27FC236}">
                <a16:creationId xmlns:a16="http://schemas.microsoft.com/office/drawing/2014/main" id="{DB63A397-4C9F-FE4E-97CE-FC74897A4BCF}"/>
              </a:ext>
            </a:extLst>
          </p:cNvPr>
          <p:cNvSpPr txBox="1"/>
          <p:nvPr/>
        </p:nvSpPr>
        <p:spPr>
          <a:xfrm>
            <a:off x="927099" y="1876506"/>
            <a:ext cx="5006447" cy="2300630"/>
          </a:xfrm>
          <a:prstGeom prst="rect">
            <a:avLst/>
          </a:prstGeom>
          <a:noFill/>
        </p:spPr>
        <p:txBody>
          <a:bodyPr wrap="square" rtlCol="0">
            <a:spAutoFit/>
          </a:bodyPr>
          <a:lstStyle/>
          <a:p>
            <a:pPr algn="just">
              <a:lnSpc>
                <a:spcPct val="130000"/>
              </a:lnSpc>
            </a:pPr>
            <a:r>
              <a:rPr lang="es-ES_tradnl" sz="2600" b="1" dirty="0">
                <a:solidFill>
                  <a:srgbClr val="000000"/>
                </a:solidFill>
                <a:cs typeface="Courier New" charset="0"/>
              </a:rPr>
              <a:t>El Pánico</a:t>
            </a:r>
          </a:p>
          <a:p>
            <a:pPr algn="just">
              <a:lnSpc>
                <a:spcPct val="130000"/>
              </a:lnSpc>
            </a:pPr>
            <a:endParaRPr lang="es-ES_tradnl" sz="2600" b="1" dirty="0">
              <a:solidFill>
                <a:srgbClr val="000000"/>
              </a:solidFill>
              <a:cs typeface="Courier New" charset="0"/>
            </a:endParaRPr>
          </a:p>
          <a:p>
            <a:pPr algn="just">
              <a:lnSpc>
                <a:spcPct val="130000"/>
              </a:lnSpc>
            </a:pPr>
            <a:r>
              <a:rPr lang="es-MX" sz="2000" dirty="0">
                <a:cs typeface="Courier New" charset="0"/>
              </a:rPr>
              <a:t>Puede alterar el comportamiento correcto ante un incendio, incluso pueden producirse comportamientos suicidas.</a:t>
            </a:r>
            <a:endParaRPr lang="es-ES_tradnl" sz="2000" b="1" dirty="0">
              <a:cs typeface="Courier New" charset="0"/>
            </a:endParaRP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597" y="1740681"/>
            <a:ext cx="4429653" cy="398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716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711200"/>
            <a:ext cx="6933532"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33938"/>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sp>
        <p:nvSpPr>
          <p:cNvPr id="10" name="Rectangle 3"/>
          <p:cNvSpPr>
            <a:spLocks noChangeArrowheads="1"/>
          </p:cNvSpPr>
          <p:nvPr/>
        </p:nvSpPr>
        <p:spPr bwMode="auto">
          <a:xfrm>
            <a:off x="406063" y="5764609"/>
            <a:ext cx="6210973" cy="1008726"/>
          </a:xfrm>
          <a:prstGeom prst="rect">
            <a:avLst/>
          </a:prstGeom>
          <a:noFill/>
          <a:ln w="9525">
            <a:noFill/>
            <a:miter lim="800000"/>
            <a:headEnd/>
            <a:tailEnd/>
          </a:ln>
        </p:spPr>
        <p:txBody>
          <a:bodyPr lIns="92075" tIns="46038" rIns="92075" bIns="46038" anchor="ctr"/>
          <a:lstStyle/>
          <a:p>
            <a:pPr algn="ctr"/>
            <a:r>
              <a:rPr lang="es-ES_tradnl" sz="3600" b="1" dirty="0">
                <a:cs typeface="Courier New" charset="0"/>
              </a:rPr>
              <a:t>Propagación de incendios</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604260"/>
            <a:ext cx="10079567" cy="4170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47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927100" y="375585"/>
            <a:ext cx="7061868" cy="1092607"/>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NOCIONES GENERALES DEL FUEGO</a:t>
            </a:r>
          </a:p>
          <a:p>
            <a:r>
              <a:rPr lang="es-ES_tradnl" sz="3000" b="1" dirty="0">
                <a:solidFill>
                  <a:srgbClr val="FF0000"/>
                </a:solidFill>
                <a:latin typeface="Abadi MT Condensed Extra Bold" panose="020B0306030101010103" pitchFamily="34" charset="77"/>
              </a:rPr>
              <a:t>TIPOS DE FUEGO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DB63A397-4C9F-FE4E-97CE-FC74897A4BCF}"/>
              </a:ext>
            </a:extLst>
          </p:cNvPr>
          <p:cNvSpPr txBox="1"/>
          <p:nvPr/>
        </p:nvSpPr>
        <p:spPr>
          <a:xfrm>
            <a:off x="1054100" y="3733938"/>
            <a:ext cx="4914900" cy="369332"/>
          </a:xfrm>
          <a:prstGeom prst="rect">
            <a:avLst/>
          </a:prstGeom>
          <a:noFill/>
        </p:spPr>
        <p:txBody>
          <a:bodyPr wrap="square" rtlCol="0">
            <a:spAutoFit/>
          </a:bodyPr>
          <a:lstStyle/>
          <a:p>
            <a:pPr algn="just"/>
            <a:endParaRPr lang="es-ES_tradnl" dirty="0">
              <a:cs typeface="Arial" panose="020B0604020202020204" pitchFamily="34" charset="0"/>
            </a:endParaRPr>
          </a:p>
        </p:txBody>
      </p:sp>
      <p:sp>
        <p:nvSpPr>
          <p:cNvPr id="6" name="Rectangle 2"/>
          <p:cNvSpPr txBox="1">
            <a:spLocks noChangeArrowheads="1"/>
          </p:cNvSpPr>
          <p:nvPr/>
        </p:nvSpPr>
        <p:spPr>
          <a:xfrm>
            <a:off x="721916" y="1476744"/>
            <a:ext cx="9702243" cy="1271297"/>
          </a:xfrm>
          <a:prstGeom prst="rect">
            <a:avLst/>
          </a:prstGeom>
        </p:spPr>
        <p:txBody>
          <a:bodyPr anchor="ctr">
            <a:norm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80000"/>
              </a:lnSpc>
            </a:pPr>
            <a:r>
              <a:rPr lang="es-ES_tradnl" sz="3600" b="1" dirty="0">
                <a:latin typeface="+mn-lt"/>
                <a:cs typeface="Courier New" charset="0"/>
              </a:rPr>
              <a:t>Fuegos </a:t>
            </a:r>
          </a:p>
          <a:p>
            <a:pPr algn="ctr" eaLnBrk="1" hangingPunct="1">
              <a:lnSpc>
                <a:spcPct val="80000"/>
              </a:lnSpc>
            </a:pPr>
            <a:r>
              <a:rPr lang="es-ES_tradnl" sz="3600" b="1" dirty="0">
                <a:latin typeface="+mn-lt"/>
                <a:cs typeface="Courier New" charset="0"/>
              </a:rPr>
              <a:t>Clasificación A - Sólidos</a:t>
            </a:r>
          </a:p>
        </p:txBody>
      </p:sp>
      <p:sp>
        <p:nvSpPr>
          <p:cNvPr id="7" name="8 Rectángulo"/>
          <p:cNvSpPr>
            <a:spLocks noChangeArrowheads="1"/>
          </p:cNvSpPr>
          <p:nvPr/>
        </p:nvSpPr>
        <p:spPr bwMode="auto">
          <a:xfrm>
            <a:off x="5697528" y="3108679"/>
            <a:ext cx="4392613" cy="2800350"/>
          </a:xfrm>
          <a:prstGeom prst="rect">
            <a:avLst/>
          </a:prstGeom>
          <a:noFill/>
          <a:ln w="9525">
            <a:noFill/>
            <a:miter lim="800000"/>
            <a:headEnd/>
            <a:tailEnd/>
          </a:ln>
        </p:spPr>
        <p:txBody>
          <a:bodyPr>
            <a:spAutoFit/>
          </a:bodyPr>
          <a:lstStyle/>
          <a:p>
            <a:pPr algn="just">
              <a:lnSpc>
                <a:spcPct val="120000"/>
              </a:lnSpc>
              <a:spcBef>
                <a:spcPct val="20000"/>
              </a:spcBef>
            </a:pPr>
            <a:r>
              <a:rPr lang="es-MX" sz="2000" dirty="0">
                <a:solidFill>
                  <a:srgbClr val="000000"/>
                </a:solidFill>
                <a:cs typeface="Courier New" charset="0"/>
              </a:rPr>
              <a:t>Son producidos por materiales sólidos ordinarios, tales como: madera, papel, cartón, telas, cauchos y determinados plásticos</a:t>
            </a:r>
          </a:p>
          <a:p>
            <a:pPr algn="just">
              <a:lnSpc>
                <a:spcPct val="120000"/>
              </a:lnSpc>
              <a:spcBef>
                <a:spcPct val="20000"/>
              </a:spcBef>
            </a:pPr>
            <a:endParaRPr lang="es-MX" sz="2000" dirty="0">
              <a:solidFill>
                <a:srgbClr val="000000"/>
              </a:solidFill>
              <a:cs typeface="Courier New" charset="0"/>
            </a:endParaRPr>
          </a:p>
          <a:p>
            <a:pPr algn="just">
              <a:lnSpc>
                <a:spcPct val="120000"/>
              </a:lnSpc>
              <a:spcBef>
                <a:spcPct val="20000"/>
              </a:spcBef>
              <a:buClr>
                <a:srgbClr val="00CC00"/>
              </a:buClr>
              <a:buFont typeface="Arial" charset="0"/>
              <a:buNone/>
            </a:pPr>
            <a:r>
              <a:rPr lang="es-MX" sz="2000" dirty="0">
                <a:solidFill>
                  <a:srgbClr val="000000"/>
                </a:solidFill>
                <a:cs typeface="Courier New" charset="0"/>
              </a:rPr>
              <a:t>Tienen como característica principal la producción de </a:t>
            </a:r>
            <a:r>
              <a:rPr lang="es-MX" sz="2000" dirty="0">
                <a:cs typeface="Courier New" charset="0"/>
              </a:rPr>
              <a:t>brasas.</a:t>
            </a:r>
            <a:endParaRPr lang="es-CR" sz="2000" dirty="0">
              <a:cs typeface="Courier New" charset="0"/>
            </a:endParaRPr>
          </a:p>
        </p:txBody>
      </p:sp>
      <p:grpSp>
        <p:nvGrpSpPr>
          <p:cNvPr id="8" name="Group 8"/>
          <p:cNvGrpSpPr>
            <a:grpSpLocks/>
          </p:cNvGrpSpPr>
          <p:nvPr/>
        </p:nvGrpSpPr>
        <p:grpSpPr bwMode="auto">
          <a:xfrm>
            <a:off x="1275388" y="3073631"/>
            <a:ext cx="3390900" cy="3069785"/>
            <a:chOff x="4756" y="340"/>
            <a:chExt cx="616" cy="616"/>
          </a:xfrm>
          <a:scene3d>
            <a:camera prst="orthographicFront">
              <a:rot lat="0" lon="0" rev="0"/>
            </a:camera>
            <a:lightRig rig="glow" dir="t">
              <a:rot lat="0" lon="0" rev="14100000"/>
            </a:lightRig>
          </a:scene3d>
        </p:grpSpPr>
        <p:sp>
          <p:nvSpPr>
            <p:cNvPr id="10" name="AutoShape 9"/>
            <p:cNvSpPr>
              <a:spLocks noChangeArrowheads="1"/>
            </p:cNvSpPr>
            <p:nvPr/>
          </p:nvSpPr>
          <p:spPr bwMode="auto">
            <a:xfrm>
              <a:off x="4756" y="340"/>
              <a:ext cx="616" cy="616"/>
            </a:xfrm>
            <a:prstGeom prst="roundRect">
              <a:avLst>
                <a:gd name="adj" fmla="val 12495"/>
              </a:avLst>
            </a:prstGeom>
            <a:solidFill>
              <a:srgbClr val="0066FF"/>
            </a:solidFill>
            <a:ln w="12700">
              <a:noFill/>
              <a:round/>
              <a:headEnd/>
              <a:tailEnd/>
            </a:ln>
            <a:effectLst/>
            <a:sp3d prstMaterial="softEdge">
              <a:bevelT w="127000" prst="artDeco"/>
            </a:sp3d>
          </p:spPr>
          <p:txBody>
            <a:bodyPr wrap="none" anchor="ctr"/>
            <a:lstStyle/>
            <a:p>
              <a:pPr fontAlgn="auto">
                <a:spcBef>
                  <a:spcPts val="0"/>
                </a:spcBef>
                <a:spcAft>
                  <a:spcPts val="0"/>
                </a:spcAft>
                <a:defRPr/>
              </a:pPr>
              <a:endParaRPr lang="es-ES" dirty="0">
                <a:latin typeface="+mj-lt"/>
                <a:ea typeface="+mn-ea"/>
              </a:endParaRPr>
            </a:p>
          </p:txBody>
        </p:sp>
        <p:grpSp>
          <p:nvGrpSpPr>
            <p:cNvPr id="11" name="Group 10"/>
            <p:cNvGrpSpPr>
              <a:grpSpLocks/>
            </p:cNvGrpSpPr>
            <p:nvPr/>
          </p:nvGrpSpPr>
          <p:grpSpPr bwMode="auto">
            <a:xfrm>
              <a:off x="4801" y="397"/>
              <a:ext cx="326" cy="472"/>
              <a:chOff x="4801" y="397"/>
              <a:chExt cx="326" cy="472"/>
            </a:xfrm>
          </p:grpSpPr>
          <p:sp>
            <p:nvSpPr>
              <p:cNvPr id="21" name="AutoShape 11"/>
              <p:cNvSpPr>
                <a:spLocks noChangeArrowheads="1"/>
              </p:cNvSpPr>
              <p:nvPr/>
            </p:nvSpPr>
            <p:spPr bwMode="auto">
              <a:xfrm rot="-10800000" flipH="1" flipV="1">
                <a:off x="4835" y="592"/>
                <a:ext cx="218" cy="277"/>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dirty="0">
                  <a:latin typeface="+mj-lt"/>
                  <a:ea typeface="+mn-ea"/>
                </a:endParaRPr>
              </a:p>
            </p:txBody>
          </p:sp>
          <p:sp>
            <p:nvSpPr>
              <p:cNvPr id="22" name="Freeform 12"/>
              <p:cNvSpPr>
                <a:spLocks/>
              </p:cNvSpPr>
              <p:nvPr/>
            </p:nvSpPr>
            <p:spPr bwMode="auto">
              <a:xfrm>
                <a:off x="4817" y="482"/>
                <a:ext cx="89" cy="109"/>
              </a:xfrm>
              <a:custGeom>
                <a:avLst/>
                <a:gdLst/>
                <a:ahLst/>
                <a:cxnLst>
                  <a:cxn ang="0">
                    <a:pos x="26" y="108"/>
                  </a:cxn>
                  <a:cxn ang="0">
                    <a:pos x="71" y="108"/>
                  </a:cxn>
                  <a:cxn ang="0">
                    <a:pos x="79" y="96"/>
                  </a:cxn>
                  <a:cxn ang="0">
                    <a:pos x="88" y="74"/>
                  </a:cxn>
                  <a:cxn ang="0">
                    <a:pos x="68" y="36"/>
                  </a:cxn>
                  <a:cxn ang="0">
                    <a:pos x="62" y="44"/>
                  </a:cxn>
                  <a:cxn ang="0">
                    <a:pos x="50" y="34"/>
                  </a:cxn>
                  <a:cxn ang="0">
                    <a:pos x="35" y="58"/>
                  </a:cxn>
                  <a:cxn ang="0">
                    <a:pos x="25" y="23"/>
                  </a:cxn>
                  <a:cxn ang="0">
                    <a:pos x="21" y="0"/>
                  </a:cxn>
                  <a:cxn ang="0">
                    <a:pos x="8" y="24"/>
                  </a:cxn>
                  <a:cxn ang="0">
                    <a:pos x="0" y="72"/>
                  </a:cxn>
                  <a:cxn ang="0">
                    <a:pos x="10" y="97"/>
                  </a:cxn>
                  <a:cxn ang="0">
                    <a:pos x="26" y="108"/>
                  </a:cxn>
                </a:cxnLst>
                <a:rect l="0" t="0" r="r" b="b"/>
                <a:pathLst>
                  <a:path w="89" h="109">
                    <a:moveTo>
                      <a:pt x="26" y="108"/>
                    </a:moveTo>
                    <a:lnTo>
                      <a:pt x="71" y="108"/>
                    </a:lnTo>
                    <a:lnTo>
                      <a:pt x="79" y="96"/>
                    </a:lnTo>
                    <a:lnTo>
                      <a:pt x="88" y="74"/>
                    </a:lnTo>
                    <a:lnTo>
                      <a:pt x="68" y="36"/>
                    </a:lnTo>
                    <a:lnTo>
                      <a:pt x="62" y="44"/>
                    </a:lnTo>
                    <a:lnTo>
                      <a:pt x="50" y="34"/>
                    </a:lnTo>
                    <a:lnTo>
                      <a:pt x="35" y="58"/>
                    </a:lnTo>
                    <a:lnTo>
                      <a:pt x="25" y="23"/>
                    </a:lnTo>
                    <a:lnTo>
                      <a:pt x="21" y="0"/>
                    </a:lnTo>
                    <a:lnTo>
                      <a:pt x="8" y="24"/>
                    </a:lnTo>
                    <a:lnTo>
                      <a:pt x="0" y="72"/>
                    </a:lnTo>
                    <a:lnTo>
                      <a:pt x="10" y="97"/>
                    </a:lnTo>
                    <a:lnTo>
                      <a:pt x="26" y="108"/>
                    </a:lnTo>
                  </a:path>
                </a:pathLst>
              </a:custGeom>
              <a:solidFill>
                <a:schemeClr val="bg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sp>
            <p:nvSpPr>
              <p:cNvPr id="23" name="Freeform 13"/>
              <p:cNvSpPr>
                <a:spLocks/>
              </p:cNvSpPr>
              <p:nvPr/>
            </p:nvSpPr>
            <p:spPr bwMode="auto">
              <a:xfrm>
                <a:off x="4801" y="436"/>
                <a:ext cx="118" cy="155"/>
              </a:xfrm>
              <a:custGeom>
                <a:avLst/>
                <a:gdLst/>
                <a:ahLst/>
                <a:cxnLst>
                  <a:cxn ang="0">
                    <a:pos x="3" y="85"/>
                  </a:cxn>
                  <a:cxn ang="0">
                    <a:pos x="0" y="100"/>
                  </a:cxn>
                  <a:cxn ang="0">
                    <a:pos x="1" y="116"/>
                  </a:cxn>
                  <a:cxn ang="0">
                    <a:pos x="8" y="131"/>
                  </a:cxn>
                  <a:cxn ang="0">
                    <a:pos x="20" y="143"/>
                  </a:cxn>
                  <a:cxn ang="0">
                    <a:pos x="34" y="151"/>
                  </a:cxn>
                  <a:cxn ang="0">
                    <a:pos x="40" y="151"/>
                  </a:cxn>
                  <a:cxn ang="0">
                    <a:pos x="29" y="136"/>
                  </a:cxn>
                  <a:cxn ang="0">
                    <a:pos x="23" y="120"/>
                  </a:cxn>
                  <a:cxn ang="0">
                    <a:pos x="22" y="102"/>
                  </a:cxn>
                  <a:cxn ang="0">
                    <a:pos x="29" y="75"/>
                  </a:cxn>
                  <a:cxn ang="0">
                    <a:pos x="35" y="60"/>
                  </a:cxn>
                  <a:cxn ang="0">
                    <a:pos x="36" y="83"/>
                  </a:cxn>
                  <a:cxn ang="0">
                    <a:pos x="42" y="105"/>
                  </a:cxn>
                  <a:cxn ang="0">
                    <a:pos x="53" y="126"/>
                  </a:cxn>
                  <a:cxn ang="0">
                    <a:pos x="59" y="127"/>
                  </a:cxn>
                  <a:cxn ang="0">
                    <a:pos x="62" y="108"/>
                  </a:cxn>
                  <a:cxn ang="0">
                    <a:pos x="70" y="89"/>
                  </a:cxn>
                  <a:cxn ang="0">
                    <a:pos x="75" y="104"/>
                  </a:cxn>
                  <a:cxn ang="0">
                    <a:pos x="75" y="123"/>
                  </a:cxn>
                  <a:cxn ang="0">
                    <a:pos x="83" y="121"/>
                  </a:cxn>
                  <a:cxn ang="0">
                    <a:pos x="87" y="108"/>
                  </a:cxn>
                  <a:cxn ang="0">
                    <a:pos x="91" y="102"/>
                  </a:cxn>
                  <a:cxn ang="0">
                    <a:pos x="96" y="117"/>
                  </a:cxn>
                  <a:cxn ang="0">
                    <a:pos x="96" y="132"/>
                  </a:cxn>
                  <a:cxn ang="0">
                    <a:pos x="90" y="147"/>
                  </a:cxn>
                  <a:cxn ang="0">
                    <a:pos x="97" y="147"/>
                  </a:cxn>
                  <a:cxn ang="0">
                    <a:pos x="108" y="136"/>
                  </a:cxn>
                  <a:cxn ang="0">
                    <a:pos x="115" y="121"/>
                  </a:cxn>
                  <a:cxn ang="0">
                    <a:pos x="117" y="106"/>
                  </a:cxn>
                  <a:cxn ang="0">
                    <a:pos x="112" y="90"/>
                  </a:cxn>
                  <a:cxn ang="0">
                    <a:pos x="100" y="76"/>
                  </a:cxn>
                  <a:cxn ang="0">
                    <a:pos x="93" y="69"/>
                  </a:cxn>
                  <a:cxn ang="0">
                    <a:pos x="87" y="56"/>
                  </a:cxn>
                  <a:cxn ang="0">
                    <a:pos x="85" y="40"/>
                  </a:cxn>
                  <a:cxn ang="0">
                    <a:pos x="79" y="29"/>
                  </a:cxn>
                  <a:cxn ang="0">
                    <a:pos x="68" y="20"/>
                  </a:cxn>
                  <a:cxn ang="0">
                    <a:pos x="66" y="24"/>
                  </a:cxn>
                  <a:cxn ang="0">
                    <a:pos x="69" y="39"/>
                  </a:cxn>
                  <a:cxn ang="0">
                    <a:pos x="65" y="55"/>
                  </a:cxn>
                  <a:cxn ang="0">
                    <a:pos x="58" y="70"/>
                  </a:cxn>
                  <a:cxn ang="0">
                    <a:pos x="58" y="85"/>
                  </a:cxn>
                  <a:cxn ang="0">
                    <a:pos x="54" y="64"/>
                  </a:cxn>
                  <a:cxn ang="0">
                    <a:pos x="54" y="48"/>
                  </a:cxn>
                  <a:cxn ang="0">
                    <a:pos x="48" y="31"/>
                  </a:cxn>
                  <a:cxn ang="0">
                    <a:pos x="37" y="15"/>
                  </a:cxn>
                  <a:cxn ang="0">
                    <a:pos x="23" y="3"/>
                  </a:cxn>
                  <a:cxn ang="0">
                    <a:pos x="18" y="6"/>
                  </a:cxn>
                  <a:cxn ang="0">
                    <a:pos x="24" y="23"/>
                  </a:cxn>
                  <a:cxn ang="0">
                    <a:pos x="25" y="40"/>
                  </a:cxn>
                  <a:cxn ang="0">
                    <a:pos x="20" y="57"/>
                  </a:cxn>
                  <a:cxn ang="0">
                    <a:pos x="10" y="73"/>
                  </a:cxn>
                </a:cxnLst>
                <a:rect l="0" t="0" r="r" b="b"/>
                <a:pathLst>
                  <a:path w="118" h="155">
                    <a:moveTo>
                      <a:pt x="10" y="73"/>
                    </a:moveTo>
                    <a:lnTo>
                      <a:pt x="6" y="77"/>
                    </a:lnTo>
                    <a:lnTo>
                      <a:pt x="4" y="82"/>
                    </a:lnTo>
                    <a:lnTo>
                      <a:pt x="3" y="85"/>
                    </a:lnTo>
                    <a:lnTo>
                      <a:pt x="2" y="87"/>
                    </a:lnTo>
                    <a:lnTo>
                      <a:pt x="0" y="91"/>
                    </a:lnTo>
                    <a:lnTo>
                      <a:pt x="0" y="96"/>
                    </a:lnTo>
                    <a:lnTo>
                      <a:pt x="0" y="100"/>
                    </a:lnTo>
                    <a:lnTo>
                      <a:pt x="0" y="104"/>
                    </a:lnTo>
                    <a:lnTo>
                      <a:pt x="0" y="108"/>
                    </a:lnTo>
                    <a:lnTo>
                      <a:pt x="0" y="112"/>
                    </a:lnTo>
                    <a:lnTo>
                      <a:pt x="1" y="116"/>
                    </a:lnTo>
                    <a:lnTo>
                      <a:pt x="3" y="120"/>
                    </a:lnTo>
                    <a:lnTo>
                      <a:pt x="4" y="124"/>
                    </a:lnTo>
                    <a:lnTo>
                      <a:pt x="6" y="128"/>
                    </a:lnTo>
                    <a:lnTo>
                      <a:pt x="8" y="131"/>
                    </a:lnTo>
                    <a:lnTo>
                      <a:pt x="11" y="134"/>
                    </a:lnTo>
                    <a:lnTo>
                      <a:pt x="13" y="138"/>
                    </a:lnTo>
                    <a:lnTo>
                      <a:pt x="16" y="141"/>
                    </a:lnTo>
                    <a:lnTo>
                      <a:pt x="20" y="143"/>
                    </a:lnTo>
                    <a:lnTo>
                      <a:pt x="23" y="146"/>
                    </a:lnTo>
                    <a:lnTo>
                      <a:pt x="27" y="148"/>
                    </a:lnTo>
                    <a:lnTo>
                      <a:pt x="31" y="150"/>
                    </a:lnTo>
                    <a:lnTo>
                      <a:pt x="34" y="151"/>
                    </a:lnTo>
                    <a:lnTo>
                      <a:pt x="39" y="154"/>
                    </a:lnTo>
                    <a:lnTo>
                      <a:pt x="41" y="154"/>
                    </a:lnTo>
                    <a:lnTo>
                      <a:pt x="42" y="154"/>
                    </a:lnTo>
                    <a:lnTo>
                      <a:pt x="40" y="151"/>
                    </a:lnTo>
                    <a:lnTo>
                      <a:pt x="37" y="147"/>
                    </a:lnTo>
                    <a:lnTo>
                      <a:pt x="34" y="144"/>
                    </a:lnTo>
                    <a:lnTo>
                      <a:pt x="31" y="141"/>
                    </a:lnTo>
                    <a:lnTo>
                      <a:pt x="29" y="136"/>
                    </a:lnTo>
                    <a:lnTo>
                      <a:pt x="27" y="133"/>
                    </a:lnTo>
                    <a:lnTo>
                      <a:pt x="25" y="128"/>
                    </a:lnTo>
                    <a:lnTo>
                      <a:pt x="24" y="124"/>
                    </a:lnTo>
                    <a:lnTo>
                      <a:pt x="23" y="120"/>
                    </a:lnTo>
                    <a:lnTo>
                      <a:pt x="22" y="115"/>
                    </a:lnTo>
                    <a:lnTo>
                      <a:pt x="21" y="110"/>
                    </a:lnTo>
                    <a:lnTo>
                      <a:pt x="21" y="106"/>
                    </a:lnTo>
                    <a:lnTo>
                      <a:pt x="22" y="102"/>
                    </a:lnTo>
                    <a:lnTo>
                      <a:pt x="23" y="97"/>
                    </a:lnTo>
                    <a:lnTo>
                      <a:pt x="24" y="89"/>
                    </a:lnTo>
                    <a:lnTo>
                      <a:pt x="26" y="82"/>
                    </a:lnTo>
                    <a:lnTo>
                      <a:pt x="29" y="75"/>
                    </a:lnTo>
                    <a:lnTo>
                      <a:pt x="30" y="68"/>
                    </a:lnTo>
                    <a:lnTo>
                      <a:pt x="33" y="61"/>
                    </a:lnTo>
                    <a:lnTo>
                      <a:pt x="36" y="54"/>
                    </a:lnTo>
                    <a:lnTo>
                      <a:pt x="35" y="60"/>
                    </a:lnTo>
                    <a:lnTo>
                      <a:pt x="35" y="66"/>
                    </a:lnTo>
                    <a:lnTo>
                      <a:pt x="34" y="71"/>
                    </a:lnTo>
                    <a:lnTo>
                      <a:pt x="35" y="77"/>
                    </a:lnTo>
                    <a:lnTo>
                      <a:pt x="36" y="83"/>
                    </a:lnTo>
                    <a:lnTo>
                      <a:pt x="37" y="89"/>
                    </a:lnTo>
                    <a:lnTo>
                      <a:pt x="38" y="95"/>
                    </a:lnTo>
                    <a:lnTo>
                      <a:pt x="40" y="100"/>
                    </a:lnTo>
                    <a:lnTo>
                      <a:pt x="42" y="105"/>
                    </a:lnTo>
                    <a:lnTo>
                      <a:pt x="45" y="111"/>
                    </a:lnTo>
                    <a:lnTo>
                      <a:pt x="46" y="116"/>
                    </a:lnTo>
                    <a:lnTo>
                      <a:pt x="50" y="121"/>
                    </a:lnTo>
                    <a:lnTo>
                      <a:pt x="53" y="126"/>
                    </a:lnTo>
                    <a:lnTo>
                      <a:pt x="57" y="130"/>
                    </a:lnTo>
                    <a:lnTo>
                      <a:pt x="61" y="134"/>
                    </a:lnTo>
                    <a:lnTo>
                      <a:pt x="60" y="132"/>
                    </a:lnTo>
                    <a:lnTo>
                      <a:pt x="59" y="127"/>
                    </a:lnTo>
                    <a:lnTo>
                      <a:pt x="59" y="122"/>
                    </a:lnTo>
                    <a:lnTo>
                      <a:pt x="60" y="117"/>
                    </a:lnTo>
                    <a:lnTo>
                      <a:pt x="61" y="112"/>
                    </a:lnTo>
                    <a:lnTo>
                      <a:pt x="62" y="108"/>
                    </a:lnTo>
                    <a:lnTo>
                      <a:pt x="63" y="102"/>
                    </a:lnTo>
                    <a:lnTo>
                      <a:pt x="64" y="98"/>
                    </a:lnTo>
                    <a:lnTo>
                      <a:pt x="66" y="94"/>
                    </a:lnTo>
                    <a:lnTo>
                      <a:pt x="70" y="89"/>
                    </a:lnTo>
                    <a:lnTo>
                      <a:pt x="70" y="90"/>
                    </a:lnTo>
                    <a:lnTo>
                      <a:pt x="71" y="95"/>
                    </a:lnTo>
                    <a:lnTo>
                      <a:pt x="73" y="99"/>
                    </a:lnTo>
                    <a:lnTo>
                      <a:pt x="75" y="104"/>
                    </a:lnTo>
                    <a:lnTo>
                      <a:pt x="75" y="109"/>
                    </a:lnTo>
                    <a:lnTo>
                      <a:pt x="75" y="114"/>
                    </a:lnTo>
                    <a:lnTo>
                      <a:pt x="75" y="118"/>
                    </a:lnTo>
                    <a:lnTo>
                      <a:pt x="75" y="123"/>
                    </a:lnTo>
                    <a:lnTo>
                      <a:pt x="75" y="128"/>
                    </a:lnTo>
                    <a:lnTo>
                      <a:pt x="78" y="126"/>
                    </a:lnTo>
                    <a:lnTo>
                      <a:pt x="81" y="123"/>
                    </a:lnTo>
                    <a:lnTo>
                      <a:pt x="83" y="121"/>
                    </a:lnTo>
                    <a:lnTo>
                      <a:pt x="84" y="117"/>
                    </a:lnTo>
                    <a:lnTo>
                      <a:pt x="86" y="115"/>
                    </a:lnTo>
                    <a:lnTo>
                      <a:pt x="87" y="111"/>
                    </a:lnTo>
                    <a:lnTo>
                      <a:pt x="87" y="108"/>
                    </a:lnTo>
                    <a:lnTo>
                      <a:pt x="88" y="105"/>
                    </a:lnTo>
                    <a:lnTo>
                      <a:pt x="88" y="102"/>
                    </a:lnTo>
                    <a:lnTo>
                      <a:pt x="88" y="100"/>
                    </a:lnTo>
                    <a:lnTo>
                      <a:pt x="91" y="102"/>
                    </a:lnTo>
                    <a:lnTo>
                      <a:pt x="92" y="106"/>
                    </a:lnTo>
                    <a:lnTo>
                      <a:pt x="93" y="109"/>
                    </a:lnTo>
                    <a:lnTo>
                      <a:pt x="95" y="114"/>
                    </a:lnTo>
                    <a:lnTo>
                      <a:pt x="96" y="117"/>
                    </a:lnTo>
                    <a:lnTo>
                      <a:pt x="96" y="121"/>
                    </a:lnTo>
                    <a:lnTo>
                      <a:pt x="96" y="125"/>
                    </a:lnTo>
                    <a:lnTo>
                      <a:pt x="96" y="128"/>
                    </a:lnTo>
                    <a:lnTo>
                      <a:pt x="96" y="132"/>
                    </a:lnTo>
                    <a:lnTo>
                      <a:pt x="95" y="136"/>
                    </a:lnTo>
                    <a:lnTo>
                      <a:pt x="93" y="140"/>
                    </a:lnTo>
                    <a:lnTo>
                      <a:pt x="92" y="143"/>
                    </a:lnTo>
                    <a:lnTo>
                      <a:pt x="90" y="147"/>
                    </a:lnTo>
                    <a:lnTo>
                      <a:pt x="87" y="154"/>
                    </a:lnTo>
                    <a:lnTo>
                      <a:pt x="90" y="151"/>
                    </a:lnTo>
                    <a:lnTo>
                      <a:pt x="93" y="149"/>
                    </a:lnTo>
                    <a:lnTo>
                      <a:pt x="97" y="147"/>
                    </a:lnTo>
                    <a:lnTo>
                      <a:pt x="100" y="145"/>
                    </a:lnTo>
                    <a:lnTo>
                      <a:pt x="103" y="142"/>
                    </a:lnTo>
                    <a:lnTo>
                      <a:pt x="105" y="139"/>
                    </a:lnTo>
                    <a:lnTo>
                      <a:pt x="108" y="136"/>
                    </a:lnTo>
                    <a:lnTo>
                      <a:pt x="110" y="133"/>
                    </a:lnTo>
                    <a:lnTo>
                      <a:pt x="112" y="129"/>
                    </a:lnTo>
                    <a:lnTo>
                      <a:pt x="113" y="125"/>
                    </a:lnTo>
                    <a:lnTo>
                      <a:pt x="115" y="121"/>
                    </a:lnTo>
                    <a:lnTo>
                      <a:pt x="116" y="118"/>
                    </a:lnTo>
                    <a:lnTo>
                      <a:pt x="117" y="114"/>
                    </a:lnTo>
                    <a:lnTo>
                      <a:pt x="117" y="110"/>
                    </a:lnTo>
                    <a:lnTo>
                      <a:pt x="117" y="106"/>
                    </a:lnTo>
                    <a:lnTo>
                      <a:pt x="116" y="102"/>
                    </a:lnTo>
                    <a:lnTo>
                      <a:pt x="115" y="98"/>
                    </a:lnTo>
                    <a:lnTo>
                      <a:pt x="113" y="95"/>
                    </a:lnTo>
                    <a:lnTo>
                      <a:pt x="112" y="90"/>
                    </a:lnTo>
                    <a:lnTo>
                      <a:pt x="110" y="87"/>
                    </a:lnTo>
                    <a:lnTo>
                      <a:pt x="108" y="84"/>
                    </a:lnTo>
                    <a:lnTo>
                      <a:pt x="105" y="81"/>
                    </a:lnTo>
                    <a:lnTo>
                      <a:pt x="100" y="76"/>
                    </a:lnTo>
                    <a:lnTo>
                      <a:pt x="100" y="75"/>
                    </a:lnTo>
                    <a:lnTo>
                      <a:pt x="99" y="74"/>
                    </a:lnTo>
                    <a:lnTo>
                      <a:pt x="96" y="71"/>
                    </a:lnTo>
                    <a:lnTo>
                      <a:pt x="93" y="69"/>
                    </a:lnTo>
                    <a:lnTo>
                      <a:pt x="91" y="65"/>
                    </a:lnTo>
                    <a:lnTo>
                      <a:pt x="90" y="63"/>
                    </a:lnTo>
                    <a:lnTo>
                      <a:pt x="88" y="59"/>
                    </a:lnTo>
                    <a:lnTo>
                      <a:pt x="87" y="56"/>
                    </a:lnTo>
                    <a:lnTo>
                      <a:pt x="87" y="52"/>
                    </a:lnTo>
                    <a:lnTo>
                      <a:pt x="87" y="51"/>
                    </a:lnTo>
                    <a:lnTo>
                      <a:pt x="87" y="47"/>
                    </a:lnTo>
                    <a:lnTo>
                      <a:pt x="85" y="40"/>
                    </a:lnTo>
                    <a:lnTo>
                      <a:pt x="83" y="38"/>
                    </a:lnTo>
                    <a:lnTo>
                      <a:pt x="82" y="34"/>
                    </a:lnTo>
                    <a:lnTo>
                      <a:pt x="81" y="32"/>
                    </a:lnTo>
                    <a:lnTo>
                      <a:pt x="79" y="29"/>
                    </a:lnTo>
                    <a:lnTo>
                      <a:pt x="75" y="26"/>
                    </a:lnTo>
                    <a:lnTo>
                      <a:pt x="74" y="24"/>
                    </a:lnTo>
                    <a:lnTo>
                      <a:pt x="71" y="22"/>
                    </a:lnTo>
                    <a:lnTo>
                      <a:pt x="68" y="20"/>
                    </a:lnTo>
                    <a:lnTo>
                      <a:pt x="66" y="19"/>
                    </a:lnTo>
                    <a:lnTo>
                      <a:pt x="65" y="19"/>
                    </a:lnTo>
                    <a:lnTo>
                      <a:pt x="66" y="20"/>
                    </a:lnTo>
                    <a:lnTo>
                      <a:pt x="66" y="24"/>
                    </a:lnTo>
                    <a:lnTo>
                      <a:pt x="68" y="28"/>
                    </a:lnTo>
                    <a:lnTo>
                      <a:pt x="69" y="32"/>
                    </a:lnTo>
                    <a:lnTo>
                      <a:pt x="69" y="36"/>
                    </a:lnTo>
                    <a:lnTo>
                      <a:pt x="69" y="39"/>
                    </a:lnTo>
                    <a:lnTo>
                      <a:pt x="68" y="44"/>
                    </a:lnTo>
                    <a:lnTo>
                      <a:pt x="67" y="47"/>
                    </a:lnTo>
                    <a:lnTo>
                      <a:pt x="66" y="51"/>
                    </a:lnTo>
                    <a:lnTo>
                      <a:pt x="65" y="55"/>
                    </a:lnTo>
                    <a:lnTo>
                      <a:pt x="62" y="61"/>
                    </a:lnTo>
                    <a:lnTo>
                      <a:pt x="61" y="64"/>
                    </a:lnTo>
                    <a:lnTo>
                      <a:pt x="59" y="67"/>
                    </a:lnTo>
                    <a:lnTo>
                      <a:pt x="58" y="70"/>
                    </a:lnTo>
                    <a:lnTo>
                      <a:pt x="58" y="74"/>
                    </a:lnTo>
                    <a:lnTo>
                      <a:pt x="58" y="78"/>
                    </a:lnTo>
                    <a:lnTo>
                      <a:pt x="58" y="82"/>
                    </a:lnTo>
                    <a:lnTo>
                      <a:pt x="58" y="85"/>
                    </a:lnTo>
                    <a:lnTo>
                      <a:pt x="58" y="82"/>
                    </a:lnTo>
                    <a:lnTo>
                      <a:pt x="57" y="76"/>
                    </a:lnTo>
                    <a:lnTo>
                      <a:pt x="55" y="70"/>
                    </a:lnTo>
                    <a:lnTo>
                      <a:pt x="54" y="64"/>
                    </a:lnTo>
                    <a:lnTo>
                      <a:pt x="54" y="59"/>
                    </a:lnTo>
                    <a:lnTo>
                      <a:pt x="54" y="57"/>
                    </a:lnTo>
                    <a:lnTo>
                      <a:pt x="54" y="52"/>
                    </a:lnTo>
                    <a:lnTo>
                      <a:pt x="54" y="48"/>
                    </a:lnTo>
                    <a:lnTo>
                      <a:pt x="53" y="44"/>
                    </a:lnTo>
                    <a:lnTo>
                      <a:pt x="52" y="38"/>
                    </a:lnTo>
                    <a:lnTo>
                      <a:pt x="50" y="35"/>
                    </a:lnTo>
                    <a:lnTo>
                      <a:pt x="48" y="31"/>
                    </a:lnTo>
                    <a:lnTo>
                      <a:pt x="46" y="26"/>
                    </a:lnTo>
                    <a:lnTo>
                      <a:pt x="43" y="22"/>
                    </a:lnTo>
                    <a:lnTo>
                      <a:pt x="40" y="19"/>
                    </a:lnTo>
                    <a:lnTo>
                      <a:pt x="37" y="15"/>
                    </a:lnTo>
                    <a:lnTo>
                      <a:pt x="34" y="12"/>
                    </a:lnTo>
                    <a:lnTo>
                      <a:pt x="30" y="8"/>
                    </a:lnTo>
                    <a:lnTo>
                      <a:pt x="27" y="6"/>
                    </a:lnTo>
                    <a:lnTo>
                      <a:pt x="23" y="3"/>
                    </a:lnTo>
                    <a:lnTo>
                      <a:pt x="18" y="1"/>
                    </a:lnTo>
                    <a:lnTo>
                      <a:pt x="14" y="0"/>
                    </a:lnTo>
                    <a:lnTo>
                      <a:pt x="16" y="2"/>
                    </a:lnTo>
                    <a:lnTo>
                      <a:pt x="18" y="6"/>
                    </a:lnTo>
                    <a:lnTo>
                      <a:pt x="20" y="10"/>
                    </a:lnTo>
                    <a:lnTo>
                      <a:pt x="22" y="14"/>
                    </a:lnTo>
                    <a:lnTo>
                      <a:pt x="23" y="18"/>
                    </a:lnTo>
                    <a:lnTo>
                      <a:pt x="24" y="23"/>
                    </a:lnTo>
                    <a:lnTo>
                      <a:pt x="25" y="27"/>
                    </a:lnTo>
                    <a:lnTo>
                      <a:pt x="25" y="32"/>
                    </a:lnTo>
                    <a:lnTo>
                      <a:pt x="25" y="36"/>
                    </a:lnTo>
                    <a:lnTo>
                      <a:pt x="25" y="40"/>
                    </a:lnTo>
                    <a:lnTo>
                      <a:pt x="24" y="44"/>
                    </a:lnTo>
                    <a:lnTo>
                      <a:pt x="23" y="49"/>
                    </a:lnTo>
                    <a:lnTo>
                      <a:pt x="21" y="53"/>
                    </a:lnTo>
                    <a:lnTo>
                      <a:pt x="20" y="57"/>
                    </a:lnTo>
                    <a:lnTo>
                      <a:pt x="17" y="62"/>
                    </a:lnTo>
                    <a:lnTo>
                      <a:pt x="16" y="65"/>
                    </a:lnTo>
                    <a:lnTo>
                      <a:pt x="12" y="69"/>
                    </a:lnTo>
                    <a:lnTo>
                      <a:pt x="10" y="73"/>
                    </a:lnTo>
                  </a:path>
                </a:pathLst>
              </a:custGeom>
              <a:solidFill>
                <a:schemeClr val="bg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sp>
            <p:nvSpPr>
              <p:cNvPr id="24" name="Freeform 14"/>
              <p:cNvSpPr>
                <a:spLocks/>
              </p:cNvSpPr>
              <p:nvPr/>
            </p:nvSpPr>
            <p:spPr bwMode="auto">
              <a:xfrm>
                <a:off x="4984" y="456"/>
                <a:ext cx="121" cy="135"/>
              </a:xfrm>
              <a:custGeom>
                <a:avLst/>
                <a:gdLst/>
                <a:ahLst/>
                <a:cxnLst>
                  <a:cxn ang="0">
                    <a:pos x="82" y="134"/>
                  </a:cxn>
                  <a:cxn ang="0">
                    <a:pos x="22" y="134"/>
                  </a:cxn>
                  <a:cxn ang="0">
                    <a:pos x="10" y="120"/>
                  </a:cxn>
                  <a:cxn ang="0">
                    <a:pos x="0" y="92"/>
                  </a:cxn>
                  <a:cxn ang="0">
                    <a:pos x="26" y="44"/>
                  </a:cxn>
                  <a:cxn ang="0">
                    <a:pos x="33" y="55"/>
                  </a:cxn>
                  <a:cxn ang="0">
                    <a:pos x="48" y="43"/>
                  </a:cxn>
                  <a:cxn ang="0">
                    <a:pos x="71" y="72"/>
                  </a:cxn>
                  <a:cxn ang="0">
                    <a:pos x="85" y="29"/>
                  </a:cxn>
                  <a:cxn ang="0">
                    <a:pos x="88" y="0"/>
                  </a:cxn>
                  <a:cxn ang="0">
                    <a:pos x="106" y="30"/>
                  </a:cxn>
                  <a:cxn ang="0">
                    <a:pos x="120" y="89"/>
                  </a:cxn>
                  <a:cxn ang="0">
                    <a:pos x="105" y="121"/>
                  </a:cxn>
                  <a:cxn ang="0">
                    <a:pos x="82" y="134"/>
                  </a:cxn>
                </a:cxnLst>
                <a:rect l="0" t="0" r="r" b="b"/>
                <a:pathLst>
                  <a:path w="121" h="135">
                    <a:moveTo>
                      <a:pt x="82" y="134"/>
                    </a:moveTo>
                    <a:lnTo>
                      <a:pt x="22" y="134"/>
                    </a:lnTo>
                    <a:lnTo>
                      <a:pt x="10" y="120"/>
                    </a:lnTo>
                    <a:lnTo>
                      <a:pt x="0" y="92"/>
                    </a:lnTo>
                    <a:lnTo>
                      <a:pt x="26" y="44"/>
                    </a:lnTo>
                    <a:lnTo>
                      <a:pt x="33" y="55"/>
                    </a:lnTo>
                    <a:lnTo>
                      <a:pt x="48" y="43"/>
                    </a:lnTo>
                    <a:lnTo>
                      <a:pt x="71" y="72"/>
                    </a:lnTo>
                    <a:lnTo>
                      <a:pt x="85" y="29"/>
                    </a:lnTo>
                    <a:lnTo>
                      <a:pt x="88" y="0"/>
                    </a:lnTo>
                    <a:lnTo>
                      <a:pt x="106" y="30"/>
                    </a:lnTo>
                    <a:lnTo>
                      <a:pt x="120" y="89"/>
                    </a:lnTo>
                    <a:lnTo>
                      <a:pt x="105" y="121"/>
                    </a:lnTo>
                    <a:lnTo>
                      <a:pt x="82" y="134"/>
                    </a:lnTo>
                  </a:path>
                </a:pathLst>
              </a:custGeom>
              <a:solidFill>
                <a:schemeClr val="bg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sp>
            <p:nvSpPr>
              <p:cNvPr id="25" name="Freeform 15"/>
              <p:cNvSpPr>
                <a:spLocks/>
              </p:cNvSpPr>
              <p:nvPr/>
            </p:nvSpPr>
            <p:spPr bwMode="auto">
              <a:xfrm>
                <a:off x="4965" y="397"/>
                <a:ext cx="162" cy="194"/>
              </a:xfrm>
              <a:custGeom>
                <a:avLst/>
                <a:gdLst/>
                <a:ahLst/>
                <a:cxnLst>
                  <a:cxn ang="0">
                    <a:pos x="155" y="107"/>
                  </a:cxn>
                  <a:cxn ang="0">
                    <a:pos x="161" y="126"/>
                  </a:cxn>
                  <a:cxn ang="0">
                    <a:pos x="157" y="147"/>
                  </a:cxn>
                  <a:cxn ang="0">
                    <a:pos x="148" y="165"/>
                  </a:cxn>
                  <a:cxn ang="0">
                    <a:pos x="132" y="180"/>
                  </a:cxn>
                  <a:cxn ang="0">
                    <a:pos x="111" y="190"/>
                  </a:cxn>
                  <a:cxn ang="0">
                    <a:pos x="104" y="190"/>
                  </a:cxn>
                  <a:cxn ang="0">
                    <a:pos x="119" y="172"/>
                  </a:cxn>
                  <a:cxn ang="0">
                    <a:pos x="128" y="151"/>
                  </a:cxn>
                  <a:cxn ang="0">
                    <a:pos x="129" y="128"/>
                  </a:cxn>
                  <a:cxn ang="0">
                    <a:pos x="120" y="94"/>
                  </a:cxn>
                  <a:cxn ang="0">
                    <a:pos x="110" y="76"/>
                  </a:cxn>
                  <a:cxn ang="0">
                    <a:pos x="110" y="105"/>
                  </a:cxn>
                  <a:cxn ang="0">
                    <a:pos x="101" y="132"/>
                  </a:cxn>
                  <a:cxn ang="0">
                    <a:pos x="86" y="158"/>
                  </a:cxn>
                  <a:cxn ang="0">
                    <a:pos x="77" y="160"/>
                  </a:cxn>
                  <a:cxn ang="0">
                    <a:pos x="74" y="135"/>
                  </a:cxn>
                  <a:cxn ang="0">
                    <a:pos x="63" y="113"/>
                  </a:cxn>
                  <a:cxn ang="0">
                    <a:pos x="57" y="131"/>
                  </a:cxn>
                  <a:cxn ang="0">
                    <a:pos x="55" y="155"/>
                  </a:cxn>
                  <a:cxn ang="0">
                    <a:pos x="45" y="152"/>
                  </a:cxn>
                  <a:cxn ang="0">
                    <a:pos x="38" y="135"/>
                  </a:cxn>
                  <a:cxn ang="0">
                    <a:pos x="34" y="128"/>
                  </a:cxn>
                  <a:cxn ang="0">
                    <a:pos x="27" y="147"/>
                  </a:cxn>
                  <a:cxn ang="0">
                    <a:pos x="27" y="166"/>
                  </a:cxn>
                  <a:cxn ang="0">
                    <a:pos x="35" y="185"/>
                  </a:cxn>
                  <a:cxn ang="0">
                    <a:pos x="25" y="186"/>
                  </a:cxn>
                  <a:cxn ang="0">
                    <a:pos x="11" y="172"/>
                  </a:cxn>
                  <a:cxn ang="0">
                    <a:pos x="1" y="153"/>
                  </a:cxn>
                  <a:cxn ang="0">
                    <a:pos x="0" y="133"/>
                  </a:cxn>
                  <a:cxn ang="0">
                    <a:pos x="5" y="114"/>
                  </a:cxn>
                  <a:cxn ang="0">
                    <a:pos x="21" y="95"/>
                  </a:cxn>
                  <a:cxn ang="0">
                    <a:pos x="30" y="86"/>
                  </a:cxn>
                  <a:cxn ang="0">
                    <a:pos x="38" y="70"/>
                  </a:cxn>
                  <a:cxn ang="0">
                    <a:pos x="42" y="51"/>
                  </a:cxn>
                  <a:cxn ang="0">
                    <a:pos x="50" y="36"/>
                  </a:cxn>
                  <a:cxn ang="0">
                    <a:pos x="66" y="25"/>
                  </a:cxn>
                  <a:cxn ang="0">
                    <a:pos x="67" y="30"/>
                  </a:cxn>
                  <a:cxn ang="0">
                    <a:pos x="64" y="49"/>
                  </a:cxn>
                  <a:cxn ang="0">
                    <a:pos x="69" y="69"/>
                  </a:cxn>
                  <a:cxn ang="0">
                    <a:pos x="78" y="89"/>
                  </a:cxn>
                  <a:cxn ang="0">
                    <a:pos x="78" y="107"/>
                  </a:cxn>
                  <a:cxn ang="0">
                    <a:pos x="84" y="81"/>
                  </a:cxn>
                  <a:cxn ang="0">
                    <a:pos x="85" y="60"/>
                  </a:cxn>
                  <a:cxn ang="0">
                    <a:pos x="93" y="38"/>
                  </a:cxn>
                  <a:cxn ang="0">
                    <a:pos x="107" y="19"/>
                  </a:cxn>
                  <a:cxn ang="0">
                    <a:pos x="128" y="4"/>
                  </a:cxn>
                  <a:cxn ang="0">
                    <a:pos x="134" y="6"/>
                  </a:cxn>
                  <a:cxn ang="0">
                    <a:pos x="126" y="29"/>
                  </a:cxn>
                  <a:cxn ang="0">
                    <a:pos x="125" y="51"/>
                  </a:cxn>
                  <a:cxn ang="0">
                    <a:pos x="132" y="72"/>
                  </a:cxn>
                  <a:cxn ang="0">
                    <a:pos x="145" y="92"/>
                  </a:cxn>
                </a:cxnLst>
                <a:rect l="0" t="0" r="r" b="b"/>
                <a:pathLst>
                  <a:path w="162" h="194">
                    <a:moveTo>
                      <a:pt x="145" y="92"/>
                    </a:moveTo>
                    <a:lnTo>
                      <a:pt x="150" y="97"/>
                    </a:lnTo>
                    <a:lnTo>
                      <a:pt x="153" y="102"/>
                    </a:lnTo>
                    <a:lnTo>
                      <a:pt x="155" y="107"/>
                    </a:lnTo>
                    <a:lnTo>
                      <a:pt x="156" y="109"/>
                    </a:lnTo>
                    <a:lnTo>
                      <a:pt x="158" y="115"/>
                    </a:lnTo>
                    <a:lnTo>
                      <a:pt x="159" y="120"/>
                    </a:lnTo>
                    <a:lnTo>
                      <a:pt x="161" y="126"/>
                    </a:lnTo>
                    <a:lnTo>
                      <a:pt x="161" y="131"/>
                    </a:lnTo>
                    <a:lnTo>
                      <a:pt x="159" y="135"/>
                    </a:lnTo>
                    <a:lnTo>
                      <a:pt x="159" y="141"/>
                    </a:lnTo>
                    <a:lnTo>
                      <a:pt x="157" y="147"/>
                    </a:lnTo>
                    <a:lnTo>
                      <a:pt x="155" y="151"/>
                    </a:lnTo>
                    <a:lnTo>
                      <a:pt x="153" y="156"/>
                    </a:lnTo>
                    <a:lnTo>
                      <a:pt x="150" y="160"/>
                    </a:lnTo>
                    <a:lnTo>
                      <a:pt x="148" y="165"/>
                    </a:lnTo>
                    <a:lnTo>
                      <a:pt x="144" y="169"/>
                    </a:lnTo>
                    <a:lnTo>
                      <a:pt x="140" y="173"/>
                    </a:lnTo>
                    <a:lnTo>
                      <a:pt x="135" y="177"/>
                    </a:lnTo>
                    <a:lnTo>
                      <a:pt x="132" y="180"/>
                    </a:lnTo>
                    <a:lnTo>
                      <a:pt x="127" y="183"/>
                    </a:lnTo>
                    <a:lnTo>
                      <a:pt x="122" y="186"/>
                    </a:lnTo>
                    <a:lnTo>
                      <a:pt x="116" y="189"/>
                    </a:lnTo>
                    <a:lnTo>
                      <a:pt x="111" y="190"/>
                    </a:lnTo>
                    <a:lnTo>
                      <a:pt x="105" y="193"/>
                    </a:lnTo>
                    <a:lnTo>
                      <a:pt x="102" y="193"/>
                    </a:lnTo>
                    <a:lnTo>
                      <a:pt x="101" y="193"/>
                    </a:lnTo>
                    <a:lnTo>
                      <a:pt x="104" y="190"/>
                    </a:lnTo>
                    <a:lnTo>
                      <a:pt x="109" y="186"/>
                    </a:lnTo>
                    <a:lnTo>
                      <a:pt x="112" y="181"/>
                    </a:lnTo>
                    <a:lnTo>
                      <a:pt x="116" y="177"/>
                    </a:lnTo>
                    <a:lnTo>
                      <a:pt x="119" y="172"/>
                    </a:lnTo>
                    <a:lnTo>
                      <a:pt x="122" y="167"/>
                    </a:lnTo>
                    <a:lnTo>
                      <a:pt x="124" y="161"/>
                    </a:lnTo>
                    <a:lnTo>
                      <a:pt x="126" y="156"/>
                    </a:lnTo>
                    <a:lnTo>
                      <a:pt x="128" y="151"/>
                    </a:lnTo>
                    <a:lnTo>
                      <a:pt x="129" y="145"/>
                    </a:lnTo>
                    <a:lnTo>
                      <a:pt x="130" y="139"/>
                    </a:lnTo>
                    <a:lnTo>
                      <a:pt x="130" y="133"/>
                    </a:lnTo>
                    <a:lnTo>
                      <a:pt x="129" y="128"/>
                    </a:lnTo>
                    <a:lnTo>
                      <a:pt x="128" y="122"/>
                    </a:lnTo>
                    <a:lnTo>
                      <a:pt x="126" y="113"/>
                    </a:lnTo>
                    <a:lnTo>
                      <a:pt x="123" y="102"/>
                    </a:lnTo>
                    <a:lnTo>
                      <a:pt x="120" y="94"/>
                    </a:lnTo>
                    <a:lnTo>
                      <a:pt x="117" y="85"/>
                    </a:lnTo>
                    <a:lnTo>
                      <a:pt x="114" y="77"/>
                    </a:lnTo>
                    <a:lnTo>
                      <a:pt x="110" y="68"/>
                    </a:lnTo>
                    <a:lnTo>
                      <a:pt x="110" y="76"/>
                    </a:lnTo>
                    <a:lnTo>
                      <a:pt x="110" y="83"/>
                    </a:lnTo>
                    <a:lnTo>
                      <a:pt x="111" y="90"/>
                    </a:lnTo>
                    <a:lnTo>
                      <a:pt x="110" y="97"/>
                    </a:lnTo>
                    <a:lnTo>
                      <a:pt x="110" y="105"/>
                    </a:lnTo>
                    <a:lnTo>
                      <a:pt x="109" y="111"/>
                    </a:lnTo>
                    <a:lnTo>
                      <a:pt x="106" y="119"/>
                    </a:lnTo>
                    <a:lnTo>
                      <a:pt x="104" y="126"/>
                    </a:lnTo>
                    <a:lnTo>
                      <a:pt x="101" y="132"/>
                    </a:lnTo>
                    <a:lnTo>
                      <a:pt x="97" y="140"/>
                    </a:lnTo>
                    <a:lnTo>
                      <a:pt x="95" y="147"/>
                    </a:lnTo>
                    <a:lnTo>
                      <a:pt x="90" y="152"/>
                    </a:lnTo>
                    <a:lnTo>
                      <a:pt x="86" y="158"/>
                    </a:lnTo>
                    <a:lnTo>
                      <a:pt x="81" y="164"/>
                    </a:lnTo>
                    <a:lnTo>
                      <a:pt x="76" y="169"/>
                    </a:lnTo>
                    <a:lnTo>
                      <a:pt x="76" y="166"/>
                    </a:lnTo>
                    <a:lnTo>
                      <a:pt x="77" y="160"/>
                    </a:lnTo>
                    <a:lnTo>
                      <a:pt x="77" y="154"/>
                    </a:lnTo>
                    <a:lnTo>
                      <a:pt x="76" y="147"/>
                    </a:lnTo>
                    <a:lnTo>
                      <a:pt x="76" y="141"/>
                    </a:lnTo>
                    <a:lnTo>
                      <a:pt x="74" y="135"/>
                    </a:lnTo>
                    <a:lnTo>
                      <a:pt x="72" y="128"/>
                    </a:lnTo>
                    <a:lnTo>
                      <a:pt x="71" y="123"/>
                    </a:lnTo>
                    <a:lnTo>
                      <a:pt x="67" y="118"/>
                    </a:lnTo>
                    <a:lnTo>
                      <a:pt x="63" y="113"/>
                    </a:lnTo>
                    <a:lnTo>
                      <a:pt x="63" y="114"/>
                    </a:lnTo>
                    <a:lnTo>
                      <a:pt x="60" y="119"/>
                    </a:lnTo>
                    <a:lnTo>
                      <a:pt x="59" y="124"/>
                    </a:lnTo>
                    <a:lnTo>
                      <a:pt x="57" y="131"/>
                    </a:lnTo>
                    <a:lnTo>
                      <a:pt x="55" y="136"/>
                    </a:lnTo>
                    <a:lnTo>
                      <a:pt x="55" y="143"/>
                    </a:lnTo>
                    <a:lnTo>
                      <a:pt x="55" y="148"/>
                    </a:lnTo>
                    <a:lnTo>
                      <a:pt x="55" y="155"/>
                    </a:lnTo>
                    <a:lnTo>
                      <a:pt x="55" y="160"/>
                    </a:lnTo>
                    <a:lnTo>
                      <a:pt x="52" y="158"/>
                    </a:lnTo>
                    <a:lnTo>
                      <a:pt x="48" y="155"/>
                    </a:lnTo>
                    <a:lnTo>
                      <a:pt x="45" y="152"/>
                    </a:lnTo>
                    <a:lnTo>
                      <a:pt x="43" y="147"/>
                    </a:lnTo>
                    <a:lnTo>
                      <a:pt x="41" y="144"/>
                    </a:lnTo>
                    <a:lnTo>
                      <a:pt x="39" y="140"/>
                    </a:lnTo>
                    <a:lnTo>
                      <a:pt x="38" y="135"/>
                    </a:lnTo>
                    <a:lnTo>
                      <a:pt x="38" y="132"/>
                    </a:lnTo>
                    <a:lnTo>
                      <a:pt x="38" y="128"/>
                    </a:lnTo>
                    <a:lnTo>
                      <a:pt x="38" y="126"/>
                    </a:lnTo>
                    <a:lnTo>
                      <a:pt x="34" y="128"/>
                    </a:lnTo>
                    <a:lnTo>
                      <a:pt x="33" y="133"/>
                    </a:lnTo>
                    <a:lnTo>
                      <a:pt x="30" y="138"/>
                    </a:lnTo>
                    <a:lnTo>
                      <a:pt x="29" y="143"/>
                    </a:lnTo>
                    <a:lnTo>
                      <a:pt x="27" y="147"/>
                    </a:lnTo>
                    <a:lnTo>
                      <a:pt x="26" y="152"/>
                    </a:lnTo>
                    <a:lnTo>
                      <a:pt x="26" y="157"/>
                    </a:lnTo>
                    <a:lnTo>
                      <a:pt x="26" y="161"/>
                    </a:lnTo>
                    <a:lnTo>
                      <a:pt x="27" y="166"/>
                    </a:lnTo>
                    <a:lnTo>
                      <a:pt x="29" y="172"/>
                    </a:lnTo>
                    <a:lnTo>
                      <a:pt x="30" y="176"/>
                    </a:lnTo>
                    <a:lnTo>
                      <a:pt x="33" y="180"/>
                    </a:lnTo>
                    <a:lnTo>
                      <a:pt x="35" y="185"/>
                    </a:lnTo>
                    <a:lnTo>
                      <a:pt x="40" y="193"/>
                    </a:lnTo>
                    <a:lnTo>
                      <a:pt x="35" y="190"/>
                    </a:lnTo>
                    <a:lnTo>
                      <a:pt x="30" y="187"/>
                    </a:lnTo>
                    <a:lnTo>
                      <a:pt x="25" y="186"/>
                    </a:lnTo>
                    <a:lnTo>
                      <a:pt x="21" y="182"/>
                    </a:lnTo>
                    <a:lnTo>
                      <a:pt x="17" y="179"/>
                    </a:lnTo>
                    <a:lnTo>
                      <a:pt x="14" y="174"/>
                    </a:lnTo>
                    <a:lnTo>
                      <a:pt x="11" y="172"/>
                    </a:lnTo>
                    <a:lnTo>
                      <a:pt x="8" y="167"/>
                    </a:lnTo>
                    <a:lnTo>
                      <a:pt x="5" y="162"/>
                    </a:lnTo>
                    <a:lnTo>
                      <a:pt x="3" y="157"/>
                    </a:lnTo>
                    <a:lnTo>
                      <a:pt x="1" y="153"/>
                    </a:lnTo>
                    <a:lnTo>
                      <a:pt x="0" y="148"/>
                    </a:lnTo>
                    <a:lnTo>
                      <a:pt x="0" y="143"/>
                    </a:lnTo>
                    <a:lnTo>
                      <a:pt x="0" y="139"/>
                    </a:lnTo>
                    <a:lnTo>
                      <a:pt x="0" y="133"/>
                    </a:lnTo>
                    <a:lnTo>
                      <a:pt x="0" y="128"/>
                    </a:lnTo>
                    <a:lnTo>
                      <a:pt x="1" y="123"/>
                    </a:lnTo>
                    <a:lnTo>
                      <a:pt x="3" y="119"/>
                    </a:lnTo>
                    <a:lnTo>
                      <a:pt x="5" y="114"/>
                    </a:lnTo>
                    <a:lnTo>
                      <a:pt x="8" y="109"/>
                    </a:lnTo>
                    <a:lnTo>
                      <a:pt x="11" y="106"/>
                    </a:lnTo>
                    <a:lnTo>
                      <a:pt x="14" y="102"/>
                    </a:lnTo>
                    <a:lnTo>
                      <a:pt x="21" y="95"/>
                    </a:lnTo>
                    <a:lnTo>
                      <a:pt x="21" y="94"/>
                    </a:lnTo>
                    <a:lnTo>
                      <a:pt x="24" y="93"/>
                    </a:lnTo>
                    <a:lnTo>
                      <a:pt x="27" y="90"/>
                    </a:lnTo>
                    <a:lnTo>
                      <a:pt x="30" y="86"/>
                    </a:lnTo>
                    <a:lnTo>
                      <a:pt x="33" y="82"/>
                    </a:lnTo>
                    <a:lnTo>
                      <a:pt x="35" y="78"/>
                    </a:lnTo>
                    <a:lnTo>
                      <a:pt x="38" y="74"/>
                    </a:lnTo>
                    <a:lnTo>
                      <a:pt x="38" y="70"/>
                    </a:lnTo>
                    <a:lnTo>
                      <a:pt x="39" y="65"/>
                    </a:lnTo>
                    <a:lnTo>
                      <a:pt x="40" y="64"/>
                    </a:lnTo>
                    <a:lnTo>
                      <a:pt x="40" y="59"/>
                    </a:lnTo>
                    <a:lnTo>
                      <a:pt x="42" y="51"/>
                    </a:lnTo>
                    <a:lnTo>
                      <a:pt x="44" y="47"/>
                    </a:lnTo>
                    <a:lnTo>
                      <a:pt x="46" y="43"/>
                    </a:lnTo>
                    <a:lnTo>
                      <a:pt x="48" y="39"/>
                    </a:lnTo>
                    <a:lnTo>
                      <a:pt x="50" y="36"/>
                    </a:lnTo>
                    <a:lnTo>
                      <a:pt x="55" y="33"/>
                    </a:lnTo>
                    <a:lnTo>
                      <a:pt x="58" y="30"/>
                    </a:lnTo>
                    <a:lnTo>
                      <a:pt x="62" y="27"/>
                    </a:lnTo>
                    <a:lnTo>
                      <a:pt x="66" y="25"/>
                    </a:lnTo>
                    <a:lnTo>
                      <a:pt x="67" y="24"/>
                    </a:lnTo>
                    <a:lnTo>
                      <a:pt x="69" y="23"/>
                    </a:lnTo>
                    <a:lnTo>
                      <a:pt x="68" y="25"/>
                    </a:lnTo>
                    <a:lnTo>
                      <a:pt x="67" y="30"/>
                    </a:lnTo>
                    <a:lnTo>
                      <a:pt x="66" y="35"/>
                    </a:lnTo>
                    <a:lnTo>
                      <a:pt x="64" y="39"/>
                    </a:lnTo>
                    <a:lnTo>
                      <a:pt x="64" y="45"/>
                    </a:lnTo>
                    <a:lnTo>
                      <a:pt x="64" y="49"/>
                    </a:lnTo>
                    <a:lnTo>
                      <a:pt x="66" y="55"/>
                    </a:lnTo>
                    <a:lnTo>
                      <a:pt x="67" y="59"/>
                    </a:lnTo>
                    <a:lnTo>
                      <a:pt x="67" y="64"/>
                    </a:lnTo>
                    <a:lnTo>
                      <a:pt x="69" y="69"/>
                    </a:lnTo>
                    <a:lnTo>
                      <a:pt x="73" y="77"/>
                    </a:lnTo>
                    <a:lnTo>
                      <a:pt x="76" y="80"/>
                    </a:lnTo>
                    <a:lnTo>
                      <a:pt x="77" y="84"/>
                    </a:lnTo>
                    <a:lnTo>
                      <a:pt x="78" y="89"/>
                    </a:lnTo>
                    <a:lnTo>
                      <a:pt x="79" y="93"/>
                    </a:lnTo>
                    <a:lnTo>
                      <a:pt x="79" y="98"/>
                    </a:lnTo>
                    <a:lnTo>
                      <a:pt x="79" y="102"/>
                    </a:lnTo>
                    <a:lnTo>
                      <a:pt x="78" y="107"/>
                    </a:lnTo>
                    <a:lnTo>
                      <a:pt x="80" y="102"/>
                    </a:lnTo>
                    <a:lnTo>
                      <a:pt x="81" y="95"/>
                    </a:lnTo>
                    <a:lnTo>
                      <a:pt x="83" y="89"/>
                    </a:lnTo>
                    <a:lnTo>
                      <a:pt x="84" y="81"/>
                    </a:lnTo>
                    <a:lnTo>
                      <a:pt x="84" y="74"/>
                    </a:lnTo>
                    <a:lnTo>
                      <a:pt x="84" y="72"/>
                    </a:lnTo>
                    <a:lnTo>
                      <a:pt x="84" y="65"/>
                    </a:lnTo>
                    <a:lnTo>
                      <a:pt x="85" y="60"/>
                    </a:lnTo>
                    <a:lnTo>
                      <a:pt x="86" y="55"/>
                    </a:lnTo>
                    <a:lnTo>
                      <a:pt x="88" y="48"/>
                    </a:lnTo>
                    <a:lnTo>
                      <a:pt x="90" y="44"/>
                    </a:lnTo>
                    <a:lnTo>
                      <a:pt x="93" y="38"/>
                    </a:lnTo>
                    <a:lnTo>
                      <a:pt x="96" y="33"/>
                    </a:lnTo>
                    <a:lnTo>
                      <a:pt x="100" y="27"/>
                    </a:lnTo>
                    <a:lnTo>
                      <a:pt x="104" y="23"/>
                    </a:lnTo>
                    <a:lnTo>
                      <a:pt x="107" y="19"/>
                    </a:lnTo>
                    <a:lnTo>
                      <a:pt x="112" y="14"/>
                    </a:lnTo>
                    <a:lnTo>
                      <a:pt x="117" y="10"/>
                    </a:lnTo>
                    <a:lnTo>
                      <a:pt x="122" y="6"/>
                    </a:lnTo>
                    <a:lnTo>
                      <a:pt x="128" y="4"/>
                    </a:lnTo>
                    <a:lnTo>
                      <a:pt x="134" y="1"/>
                    </a:lnTo>
                    <a:lnTo>
                      <a:pt x="139" y="0"/>
                    </a:lnTo>
                    <a:lnTo>
                      <a:pt x="137" y="2"/>
                    </a:lnTo>
                    <a:lnTo>
                      <a:pt x="134" y="6"/>
                    </a:lnTo>
                    <a:lnTo>
                      <a:pt x="131" y="12"/>
                    </a:lnTo>
                    <a:lnTo>
                      <a:pt x="129" y="18"/>
                    </a:lnTo>
                    <a:lnTo>
                      <a:pt x="127" y="22"/>
                    </a:lnTo>
                    <a:lnTo>
                      <a:pt x="126" y="29"/>
                    </a:lnTo>
                    <a:lnTo>
                      <a:pt x="125" y="34"/>
                    </a:lnTo>
                    <a:lnTo>
                      <a:pt x="124" y="39"/>
                    </a:lnTo>
                    <a:lnTo>
                      <a:pt x="124" y="45"/>
                    </a:lnTo>
                    <a:lnTo>
                      <a:pt x="125" y="51"/>
                    </a:lnTo>
                    <a:lnTo>
                      <a:pt x="126" y="56"/>
                    </a:lnTo>
                    <a:lnTo>
                      <a:pt x="128" y="61"/>
                    </a:lnTo>
                    <a:lnTo>
                      <a:pt x="130" y="67"/>
                    </a:lnTo>
                    <a:lnTo>
                      <a:pt x="132" y="72"/>
                    </a:lnTo>
                    <a:lnTo>
                      <a:pt x="135" y="77"/>
                    </a:lnTo>
                    <a:lnTo>
                      <a:pt x="138" y="82"/>
                    </a:lnTo>
                    <a:lnTo>
                      <a:pt x="142" y="86"/>
                    </a:lnTo>
                    <a:lnTo>
                      <a:pt x="145" y="92"/>
                    </a:lnTo>
                  </a:path>
                </a:pathLst>
              </a:custGeom>
              <a:solidFill>
                <a:schemeClr val="bg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sp>
            <p:nvSpPr>
              <p:cNvPr id="26" name="AutoShape 16"/>
              <p:cNvSpPr>
                <a:spLocks noChangeArrowheads="1"/>
              </p:cNvSpPr>
              <p:nvPr/>
            </p:nvSpPr>
            <p:spPr bwMode="auto">
              <a:xfrm flipV="1">
                <a:off x="4829" y="508"/>
                <a:ext cx="231" cy="6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noFill/>
                <a:miter lim="800000"/>
                <a:headEnd/>
                <a:tailEnd/>
              </a:ln>
              <a:effectLst/>
              <a:sp3d prstMaterial="softEdge">
                <a:bevelT w="127000" prst="artDeco"/>
              </a:sp3d>
            </p:spPr>
            <p:txBody>
              <a:bodyPr wrap="none" anchor="ctr"/>
              <a:lstStyle/>
              <a:p>
                <a:pPr fontAlgn="auto">
                  <a:spcBef>
                    <a:spcPts val="0"/>
                  </a:spcBef>
                  <a:spcAft>
                    <a:spcPts val="0"/>
                  </a:spcAft>
                  <a:defRPr/>
                </a:pPr>
                <a:endParaRPr lang="es-ES" dirty="0">
                  <a:latin typeface="+mj-lt"/>
                  <a:ea typeface="+mn-ea"/>
                </a:endParaRPr>
              </a:p>
            </p:txBody>
          </p:sp>
        </p:grpSp>
        <p:grpSp>
          <p:nvGrpSpPr>
            <p:cNvPr id="12" name="Group 17"/>
            <p:cNvGrpSpPr>
              <a:grpSpLocks/>
            </p:cNvGrpSpPr>
            <p:nvPr/>
          </p:nvGrpSpPr>
          <p:grpSpPr bwMode="auto">
            <a:xfrm>
              <a:off x="5090" y="456"/>
              <a:ext cx="240" cy="458"/>
              <a:chOff x="5090" y="456"/>
              <a:chExt cx="240" cy="458"/>
            </a:xfrm>
          </p:grpSpPr>
          <p:sp>
            <p:nvSpPr>
              <p:cNvPr id="14" name="AutoShape 18"/>
              <p:cNvSpPr>
                <a:spLocks noChangeArrowheads="1"/>
              </p:cNvSpPr>
              <p:nvPr/>
            </p:nvSpPr>
            <p:spPr bwMode="auto">
              <a:xfrm>
                <a:off x="5130" y="754"/>
                <a:ext cx="200" cy="35"/>
              </a:xfrm>
              <a:prstGeom prst="cube">
                <a:avLst>
                  <a:gd name="adj" fmla="val 24995"/>
                </a:avLst>
              </a:prstGeom>
              <a:solidFill>
                <a:schemeClr val="bg1"/>
              </a:solidFill>
              <a:ln w="12700">
                <a:noFill/>
                <a:miter lim="800000"/>
                <a:headEnd/>
                <a:tailEnd/>
              </a:ln>
              <a:effectLst/>
              <a:sp3d prstMaterial="softEdge"/>
            </p:spPr>
            <p:txBody>
              <a:bodyPr wrap="none" anchor="ctr"/>
              <a:lstStyle/>
              <a:p>
                <a:pPr fontAlgn="auto">
                  <a:spcBef>
                    <a:spcPts val="0"/>
                  </a:spcBef>
                  <a:spcAft>
                    <a:spcPts val="0"/>
                  </a:spcAft>
                  <a:defRPr/>
                </a:pPr>
                <a:endParaRPr lang="es-ES" dirty="0">
                  <a:latin typeface="+mj-lt"/>
                  <a:ea typeface="+mn-ea"/>
                </a:endParaRPr>
              </a:p>
            </p:txBody>
          </p:sp>
          <p:sp>
            <p:nvSpPr>
              <p:cNvPr id="15" name="AutoShape 19"/>
              <p:cNvSpPr>
                <a:spLocks noChangeArrowheads="1"/>
              </p:cNvSpPr>
              <p:nvPr/>
            </p:nvSpPr>
            <p:spPr bwMode="auto">
              <a:xfrm rot="6660000">
                <a:off x="5130" y="797"/>
                <a:ext cx="200" cy="33"/>
              </a:xfrm>
              <a:prstGeom prst="cube">
                <a:avLst>
                  <a:gd name="adj" fmla="val 24995"/>
                </a:avLst>
              </a:prstGeom>
              <a:solidFill>
                <a:schemeClr val="bg1"/>
              </a:solidFill>
              <a:ln w="12700">
                <a:noFill/>
                <a:miter lim="800000"/>
                <a:headEnd/>
                <a:tailEnd/>
              </a:ln>
              <a:effectLst/>
              <a:sp3d prstMaterial="softEdge"/>
            </p:spPr>
            <p:txBody>
              <a:bodyPr wrap="none" anchor="ctr"/>
              <a:lstStyle/>
              <a:p>
                <a:pPr fontAlgn="auto">
                  <a:spcBef>
                    <a:spcPts val="0"/>
                  </a:spcBef>
                  <a:spcAft>
                    <a:spcPts val="0"/>
                  </a:spcAft>
                  <a:defRPr/>
                </a:pPr>
                <a:endParaRPr lang="es-ES" dirty="0">
                  <a:latin typeface="+mj-lt"/>
                  <a:ea typeface="+mn-ea"/>
                </a:endParaRPr>
              </a:p>
            </p:txBody>
          </p:sp>
          <p:sp>
            <p:nvSpPr>
              <p:cNvPr id="17" name="AutoShape 20"/>
              <p:cNvSpPr>
                <a:spLocks noChangeArrowheads="1"/>
              </p:cNvSpPr>
              <p:nvPr/>
            </p:nvSpPr>
            <p:spPr bwMode="auto">
              <a:xfrm rot="19440000">
                <a:off x="5090" y="797"/>
                <a:ext cx="200" cy="33"/>
              </a:xfrm>
              <a:prstGeom prst="cube">
                <a:avLst>
                  <a:gd name="adj" fmla="val 24995"/>
                </a:avLst>
              </a:prstGeom>
              <a:solidFill>
                <a:schemeClr val="bg1"/>
              </a:solidFill>
              <a:ln w="12700">
                <a:noFill/>
                <a:miter lim="800000"/>
                <a:headEnd/>
                <a:tailEnd/>
              </a:ln>
              <a:effectLst/>
              <a:sp3d prstMaterial="softEdge"/>
            </p:spPr>
            <p:txBody>
              <a:bodyPr wrap="none" anchor="ctr"/>
              <a:lstStyle/>
              <a:p>
                <a:pPr fontAlgn="auto">
                  <a:spcBef>
                    <a:spcPts val="0"/>
                  </a:spcBef>
                  <a:spcAft>
                    <a:spcPts val="0"/>
                  </a:spcAft>
                  <a:defRPr/>
                </a:pPr>
                <a:endParaRPr lang="es-ES" dirty="0">
                  <a:latin typeface="+mj-lt"/>
                  <a:ea typeface="+mn-ea"/>
                </a:endParaRPr>
              </a:p>
            </p:txBody>
          </p:sp>
          <p:grpSp>
            <p:nvGrpSpPr>
              <p:cNvPr id="18" name="Group 21"/>
              <p:cNvGrpSpPr>
                <a:grpSpLocks/>
              </p:cNvGrpSpPr>
              <p:nvPr/>
            </p:nvGrpSpPr>
            <p:grpSpPr bwMode="auto">
              <a:xfrm>
                <a:off x="5133" y="456"/>
                <a:ext cx="162" cy="344"/>
                <a:chOff x="5133" y="456"/>
                <a:chExt cx="162" cy="344"/>
              </a:xfrm>
            </p:grpSpPr>
            <p:sp>
              <p:nvSpPr>
                <p:cNvPr id="19" name="Freeform 22"/>
                <p:cNvSpPr>
                  <a:spLocks/>
                </p:cNvSpPr>
                <p:nvPr/>
              </p:nvSpPr>
              <p:spPr bwMode="auto">
                <a:xfrm>
                  <a:off x="5152" y="560"/>
                  <a:ext cx="119" cy="240"/>
                </a:xfrm>
                <a:custGeom>
                  <a:avLst/>
                  <a:gdLst/>
                  <a:ahLst/>
                  <a:cxnLst>
                    <a:cxn ang="0">
                      <a:pos x="80" y="239"/>
                    </a:cxn>
                    <a:cxn ang="0">
                      <a:pos x="21" y="239"/>
                    </a:cxn>
                    <a:cxn ang="0">
                      <a:pos x="10" y="215"/>
                    </a:cxn>
                    <a:cxn ang="0">
                      <a:pos x="0" y="165"/>
                    </a:cxn>
                    <a:cxn ang="0">
                      <a:pos x="25" y="80"/>
                    </a:cxn>
                    <a:cxn ang="0">
                      <a:pos x="33" y="99"/>
                    </a:cxn>
                    <a:cxn ang="0">
                      <a:pos x="48" y="77"/>
                    </a:cxn>
                    <a:cxn ang="0">
                      <a:pos x="69" y="129"/>
                    </a:cxn>
                    <a:cxn ang="0">
                      <a:pos x="84" y="52"/>
                    </a:cxn>
                    <a:cxn ang="0">
                      <a:pos x="88" y="0"/>
                    </a:cxn>
                    <a:cxn ang="0">
                      <a:pos x="105" y="53"/>
                    </a:cxn>
                    <a:cxn ang="0">
                      <a:pos x="118" y="160"/>
                    </a:cxn>
                    <a:cxn ang="0">
                      <a:pos x="103" y="217"/>
                    </a:cxn>
                    <a:cxn ang="0">
                      <a:pos x="80" y="239"/>
                    </a:cxn>
                  </a:cxnLst>
                  <a:rect l="0" t="0" r="r" b="b"/>
                  <a:pathLst>
                    <a:path w="119" h="240">
                      <a:moveTo>
                        <a:pt x="80" y="239"/>
                      </a:moveTo>
                      <a:lnTo>
                        <a:pt x="21" y="239"/>
                      </a:lnTo>
                      <a:lnTo>
                        <a:pt x="10" y="215"/>
                      </a:lnTo>
                      <a:lnTo>
                        <a:pt x="0" y="165"/>
                      </a:lnTo>
                      <a:lnTo>
                        <a:pt x="25" y="80"/>
                      </a:lnTo>
                      <a:lnTo>
                        <a:pt x="33" y="99"/>
                      </a:lnTo>
                      <a:lnTo>
                        <a:pt x="48" y="77"/>
                      </a:lnTo>
                      <a:lnTo>
                        <a:pt x="69" y="129"/>
                      </a:lnTo>
                      <a:lnTo>
                        <a:pt x="84" y="52"/>
                      </a:lnTo>
                      <a:lnTo>
                        <a:pt x="88" y="0"/>
                      </a:lnTo>
                      <a:lnTo>
                        <a:pt x="105" y="53"/>
                      </a:lnTo>
                      <a:lnTo>
                        <a:pt x="118" y="160"/>
                      </a:lnTo>
                      <a:lnTo>
                        <a:pt x="103" y="217"/>
                      </a:lnTo>
                      <a:lnTo>
                        <a:pt x="80" y="239"/>
                      </a:lnTo>
                    </a:path>
                  </a:pathLst>
                </a:custGeom>
                <a:solidFill>
                  <a:schemeClr val="bg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sp>
              <p:nvSpPr>
                <p:cNvPr id="20" name="Freeform 23"/>
                <p:cNvSpPr>
                  <a:spLocks/>
                </p:cNvSpPr>
                <p:nvPr/>
              </p:nvSpPr>
              <p:spPr bwMode="auto">
                <a:xfrm>
                  <a:off x="5133" y="456"/>
                  <a:ext cx="162" cy="344"/>
                </a:xfrm>
                <a:custGeom>
                  <a:avLst/>
                  <a:gdLst/>
                  <a:ahLst/>
                  <a:cxnLst>
                    <a:cxn ang="0">
                      <a:pos x="155" y="191"/>
                    </a:cxn>
                    <a:cxn ang="0">
                      <a:pos x="161" y="224"/>
                    </a:cxn>
                    <a:cxn ang="0">
                      <a:pos x="157" y="261"/>
                    </a:cxn>
                    <a:cxn ang="0">
                      <a:pos x="148" y="294"/>
                    </a:cxn>
                    <a:cxn ang="0">
                      <a:pos x="132" y="321"/>
                    </a:cxn>
                    <a:cxn ang="0">
                      <a:pos x="111" y="338"/>
                    </a:cxn>
                    <a:cxn ang="0">
                      <a:pos x="104" y="338"/>
                    </a:cxn>
                    <a:cxn ang="0">
                      <a:pos x="119" y="305"/>
                    </a:cxn>
                    <a:cxn ang="0">
                      <a:pos x="128" y="268"/>
                    </a:cxn>
                    <a:cxn ang="0">
                      <a:pos x="129" y="228"/>
                    </a:cxn>
                    <a:cxn ang="0">
                      <a:pos x="120" y="168"/>
                    </a:cxn>
                    <a:cxn ang="0">
                      <a:pos x="110" y="135"/>
                    </a:cxn>
                    <a:cxn ang="0">
                      <a:pos x="110" y="187"/>
                    </a:cxn>
                    <a:cxn ang="0">
                      <a:pos x="101" y="235"/>
                    </a:cxn>
                    <a:cxn ang="0">
                      <a:pos x="86" y="282"/>
                    </a:cxn>
                    <a:cxn ang="0">
                      <a:pos x="77" y="284"/>
                    </a:cxn>
                    <a:cxn ang="0">
                      <a:pos x="74" y="241"/>
                    </a:cxn>
                    <a:cxn ang="0">
                      <a:pos x="63" y="200"/>
                    </a:cxn>
                    <a:cxn ang="0">
                      <a:pos x="57" y="233"/>
                    </a:cxn>
                    <a:cxn ang="0">
                      <a:pos x="55" y="276"/>
                    </a:cxn>
                    <a:cxn ang="0">
                      <a:pos x="45" y="271"/>
                    </a:cxn>
                    <a:cxn ang="0">
                      <a:pos x="38" y="241"/>
                    </a:cxn>
                    <a:cxn ang="0">
                      <a:pos x="34" y="230"/>
                    </a:cxn>
                    <a:cxn ang="0">
                      <a:pos x="27" y="263"/>
                    </a:cxn>
                    <a:cxn ang="0">
                      <a:pos x="27" y="296"/>
                    </a:cxn>
                    <a:cxn ang="0">
                      <a:pos x="35" y="329"/>
                    </a:cxn>
                    <a:cxn ang="0">
                      <a:pos x="25" y="330"/>
                    </a:cxn>
                    <a:cxn ang="0">
                      <a:pos x="11" y="305"/>
                    </a:cxn>
                    <a:cxn ang="0">
                      <a:pos x="1" y="272"/>
                    </a:cxn>
                    <a:cxn ang="0">
                      <a:pos x="0" y="238"/>
                    </a:cxn>
                    <a:cxn ang="0">
                      <a:pos x="5" y="202"/>
                    </a:cxn>
                    <a:cxn ang="0">
                      <a:pos x="21" y="169"/>
                    </a:cxn>
                    <a:cxn ang="0">
                      <a:pos x="30" y="154"/>
                    </a:cxn>
                    <a:cxn ang="0">
                      <a:pos x="38" y="125"/>
                    </a:cxn>
                    <a:cxn ang="0">
                      <a:pos x="42" y="90"/>
                    </a:cxn>
                    <a:cxn ang="0">
                      <a:pos x="50" y="65"/>
                    </a:cxn>
                    <a:cxn ang="0">
                      <a:pos x="66" y="45"/>
                    </a:cxn>
                    <a:cxn ang="0">
                      <a:pos x="67" y="53"/>
                    </a:cxn>
                    <a:cxn ang="0">
                      <a:pos x="64" y="88"/>
                    </a:cxn>
                    <a:cxn ang="0">
                      <a:pos x="69" y="123"/>
                    </a:cxn>
                    <a:cxn ang="0">
                      <a:pos x="78" y="158"/>
                    </a:cxn>
                    <a:cxn ang="0">
                      <a:pos x="78" y="191"/>
                    </a:cxn>
                    <a:cxn ang="0">
                      <a:pos x="84" y="144"/>
                    </a:cxn>
                    <a:cxn ang="0">
                      <a:pos x="85" y="108"/>
                    </a:cxn>
                    <a:cxn ang="0">
                      <a:pos x="93" y="69"/>
                    </a:cxn>
                    <a:cxn ang="0">
                      <a:pos x="107" y="34"/>
                    </a:cxn>
                    <a:cxn ang="0">
                      <a:pos x="128" y="6"/>
                    </a:cxn>
                    <a:cxn ang="0">
                      <a:pos x="134" y="12"/>
                    </a:cxn>
                    <a:cxn ang="0">
                      <a:pos x="126" y="51"/>
                    </a:cxn>
                    <a:cxn ang="0">
                      <a:pos x="125" y="90"/>
                    </a:cxn>
                    <a:cxn ang="0">
                      <a:pos x="132" y="129"/>
                    </a:cxn>
                    <a:cxn ang="0">
                      <a:pos x="145" y="164"/>
                    </a:cxn>
                  </a:cxnLst>
                  <a:rect l="0" t="0" r="r" b="b"/>
                  <a:pathLst>
                    <a:path w="162" h="344">
                      <a:moveTo>
                        <a:pt x="145" y="164"/>
                      </a:moveTo>
                      <a:lnTo>
                        <a:pt x="150" y="174"/>
                      </a:lnTo>
                      <a:lnTo>
                        <a:pt x="153" y="183"/>
                      </a:lnTo>
                      <a:lnTo>
                        <a:pt x="155" y="191"/>
                      </a:lnTo>
                      <a:lnTo>
                        <a:pt x="156" y="194"/>
                      </a:lnTo>
                      <a:lnTo>
                        <a:pt x="158" y="205"/>
                      </a:lnTo>
                      <a:lnTo>
                        <a:pt x="159" y="214"/>
                      </a:lnTo>
                      <a:lnTo>
                        <a:pt x="161" y="224"/>
                      </a:lnTo>
                      <a:lnTo>
                        <a:pt x="161" y="233"/>
                      </a:lnTo>
                      <a:lnTo>
                        <a:pt x="159" y="241"/>
                      </a:lnTo>
                      <a:lnTo>
                        <a:pt x="159" y="251"/>
                      </a:lnTo>
                      <a:lnTo>
                        <a:pt x="157" y="261"/>
                      </a:lnTo>
                      <a:lnTo>
                        <a:pt x="155" y="268"/>
                      </a:lnTo>
                      <a:lnTo>
                        <a:pt x="153" y="278"/>
                      </a:lnTo>
                      <a:lnTo>
                        <a:pt x="150" y="286"/>
                      </a:lnTo>
                      <a:lnTo>
                        <a:pt x="148" y="294"/>
                      </a:lnTo>
                      <a:lnTo>
                        <a:pt x="144" y="302"/>
                      </a:lnTo>
                      <a:lnTo>
                        <a:pt x="140" y="309"/>
                      </a:lnTo>
                      <a:lnTo>
                        <a:pt x="135" y="315"/>
                      </a:lnTo>
                      <a:lnTo>
                        <a:pt x="132" y="321"/>
                      </a:lnTo>
                      <a:lnTo>
                        <a:pt x="127" y="327"/>
                      </a:lnTo>
                      <a:lnTo>
                        <a:pt x="122" y="332"/>
                      </a:lnTo>
                      <a:lnTo>
                        <a:pt x="116" y="336"/>
                      </a:lnTo>
                      <a:lnTo>
                        <a:pt x="111" y="338"/>
                      </a:lnTo>
                      <a:lnTo>
                        <a:pt x="105" y="343"/>
                      </a:lnTo>
                      <a:lnTo>
                        <a:pt x="102" y="343"/>
                      </a:lnTo>
                      <a:lnTo>
                        <a:pt x="101" y="343"/>
                      </a:lnTo>
                      <a:lnTo>
                        <a:pt x="104" y="338"/>
                      </a:lnTo>
                      <a:lnTo>
                        <a:pt x="109" y="330"/>
                      </a:lnTo>
                      <a:lnTo>
                        <a:pt x="112" y="323"/>
                      </a:lnTo>
                      <a:lnTo>
                        <a:pt x="116" y="315"/>
                      </a:lnTo>
                      <a:lnTo>
                        <a:pt x="119" y="305"/>
                      </a:lnTo>
                      <a:lnTo>
                        <a:pt x="122" y="297"/>
                      </a:lnTo>
                      <a:lnTo>
                        <a:pt x="124" y="288"/>
                      </a:lnTo>
                      <a:lnTo>
                        <a:pt x="126" y="278"/>
                      </a:lnTo>
                      <a:lnTo>
                        <a:pt x="128" y="268"/>
                      </a:lnTo>
                      <a:lnTo>
                        <a:pt x="129" y="258"/>
                      </a:lnTo>
                      <a:lnTo>
                        <a:pt x="130" y="247"/>
                      </a:lnTo>
                      <a:lnTo>
                        <a:pt x="130" y="238"/>
                      </a:lnTo>
                      <a:lnTo>
                        <a:pt x="129" y="228"/>
                      </a:lnTo>
                      <a:lnTo>
                        <a:pt x="128" y="218"/>
                      </a:lnTo>
                      <a:lnTo>
                        <a:pt x="126" y="200"/>
                      </a:lnTo>
                      <a:lnTo>
                        <a:pt x="123" y="183"/>
                      </a:lnTo>
                      <a:lnTo>
                        <a:pt x="120" y="168"/>
                      </a:lnTo>
                      <a:lnTo>
                        <a:pt x="117" y="152"/>
                      </a:lnTo>
                      <a:lnTo>
                        <a:pt x="114" y="136"/>
                      </a:lnTo>
                      <a:lnTo>
                        <a:pt x="110" y="121"/>
                      </a:lnTo>
                      <a:lnTo>
                        <a:pt x="110" y="135"/>
                      </a:lnTo>
                      <a:lnTo>
                        <a:pt x="110" y="148"/>
                      </a:lnTo>
                      <a:lnTo>
                        <a:pt x="111" y="160"/>
                      </a:lnTo>
                      <a:lnTo>
                        <a:pt x="110" y="174"/>
                      </a:lnTo>
                      <a:lnTo>
                        <a:pt x="110" y="187"/>
                      </a:lnTo>
                      <a:lnTo>
                        <a:pt x="109" y="199"/>
                      </a:lnTo>
                      <a:lnTo>
                        <a:pt x="106" y="213"/>
                      </a:lnTo>
                      <a:lnTo>
                        <a:pt x="104" y="224"/>
                      </a:lnTo>
                      <a:lnTo>
                        <a:pt x="101" y="235"/>
                      </a:lnTo>
                      <a:lnTo>
                        <a:pt x="97" y="249"/>
                      </a:lnTo>
                      <a:lnTo>
                        <a:pt x="95" y="261"/>
                      </a:lnTo>
                      <a:lnTo>
                        <a:pt x="90" y="271"/>
                      </a:lnTo>
                      <a:lnTo>
                        <a:pt x="86" y="282"/>
                      </a:lnTo>
                      <a:lnTo>
                        <a:pt x="81" y="291"/>
                      </a:lnTo>
                      <a:lnTo>
                        <a:pt x="76" y="302"/>
                      </a:lnTo>
                      <a:lnTo>
                        <a:pt x="76" y="296"/>
                      </a:lnTo>
                      <a:lnTo>
                        <a:pt x="77" y="284"/>
                      </a:lnTo>
                      <a:lnTo>
                        <a:pt x="77" y="274"/>
                      </a:lnTo>
                      <a:lnTo>
                        <a:pt x="76" y="263"/>
                      </a:lnTo>
                      <a:lnTo>
                        <a:pt x="76" y="251"/>
                      </a:lnTo>
                      <a:lnTo>
                        <a:pt x="74" y="241"/>
                      </a:lnTo>
                      <a:lnTo>
                        <a:pt x="72" y="230"/>
                      </a:lnTo>
                      <a:lnTo>
                        <a:pt x="71" y="220"/>
                      </a:lnTo>
                      <a:lnTo>
                        <a:pt x="67" y="210"/>
                      </a:lnTo>
                      <a:lnTo>
                        <a:pt x="63" y="200"/>
                      </a:lnTo>
                      <a:lnTo>
                        <a:pt x="63" y="202"/>
                      </a:lnTo>
                      <a:lnTo>
                        <a:pt x="60" y="213"/>
                      </a:lnTo>
                      <a:lnTo>
                        <a:pt x="59" y="222"/>
                      </a:lnTo>
                      <a:lnTo>
                        <a:pt x="57" y="233"/>
                      </a:lnTo>
                      <a:lnTo>
                        <a:pt x="55" y="243"/>
                      </a:lnTo>
                      <a:lnTo>
                        <a:pt x="55" y="255"/>
                      </a:lnTo>
                      <a:lnTo>
                        <a:pt x="55" y="265"/>
                      </a:lnTo>
                      <a:lnTo>
                        <a:pt x="55" y="276"/>
                      </a:lnTo>
                      <a:lnTo>
                        <a:pt x="55" y="286"/>
                      </a:lnTo>
                      <a:lnTo>
                        <a:pt x="52" y="282"/>
                      </a:lnTo>
                      <a:lnTo>
                        <a:pt x="48" y="276"/>
                      </a:lnTo>
                      <a:lnTo>
                        <a:pt x="45" y="271"/>
                      </a:lnTo>
                      <a:lnTo>
                        <a:pt x="43" y="263"/>
                      </a:lnTo>
                      <a:lnTo>
                        <a:pt x="41" y="257"/>
                      </a:lnTo>
                      <a:lnTo>
                        <a:pt x="39" y="249"/>
                      </a:lnTo>
                      <a:lnTo>
                        <a:pt x="38" y="241"/>
                      </a:lnTo>
                      <a:lnTo>
                        <a:pt x="38" y="235"/>
                      </a:lnTo>
                      <a:lnTo>
                        <a:pt x="38" y="228"/>
                      </a:lnTo>
                      <a:lnTo>
                        <a:pt x="38" y="224"/>
                      </a:lnTo>
                      <a:lnTo>
                        <a:pt x="34" y="230"/>
                      </a:lnTo>
                      <a:lnTo>
                        <a:pt x="33" y="238"/>
                      </a:lnTo>
                      <a:lnTo>
                        <a:pt x="30" y="245"/>
                      </a:lnTo>
                      <a:lnTo>
                        <a:pt x="29" y="255"/>
                      </a:lnTo>
                      <a:lnTo>
                        <a:pt x="27" y="263"/>
                      </a:lnTo>
                      <a:lnTo>
                        <a:pt x="26" y="271"/>
                      </a:lnTo>
                      <a:lnTo>
                        <a:pt x="26" y="280"/>
                      </a:lnTo>
                      <a:lnTo>
                        <a:pt x="26" y="288"/>
                      </a:lnTo>
                      <a:lnTo>
                        <a:pt x="27" y="296"/>
                      </a:lnTo>
                      <a:lnTo>
                        <a:pt x="29" y="305"/>
                      </a:lnTo>
                      <a:lnTo>
                        <a:pt x="30" y="313"/>
                      </a:lnTo>
                      <a:lnTo>
                        <a:pt x="33" y="321"/>
                      </a:lnTo>
                      <a:lnTo>
                        <a:pt x="35" y="329"/>
                      </a:lnTo>
                      <a:lnTo>
                        <a:pt x="40" y="343"/>
                      </a:lnTo>
                      <a:lnTo>
                        <a:pt x="35" y="338"/>
                      </a:lnTo>
                      <a:lnTo>
                        <a:pt x="30" y="335"/>
                      </a:lnTo>
                      <a:lnTo>
                        <a:pt x="25" y="330"/>
                      </a:lnTo>
                      <a:lnTo>
                        <a:pt x="21" y="324"/>
                      </a:lnTo>
                      <a:lnTo>
                        <a:pt x="17" y="319"/>
                      </a:lnTo>
                      <a:lnTo>
                        <a:pt x="14" y="311"/>
                      </a:lnTo>
                      <a:lnTo>
                        <a:pt x="11" y="305"/>
                      </a:lnTo>
                      <a:lnTo>
                        <a:pt x="8" y="297"/>
                      </a:lnTo>
                      <a:lnTo>
                        <a:pt x="5" y="290"/>
                      </a:lnTo>
                      <a:lnTo>
                        <a:pt x="3" y="280"/>
                      </a:lnTo>
                      <a:lnTo>
                        <a:pt x="1" y="272"/>
                      </a:lnTo>
                      <a:lnTo>
                        <a:pt x="0" y="265"/>
                      </a:lnTo>
                      <a:lnTo>
                        <a:pt x="0" y="255"/>
                      </a:lnTo>
                      <a:lnTo>
                        <a:pt x="0" y="247"/>
                      </a:lnTo>
                      <a:lnTo>
                        <a:pt x="0" y="238"/>
                      </a:lnTo>
                      <a:lnTo>
                        <a:pt x="0" y="230"/>
                      </a:lnTo>
                      <a:lnTo>
                        <a:pt x="1" y="220"/>
                      </a:lnTo>
                      <a:lnTo>
                        <a:pt x="3" y="213"/>
                      </a:lnTo>
                      <a:lnTo>
                        <a:pt x="5" y="202"/>
                      </a:lnTo>
                      <a:lnTo>
                        <a:pt x="8" y="194"/>
                      </a:lnTo>
                      <a:lnTo>
                        <a:pt x="11" y="189"/>
                      </a:lnTo>
                      <a:lnTo>
                        <a:pt x="14" y="181"/>
                      </a:lnTo>
                      <a:lnTo>
                        <a:pt x="21" y="169"/>
                      </a:lnTo>
                      <a:lnTo>
                        <a:pt x="21" y="168"/>
                      </a:lnTo>
                      <a:lnTo>
                        <a:pt x="24" y="166"/>
                      </a:lnTo>
                      <a:lnTo>
                        <a:pt x="27" y="160"/>
                      </a:lnTo>
                      <a:lnTo>
                        <a:pt x="30" y="154"/>
                      </a:lnTo>
                      <a:lnTo>
                        <a:pt x="33" y="147"/>
                      </a:lnTo>
                      <a:lnTo>
                        <a:pt x="35" y="141"/>
                      </a:lnTo>
                      <a:lnTo>
                        <a:pt x="38" y="133"/>
                      </a:lnTo>
                      <a:lnTo>
                        <a:pt x="38" y="125"/>
                      </a:lnTo>
                      <a:lnTo>
                        <a:pt x="39" y="117"/>
                      </a:lnTo>
                      <a:lnTo>
                        <a:pt x="40" y="114"/>
                      </a:lnTo>
                      <a:lnTo>
                        <a:pt x="40" y="106"/>
                      </a:lnTo>
                      <a:lnTo>
                        <a:pt x="42" y="90"/>
                      </a:lnTo>
                      <a:lnTo>
                        <a:pt x="44" y="84"/>
                      </a:lnTo>
                      <a:lnTo>
                        <a:pt x="46" y="77"/>
                      </a:lnTo>
                      <a:lnTo>
                        <a:pt x="48" y="71"/>
                      </a:lnTo>
                      <a:lnTo>
                        <a:pt x="50" y="65"/>
                      </a:lnTo>
                      <a:lnTo>
                        <a:pt x="55" y="59"/>
                      </a:lnTo>
                      <a:lnTo>
                        <a:pt x="58" y="53"/>
                      </a:lnTo>
                      <a:lnTo>
                        <a:pt x="62" y="50"/>
                      </a:lnTo>
                      <a:lnTo>
                        <a:pt x="66" y="45"/>
                      </a:lnTo>
                      <a:lnTo>
                        <a:pt x="67" y="44"/>
                      </a:lnTo>
                      <a:lnTo>
                        <a:pt x="69" y="42"/>
                      </a:lnTo>
                      <a:lnTo>
                        <a:pt x="68" y="45"/>
                      </a:lnTo>
                      <a:lnTo>
                        <a:pt x="67" y="53"/>
                      </a:lnTo>
                      <a:lnTo>
                        <a:pt x="66" y="63"/>
                      </a:lnTo>
                      <a:lnTo>
                        <a:pt x="64" y="71"/>
                      </a:lnTo>
                      <a:lnTo>
                        <a:pt x="64" y="80"/>
                      </a:lnTo>
                      <a:lnTo>
                        <a:pt x="64" y="88"/>
                      </a:lnTo>
                      <a:lnTo>
                        <a:pt x="66" y="98"/>
                      </a:lnTo>
                      <a:lnTo>
                        <a:pt x="67" y="106"/>
                      </a:lnTo>
                      <a:lnTo>
                        <a:pt x="67" y="116"/>
                      </a:lnTo>
                      <a:lnTo>
                        <a:pt x="69" y="123"/>
                      </a:lnTo>
                      <a:lnTo>
                        <a:pt x="73" y="136"/>
                      </a:lnTo>
                      <a:lnTo>
                        <a:pt x="76" y="142"/>
                      </a:lnTo>
                      <a:lnTo>
                        <a:pt x="77" y="150"/>
                      </a:lnTo>
                      <a:lnTo>
                        <a:pt x="78" y="158"/>
                      </a:lnTo>
                      <a:lnTo>
                        <a:pt x="79" y="166"/>
                      </a:lnTo>
                      <a:lnTo>
                        <a:pt x="79" y="175"/>
                      </a:lnTo>
                      <a:lnTo>
                        <a:pt x="79" y="183"/>
                      </a:lnTo>
                      <a:lnTo>
                        <a:pt x="78" y="191"/>
                      </a:lnTo>
                      <a:lnTo>
                        <a:pt x="80" y="183"/>
                      </a:lnTo>
                      <a:lnTo>
                        <a:pt x="81" y="169"/>
                      </a:lnTo>
                      <a:lnTo>
                        <a:pt x="83" y="158"/>
                      </a:lnTo>
                      <a:lnTo>
                        <a:pt x="84" y="144"/>
                      </a:lnTo>
                      <a:lnTo>
                        <a:pt x="84" y="133"/>
                      </a:lnTo>
                      <a:lnTo>
                        <a:pt x="84" y="129"/>
                      </a:lnTo>
                      <a:lnTo>
                        <a:pt x="84" y="117"/>
                      </a:lnTo>
                      <a:lnTo>
                        <a:pt x="85" y="108"/>
                      </a:lnTo>
                      <a:lnTo>
                        <a:pt x="86" y="98"/>
                      </a:lnTo>
                      <a:lnTo>
                        <a:pt x="88" y="86"/>
                      </a:lnTo>
                      <a:lnTo>
                        <a:pt x="90" y="78"/>
                      </a:lnTo>
                      <a:lnTo>
                        <a:pt x="93" y="69"/>
                      </a:lnTo>
                      <a:lnTo>
                        <a:pt x="96" y="59"/>
                      </a:lnTo>
                      <a:lnTo>
                        <a:pt x="100" y="50"/>
                      </a:lnTo>
                      <a:lnTo>
                        <a:pt x="104" y="42"/>
                      </a:lnTo>
                      <a:lnTo>
                        <a:pt x="107" y="34"/>
                      </a:lnTo>
                      <a:lnTo>
                        <a:pt x="112" y="26"/>
                      </a:lnTo>
                      <a:lnTo>
                        <a:pt x="117" y="19"/>
                      </a:lnTo>
                      <a:lnTo>
                        <a:pt x="122" y="12"/>
                      </a:lnTo>
                      <a:lnTo>
                        <a:pt x="128" y="6"/>
                      </a:lnTo>
                      <a:lnTo>
                        <a:pt x="134" y="3"/>
                      </a:lnTo>
                      <a:lnTo>
                        <a:pt x="139" y="0"/>
                      </a:lnTo>
                      <a:lnTo>
                        <a:pt x="137" y="5"/>
                      </a:lnTo>
                      <a:lnTo>
                        <a:pt x="134" y="12"/>
                      </a:lnTo>
                      <a:lnTo>
                        <a:pt x="131" y="22"/>
                      </a:lnTo>
                      <a:lnTo>
                        <a:pt x="129" y="32"/>
                      </a:lnTo>
                      <a:lnTo>
                        <a:pt x="127" y="39"/>
                      </a:lnTo>
                      <a:lnTo>
                        <a:pt x="126" y="51"/>
                      </a:lnTo>
                      <a:lnTo>
                        <a:pt x="125" y="61"/>
                      </a:lnTo>
                      <a:lnTo>
                        <a:pt x="124" y="71"/>
                      </a:lnTo>
                      <a:lnTo>
                        <a:pt x="124" y="80"/>
                      </a:lnTo>
                      <a:lnTo>
                        <a:pt x="125" y="90"/>
                      </a:lnTo>
                      <a:lnTo>
                        <a:pt x="126" y="100"/>
                      </a:lnTo>
                      <a:lnTo>
                        <a:pt x="128" y="110"/>
                      </a:lnTo>
                      <a:lnTo>
                        <a:pt x="130" y="119"/>
                      </a:lnTo>
                      <a:lnTo>
                        <a:pt x="132" y="129"/>
                      </a:lnTo>
                      <a:lnTo>
                        <a:pt x="135" y="139"/>
                      </a:lnTo>
                      <a:lnTo>
                        <a:pt x="138" y="147"/>
                      </a:lnTo>
                      <a:lnTo>
                        <a:pt x="142" y="154"/>
                      </a:lnTo>
                      <a:lnTo>
                        <a:pt x="145" y="164"/>
                      </a:lnTo>
                    </a:path>
                  </a:pathLst>
                </a:custGeom>
                <a:solidFill>
                  <a:schemeClr val="bg1"/>
                </a:solidFill>
                <a:ln w="12700" cap="rnd" cmpd="sng">
                  <a:noFill/>
                  <a:prstDash val="solid"/>
                  <a:round/>
                  <a:headEnd/>
                  <a:tailEnd/>
                </a:ln>
                <a:effectLst/>
                <a:sp3d prstMaterial="softEdge">
                  <a:bevelT w="127000" prst="artDeco"/>
                </a:sp3d>
              </p:spPr>
              <p:txBody>
                <a:bodyPr/>
                <a:lstStyle/>
                <a:p>
                  <a:pPr fontAlgn="auto">
                    <a:spcBef>
                      <a:spcPts val="0"/>
                    </a:spcBef>
                    <a:spcAft>
                      <a:spcPts val="0"/>
                    </a:spcAft>
                    <a:defRPr/>
                  </a:pPr>
                  <a:endParaRPr lang="es-ES" dirty="0">
                    <a:latin typeface="+mj-lt"/>
                    <a:ea typeface="+mn-ea"/>
                  </a:endParaRPr>
                </a:p>
              </p:txBody>
            </p:sp>
          </p:grpSp>
        </p:grpSp>
      </p:grpSp>
      <p:sp>
        <p:nvSpPr>
          <p:cNvPr id="27" name="Text Box 23"/>
          <p:cNvSpPr txBox="1">
            <a:spLocks noChangeArrowheads="1"/>
          </p:cNvSpPr>
          <p:nvPr/>
        </p:nvSpPr>
        <p:spPr bwMode="auto">
          <a:xfrm>
            <a:off x="7801880" y="1602920"/>
            <a:ext cx="1366837" cy="366712"/>
          </a:xfrm>
          <a:prstGeom prst="rect">
            <a:avLst/>
          </a:prstGeom>
          <a:noFill/>
          <a:ln w="9525" algn="ctr">
            <a:noFill/>
            <a:miter lim="800000"/>
            <a:headEnd/>
            <a:tailEnd/>
          </a:ln>
        </p:spPr>
        <p:txBody>
          <a:bodyPr>
            <a:spAutoFit/>
          </a:bodyPr>
          <a:lstStyle/>
          <a:p>
            <a:pPr algn="ctr">
              <a:defRPr/>
            </a:pPr>
            <a:r>
              <a:rPr lang="es-ES" b="1" dirty="0">
                <a:latin typeface="+mj-lt"/>
                <a:ea typeface="+mn-ea"/>
              </a:rPr>
              <a:t>NTC-1458</a:t>
            </a:r>
          </a:p>
        </p:txBody>
      </p:sp>
    </p:spTree>
    <p:extLst>
      <p:ext uri="{BB962C8B-B14F-4D97-AF65-F5344CB8AC3E}">
        <p14:creationId xmlns:p14="http://schemas.microsoft.com/office/powerpoint/2010/main" val="38277378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1642</Words>
  <Application>Microsoft Office PowerPoint</Application>
  <PresentationFormat>Panorámica</PresentationFormat>
  <Paragraphs>314</Paragraphs>
  <Slides>37</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7" baseType="lpstr">
      <vt:lpstr>Abadi MT Condensed Extra Bold</vt:lpstr>
      <vt:lpstr>Abadi MT Condensed Light</vt:lpstr>
      <vt:lpstr>Arial</vt:lpstr>
      <vt:lpstr>Calibri</vt:lpstr>
      <vt:lpstr>Calibri Light</vt:lpstr>
      <vt:lpstr>Comic Sans MS</vt:lpstr>
      <vt:lpstr>Gill Sans MT</vt:lpstr>
      <vt:lpstr>Wingdings</vt:lpstr>
      <vt:lpstr>Tema de Office</vt:lpstr>
      <vt:lpstr>Imagen</vt:lpstr>
      <vt:lpstr>Presentación de PowerPoint</vt:lpstr>
      <vt:lpstr>Presentación de PowerPoint</vt:lpstr>
      <vt:lpstr>Presentación de PowerPoint</vt:lpstr>
      <vt:lpstr>Presentación de PowerPoint</vt:lpstr>
      <vt:lpstr>Presentación de PowerPoint</vt:lpstr>
      <vt:lpstr>NOCIONES GENERALES DEL FUEGO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VALERO AHUMADA PEDRAZA</dc:creator>
  <cp:lastModifiedBy>Marcela Sanchez</cp:lastModifiedBy>
  <cp:revision>64</cp:revision>
  <dcterms:created xsi:type="dcterms:W3CDTF">2018-06-26T15:32:54Z</dcterms:created>
  <dcterms:modified xsi:type="dcterms:W3CDTF">2021-06-23T01:14:09Z</dcterms:modified>
</cp:coreProperties>
</file>