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2" r:id="rId8"/>
    <p:sldId id="265" r:id="rId9"/>
    <p:sldId id="264" r:id="rId10"/>
    <p:sldId id="266" r:id="rId11"/>
    <p:sldId id="263" r:id="rId12"/>
    <p:sldId id="262" r:id="rId13"/>
    <p:sldId id="269" r:id="rId14"/>
    <p:sldId id="279" r:id="rId15"/>
    <p:sldId id="278" r:id="rId16"/>
    <p:sldId id="277" r:id="rId17"/>
    <p:sldId id="261" r:id="rId18"/>
    <p:sldId id="270" r:id="rId19"/>
    <p:sldId id="271" r:id="rId20"/>
    <p:sldId id="310" r:id="rId21"/>
    <p:sldId id="311" r:id="rId22"/>
    <p:sldId id="260" r:id="rId23"/>
    <p:sldId id="259" r:id="rId24"/>
    <p:sldId id="258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dy Nathaly Sanchez Ricon" initials="LNSR" lastIdx="1" clrIdx="0">
    <p:extLst>
      <p:ext uri="{19B8F6BF-5375-455C-9EA6-DF929625EA0E}">
        <p15:presenceInfo xmlns:p15="http://schemas.microsoft.com/office/powerpoint/2012/main" userId="Leidy Nathaly Sanchez Ric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3" autoAdjust="0"/>
    <p:restoredTop sz="94751"/>
  </p:normalViewPr>
  <p:slideViewPr>
    <p:cSldViewPr snapToGrid="0" snapToObjects="1">
      <p:cViewPr varScale="1">
        <p:scale>
          <a:sx n="64" d="100"/>
          <a:sy n="64" d="100"/>
        </p:scale>
        <p:origin x="5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68FF9-A828-1E48-AE2F-E40848A21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E6F26F-1F03-3F4C-8E88-A739D7C7B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A744640E-601D-5140-822B-1559597E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0074B74-656D-704A-AA1A-A9055A2B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13CCB16-79C9-0048-A9ED-B832224B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404F3-A222-A947-B41F-F8DAF439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83229F20-DA7A-004F-8A6E-793717A73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DDC0E78-C28D-CE4F-8049-04C0683B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FB96825-0442-0C4F-A501-E2C7D5F3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CA7DAE1C-67F5-AE45-AB65-D17AE3BA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574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B2CD0D-9951-684C-9D99-6E14FC31D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20659C9E-4C08-E943-8D44-56B9B7596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AA26D4A-659A-2F40-9B43-9635C5C4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F428DE11-FFA5-C940-9F66-71538554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134FA66-7ECC-EC44-996F-85D42C7A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051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91E6D-14D6-BC4A-BBA0-5591B850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A0B823-4243-974D-85F9-2FBCDA2AF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C90C75A-17B5-4E4C-9351-EB0888EF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E13AD375-ECE9-3241-AFFD-449F640A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7B96AF3-3FEB-174D-8F73-F13694C9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209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66FCF-1361-0548-AF81-A9062B90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05B6497-4A04-5E44-B081-BC2790C55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F1AC763-473C-EC45-A3C3-7A21AED4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D7DE0170-8C99-864E-95C3-7163BB0A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C180B28-A729-2849-B72A-C6648E70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655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40ADF-286D-7942-B7D0-B8EF5600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9A47E9-6AC9-A549-A69B-C64F7C9CB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EEB786-FC04-8346-8002-7341300D1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A1F995BD-937F-5F42-BCA1-4D8786DD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A0B2D6AF-3478-F94D-9AA6-EC6F0F0E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598C241-5D66-1D4B-BDEF-9BCA8CB8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558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E6977-C0B9-CA44-8821-DF93E2E9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C50DC02-5AFD-5744-A7B6-66D6EBBB7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A34740-6E09-514A-B88D-77FA6CB6E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F18AA90F-942B-2041-ABAC-6AF27B819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EAAE11-075A-7142-845E-3FBBC393E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59AF36F7-16EE-9349-82E5-3C99138E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7694E1A0-7188-5A48-B1DE-16236277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81699D4E-366A-284C-87C5-7D6B3E83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90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8E303-07FF-DF4A-A712-DC32C78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420B34CE-DE21-8646-A584-8F40DEA7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1C45E175-D407-464B-A27B-58F0CF56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E359D17A-BAA7-8447-903F-B4449087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540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70D1E1C1-822D-0F4A-AE96-30A12220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C06D4791-EEA0-B148-A077-5C9006F3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6413B50-4B9E-1440-97BE-DD6BC668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446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58495-594E-1B4B-B9C9-7CA13445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E98973-D151-A341-B352-4A83623C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105FCC3F-2FAC-CF4E-BADC-02DF71FBD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5E3A7725-2012-9746-9D55-62BD8FF2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D570BD13-BEFD-2F47-B516-5112AF46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7AC1379-00C5-CA4C-B11F-B8F9E009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040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5946A-2B77-B549-9A47-653DFB5B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BFA3C9-E59D-4547-813B-A88BC2D3F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3F12B385-0D37-FD4E-9C7E-4EABFAB23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DD0227A4-5DDC-084B-B222-88B0C579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47CF718B-9006-DD44-A933-46BC8853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8D4B2520-22E8-9447-97C6-E9BB2ADF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019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3B69EF2F-4B75-B345-8DB1-A4CA4421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C28B396-D529-414A-AE21-082E15F80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7FB1F8A-AFAA-D249-ABE5-A63F563E4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27C2F5C-D8E0-F143-9E93-CD62CEC73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E47755F7-101B-2147-A24D-AB0A6A591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18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udcapital.gov.co/Salud_info/resolucion-3316-de-2019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udcapital.gov.co/Salud_info/resolucion-3316-de-2019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ACE6BD5-F23A-BB47-9448-6A9C47302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5"/>
          <a:stretch/>
        </p:blipFill>
        <p:spPr>
          <a:xfrm>
            <a:off x="5789493" y="0"/>
            <a:ext cx="640250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3344FE-08DD-1946-8329-080DFE9E2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76BFBDD-7C7A-074E-8E25-BE9F84F8B6BC}"/>
              </a:ext>
            </a:extLst>
          </p:cNvPr>
          <p:cNvSpPr/>
          <p:nvPr/>
        </p:nvSpPr>
        <p:spPr>
          <a:xfrm>
            <a:off x="144744" y="1836917"/>
            <a:ext cx="66730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000" b="1" dirty="0">
                <a:solidFill>
                  <a:schemeClr val="bg1"/>
                </a:solidFill>
                <a:latin typeface="Abadi MT Condensed Extra Bold" panose="020B0306030101010103" pitchFamily="34" charset="77"/>
                <a:ea typeface="Arial Rounded MT Bold" charset="0"/>
                <a:cs typeface="Arial Rounded MT Bold" charset="0"/>
              </a:rPr>
              <a:t>EVACUACIÓN Y </a:t>
            </a:r>
          </a:p>
          <a:p>
            <a:pPr algn="ctr"/>
            <a:r>
              <a:rPr lang="es-ES" sz="7000" b="1" dirty="0">
                <a:solidFill>
                  <a:schemeClr val="bg1"/>
                </a:solidFill>
                <a:latin typeface="Abadi MT Condensed Extra Bold" panose="020B0306030101010103" pitchFamily="34" charset="77"/>
                <a:ea typeface="Arial Rounded MT Bold" charset="0"/>
                <a:cs typeface="Arial Rounded MT Bold" charset="0"/>
              </a:rPr>
              <a:t>RESCATE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CA7EDA4-2B2E-5F44-8299-7E83B2D5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5196168"/>
            <a:ext cx="3157568" cy="177613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36297A8-FAE5-A449-B98C-45ACDB84D71A}"/>
              </a:ext>
            </a:extLst>
          </p:cNvPr>
          <p:cNvSpPr/>
          <p:nvPr/>
        </p:nvSpPr>
        <p:spPr>
          <a:xfrm>
            <a:off x="778270" y="5435661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JULIO 6 DE 2021</a:t>
            </a:r>
          </a:p>
        </p:txBody>
      </p:sp>
    </p:spTree>
    <p:extLst>
      <p:ext uri="{BB962C8B-B14F-4D97-AF65-F5344CB8AC3E}">
        <p14:creationId xmlns:p14="http://schemas.microsoft.com/office/powerpoint/2010/main" val="242064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7480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CONCEPTOS BÁSICOS DE EVACUACIÓN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1054100" y="2293054"/>
            <a:ext cx="54229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+mn-lt"/>
              </a:rPr>
              <a:t>Sociales:</a:t>
            </a:r>
          </a:p>
          <a:p>
            <a:endParaRPr lang="es-MX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Terrorismo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Asonada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Accidentes vehiculares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Hurtos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Accidentes personales </a:t>
            </a:r>
            <a:br>
              <a:rPr lang="es-MX" sz="2000" b="1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</a:b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E1AF00-A55E-4110-880F-2AAECE2BD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567" y="2106784"/>
            <a:ext cx="4858933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7480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TIPOS DE EVACUACIÓN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F9005BDC-61F6-49E3-B4CE-C96E6C37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1646620"/>
            <a:ext cx="930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s-ES" sz="2000" dirty="0"/>
              <a:t>	Según la emergencia, las evacuaciones se puede generar de  forma parcial o total.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702A21-6F2F-4A68-B845-5AEC9925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9951" y="2744564"/>
            <a:ext cx="6553200" cy="343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96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TÉCNICAS DE EVACUACIÓN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BE6E863-6B79-48CA-ADAB-1F1435929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225" y="2660055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CO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AC18421-9D0C-4541-ADD3-EA586A721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1888927"/>
            <a:ext cx="426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 typeface="Wingdings" charset="0"/>
              <a:buChar char="ü"/>
            </a:pPr>
            <a:r>
              <a:rPr lang="es-ES_tradnl" sz="2000" dirty="0">
                <a:latin typeface="Swis721  BT" charset="0"/>
              </a:rPr>
              <a:t> Evacuar</a:t>
            </a:r>
          </a:p>
          <a:p>
            <a:pPr algn="ctr">
              <a:buFont typeface="Wingdings" charset="0"/>
              <a:buChar char="ü"/>
            </a:pPr>
            <a:endParaRPr lang="es-ES_tradnl" sz="2000" dirty="0">
              <a:latin typeface="Swis721  BT" charset="0"/>
            </a:endParaRPr>
          </a:p>
          <a:p>
            <a:pPr>
              <a:buFont typeface="Wingdings" charset="0"/>
              <a:buChar char="ü"/>
            </a:pPr>
            <a:r>
              <a:rPr lang="es-ES_tradnl" sz="2000" dirty="0">
                <a:latin typeface="Swis721  BT" charset="0"/>
              </a:rPr>
              <a:t> Permanecer</a:t>
            </a:r>
          </a:p>
          <a:p>
            <a:pPr algn="ctr">
              <a:buFont typeface="Wingdings" charset="0"/>
              <a:buChar char="ü"/>
            </a:pPr>
            <a:endParaRPr lang="es-ES_tradnl" sz="2000" dirty="0">
              <a:latin typeface="Swis721  BT" charset="0"/>
            </a:endParaRPr>
          </a:p>
          <a:p>
            <a:pPr>
              <a:buFont typeface="Wingdings" charset="0"/>
              <a:buChar char="ü"/>
            </a:pPr>
            <a:r>
              <a:rPr lang="es-ES_tradnl" sz="2000" dirty="0">
                <a:latin typeface="Swis721  BT" charset="0"/>
              </a:rPr>
              <a:t> Buscar refugio</a:t>
            </a:r>
          </a:p>
        </p:txBody>
      </p:sp>
      <p:pic>
        <p:nvPicPr>
          <p:cNvPr id="9" name="Picture 3" descr="C:\Users\soportearp\Pictures\imagesCAH6ZQV5.jpg">
            <a:extLst>
              <a:ext uri="{FF2B5EF4-FFF2-40B4-BE49-F238E27FC236}">
                <a16:creationId xmlns:a16="http://schemas.microsoft.com/office/drawing/2014/main" id="{51ADBDC1-F76F-4910-BE7C-2BC01B9A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884" y="4337199"/>
            <a:ext cx="3044825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Users\soportearp\Pictures\untitled.png">
            <a:extLst>
              <a:ext uri="{FF2B5EF4-FFF2-40B4-BE49-F238E27FC236}">
                <a16:creationId xmlns:a16="http://schemas.microsoft.com/office/drawing/2014/main" id="{A6BAED21-C5E2-4ED1-8CF7-12A77993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2199" y="4314825"/>
            <a:ext cx="3024187" cy="183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C:\Users\soportearp\Pictures\untitled.png">
            <a:extLst>
              <a:ext uri="{FF2B5EF4-FFF2-40B4-BE49-F238E27FC236}">
                <a16:creationId xmlns:a16="http://schemas.microsoft.com/office/drawing/2014/main" id="{01FA1297-7AA3-410E-BB90-D3155B6EB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2884" y="1888927"/>
            <a:ext cx="3044825" cy="199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4532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PLAN DE EVACUACIÓN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5760BC5-BA86-465F-B77A-ABF5F3AE9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938" y="2194341"/>
            <a:ext cx="4987334" cy="319045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AB74F9A-21B7-46CE-A060-8FC3187DAF85}"/>
              </a:ext>
            </a:extLst>
          </p:cNvPr>
          <p:cNvSpPr txBox="1"/>
          <p:nvPr/>
        </p:nvSpPr>
        <p:spPr>
          <a:xfrm>
            <a:off x="1213228" y="2238195"/>
            <a:ext cx="43373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El Plan de Evacuación es el instrumento principal que define los procedimientos generales aplicables para realizar una evacuación eficiente y eficaz.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Tiene como objetivo reducir los efectos negativos o lesivos de las situaciones en las personas.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287572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SALIDAS DE EMERGENCIA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0C9AC29-F93E-4190-94D3-F11C3FEC8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1509539"/>
            <a:ext cx="488632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s-ES" sz="2000" dirty="0">
                <a:cs typeface="Calibri" panose="020F0502020204030204" pitchFamily="34" charset="0"/>
              </a:rPr>
              <a:t>Características: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s-ES" sz="2000" dirty="0">
                <a:cs typeface="Calibri" panose="020F0502020204030204" pitchFamily="34" charset="0"/>
              </a:rPr>
              <a:t>	Las puertas que descarguen a sitios abiertos deben cumplir con:</a:t>
            </a:r>
          </a:p>
          <a:p>
            <a:pPr marL="457200" indent="-457200" eaLnBrk="0" hangingPunct="0">
              <a:spcBef>
                <a:spcPct val="20000"/>
              </a:spcBef>
            </a:pPr>
            <a:endParaRPr lang="es-ES" sz="2000" dirty="0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 typeface="Wingdings" charset="0"/>
              <a:buChar char="ü"/>
            </a:pPr>
            <a:r>
              <a:rPr lang="es-ES" sz="2000" dirty="0">
                <a:cs typeface="Calibri" panose="020F0502020204030204" pitchFamily="34" charset="0"/>
              </a:rPr>
              <a:t>Abrir hacia afuera</a:t>
            </a:r>
          </a:p>
          <a:p>
            <a:pPr marL="457200" indent="-457200" eaLnBrk="0" hangingPunct="0">
              <a:spcBef>
                <a:spcPct val="20000"/>
              </a:spcBef>
              <a:buFont typeface="Wingdings" charset="0"/>
              <a:buChar char="ü"/>
            </a:pPr>
            <a:r>
              <a:rPr lang="es-ES" sz="2000" dirty="0">
                <a:cs typeface="Calibri" panose="020F0502020204030204" pitchFamily="34" charset="0"/>
              </a:rPr>
              <a:t>Señalizadas</a:t>
            </a:r>
          </a:p>
          <a:p>
            <a:pPr marL="457200" indent="-457200" eaLnBrk="0" hangingPunct="0">
              <a:spcBef>
                <a:spcPct val="20000"/>
              </a:spcBef>
              <a:buFont typeface="Wingdings" charset="0"/>
              <a:buChar char="ü"/>
            </a:pPr>
            <a:r>
              <a:rPr lang="es-ES" sz="2000" dirty="0">
                <a:cs typeface="Calibri" panose="020F0502020204030204" pitchFamily="34" charset="0"/>
              </a:rPr>
              <a:t>Uso exclusivo para emergencias</a:t>
            </a:r>
          </a:p>
          <a:p>
            <a:pPr marL="457200" indent="-457200" eaLnBrk="0" hangingPunct="0">
              <a:spcBef>
                <a:spcPct val="20000"/>
              </a:spcBef>
              <a:buFont typeface="Wingdings" charset="0"/>
              <a:buChar char="ü"/>
            </a:pPr>
            <a:r>
              <a:rPr lang="es-ES" sz="2000" dirty="0">
                <a:cs typeface="Calibri" panose="020F0502020204030204" pitchFamily="34" charset="0"/>
              </a:rPr>
              <a:t>Sin seguros de ninguna índole</a:t>
            </a:r>
          </a:p>
          <a:p>
            <a:pPr marL="457200" indent="-457200" eaLnBrk="0" hangingPunct="0">
              <a:spcBef>
                <a:spcPct val="20000"/>
              </a:spcBef>
              <a:buFont typeface="Wingdings" charset="0"/>
              <a:buChar char="ü"/>
            </a:pPr>
            <a:r>
              <a:rPr lang="es-ES" sz="2000" dirty="0">
                <a:cs typeface="Calibri" panose="020F0502020204030204" pitchFamily="34" charset="0"/>
              </a:rPr>
              <a:t>Debe ser de un material no inflamable</a:t>
            </a:r>
          </a:p>
          <a:p>
            <a:pPr marL="457200" indent="-457200" eaLnBrk="0" hangingPunct="0">
              <a:spcBef>
                <a:spcPct val="20000"/>
              </a:spcBef>
              <a:buFont typeface="Wingdings" charset="0"/>
              <a:buChar char="ü"/>
            </a:pPr>
            <a:r>
              <a:rPr lang="es-ES" sz="2000" dirty="0">
                <a:cs typeface="Calibri" panose="020F0502020204030204" pitchFamily="34" charset="0"/>
              </a:rPr>
              <a:t>No deben generar riesgo alguno( Vidrio)</a:t>
            </a:r>
          </a:p>
          <a:p>
            <a:pPr marL="457200" indent="-457200" eaLnBrk="0" hangingPunct="0">
              <a:spcBef>
                <a:spcPct val="20000"/>
              </a:spcBef>
              <a:buFont typeface="Wingdings" charset="0"/>
              <a:buChar char="ü"/>
            </a:pPr>
            <a:r>
              <a:rPr lang="es-ES" sz="2000" dirty="0">
                <a:cs typeface="Calibri" panose="020F0502020204030204" pitchFamily="34" charset="0"/>
              </a:rPr>
              <a:t>De fácil apertura</a:t>
            </a:r>
          </a:p>
          <a:p>
            <a:pPr marL="457200" indent="-457200" eaLnBrk="0" hangingPunct="0">
              <a:spcBef>
                <a:spcPct val="20000"/>
              </a:spcBef>
              <a:buFont typeface="Wingdings" charset="0"/>
              <a:buChar char="ü"/>
            </a:pPr>
            <a:r>
              <a:rPr lang="es-ES" sz="2000" dirty="0">
                <a:cs typeface="Calibri" panose="020F0502020204030204" pitchFamily="34" charset="0"/>
              </a:rPr>
              <a:t>Debe tener medidas acorde a la capacidad de descarga  del pasillo.</a:t>
            </a:r>
          </a:p>
          <a:p>
            <a:pPr marL="457200" indent="-457200" eaLnBrk="0" hangingPunct="0">
              <a:spcBef>
                <a:spcPct val="20000"/>
              </a:spcBef>
              <a:buFont typeface="Wingdings" charset="0"/>
              <a:buChar char="ü"/>
            </a:pPr>
            <a:endParaRPr lang="es-ES" sz="2000" dirty="0">
              <a:solidFill>
                <a:schemeClr val="accent1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s-ES" sz="20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0" name="Picture 2" descr="C:\Users\soportearp\Pictures\imagesCAA4X2CA.jpg">
            <a:extLst>
              <a:ext uri="{FF2B5EF4-FFF2-40B4-BE49-F238E27FC236}">
                <a16:creationId xmlns:a16="http://schemas.microsoft.com/office/drawing/2014/main" id="{77B8D9BE-F5D3-4EA1-86F6-D4F89DEBE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7325" y="2089991"/>
            <a:ext cx="4252913" cy="3504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6344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842258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PUNTOS DE ENCUENTRO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31AA59B9-BE35-4AB0-9C05-CC732C7B1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9" y="2930913"/>
            <a:ext cx="39941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 eaLnBrk="0" hangingPunct="0">
              <a:spcBef>
                <a:spcPct val="20000"/>
              </a:spcBef>
            </a:pPr>
            <a:r>
              <a:rPr lang="es-ES" dirty="0"/>
              <a:t>	</a:t>
            </a:r>
            <a:r>
              <a:rPr lang="es-ES" sz="2400" dirty="0"/>
              <a:t>Están definidos como </a:t>
            </a:r>
            <a:r>
              <a:rPr lang="es-CO" sz="2400" dirty="0"/>
              <a:t>la zona segura determinada con anterioridad</a:t>
            </a:r>
            <a:r>
              <a:rPr lang="es-ES" sz="2400" dirty="0"/>
              <a:t> para la llegada del personal en caso de evacuación.</a:t>
            </a:r>
          </a:p>
        </p:txBody>
      </p:sp>
      <p:pic>
        <p:nvPicPr>
          <p:cNvPr id="15" name="Picture 3" descr="C:\Users\soportearp\Pictures\untitled.png">
            <a:extLst>
              <a:ext uri="{FF2B5EF4-FFF2-40B4-BE49-F238E27FC236}">
                <a16:creationId xmlns:a16="http://schemas.microsoft.com/office/drawing/2014/main" id="{14BB00AB-816C-48F8-8EAA-7DF5B43FE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768040"/>
            <a:ext cx="3994149" cy="416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56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PLANOS DE EVACUACIÓN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F3AC12B7-105F-4DDE-8248-92CB7C5E3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273" y="2661397"/>
            <a:ext cx="4080295" cy="176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s-ES" sz="2000" dirty="0">
                <a:latin typeface="+mn-lt"/>
              </a:rPr>
              <a:t>El plano es la representación gráfica de un área o  lugar, en el cual se han definido salidas, zonas de seguridad y rutas, con puntos de referencia para facilitar la ubicación. </a:t>
            </a:r>
          </a:p>
        </p:txBody>
      </p:sp>
      <p:pic>
        <p:nvPicPr>
          <p:cNvPr id="10" name="Picture 4" descr="C:\Users\soportearp\Pictures\untitled.png">
            <a:extLst>
              <a:ext uri="{FF2B5EF4-FFF2-40B4-BE49-F238E27FC236}">
                <a16:creationId xmlns:a16="http://schemas.microsoft.com/office/drawing/2014/main" id="{35B95428-C284-402F-9A74-4A4265D33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451" y="1734727"/>
            <a:ext cx="3671888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C:\Users\soportearp\Pictures\imagesCAG8XGT1.jpg">
            <a:extLst>
              <a:ext uri="{FF2B5EF4-FFF2-40B4-BE49-F238E27FC236}">
                <a16:creationId xmlns:a16="http://schemas.microsoft.com/office/drawing/2014/main" id="{969EA4B7-B63D-47E0-B323-DE04AF274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0451" y="4263657"/>
            <a:ext cx="3671887" cy="189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36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ETAPAS DE LA EMERGENCIA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1798E0A-C72D-4B47-8025-973B08D23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1604259"/>
            <a:ext cx="9111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80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ETAPAS DE LA EMERGENCIA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81D1948-DA62-4F75-8991-2876AB2C1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385" y="1623309"/>
            <a:ext cx="8485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19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ETAPAS DE LA EMERGENCIA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02065F4-5EEB-45E9-8E1C-7AEE94816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42" y="1783982"/>
            <a:ext cx="902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1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7480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CONCEPTOS BÁSICOS DE EVACUACIÓN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957608" y="2052132"/>
            <a:ext cx="5344936" cy="305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600" dirty="0"/>
              <a:t>EVACUACIÓN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Es el </a:t>
            </a:r>
            <a:r>
              <a:rPr lang="es-MX" altLang="es-CO" sz="2000" dirty="0"/>
              <a:t>conjunto de acciones y procedimientos tendientes a que las personas amenazadas por un peligro protejan su vida e integridad física, mediante el desplazamiento hasta y a través de  lugares  de menor riesgo.</a:t>
            </a:r>
          </a:p>
          <a:p>
            <a:pPr algn="just"/>
            <a:br>
              <a:rPr lang="es-MX" sz="2000" b="1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</a:b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1026" name="Picture 2" descr="1. Roles en una evacuación de emergencia">
            <a:extLst>
              <a:ext uri="{FF2B5EF4-FFF2-40B4-BE49-F238E27FC236}">
                <a16:creationId xmlns:a16="http://schemas.microsoft.com/office/drawing/2014/main" id="{0CF6F1F7-AFFE-4174-A76C-390811AF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44" y="1816208"/>
            <a:ext cx="5138392" cy="329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724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16437" y="246671"/>
            <a:ext cx="9268571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MANEJO DE LA EVACUACIÓN DENTRO DEL PLAN PARA RESPUESTA DE EMERGENCIAS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142620"/>
            <a:ext cx="12192000" cy="166533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942449" y="1906925"/>
            <a:ext cx="55123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>
              <a:hlinkClick r:id="rId3"/>
            </a:endParaRPr>
          </a:p>
          <a:p>
            <a:pPr algn="just"/>
            <a:r>
              <a:rPr lang="es-MX" sz="2000" dirty="0"/>
              <a:t>Dentro del plan de emergencias de la empresa se encuentran los procedimientos operativos normalizados (PON) que están diseñados para responder a situaciones predefinidas que generan alto riego o que ocasionan emergencias frecuentes en la empresa.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Son decisiones tomadas por anticipado y se espera que las acciones definidas en los mismos se programe y ejecute en la secuencia definida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3829C0-DA8E-4580-94E2-0B6C5EFCF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539" y="1938640"/>
            <a:ext cx="3022566" cy="36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05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916437" y="515975"/>
            <a:ext cx="9268571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QUE NO HACER DURANTE UNA EVACUACIÓN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142620"/>
            <a:ext cx="12192000" cy="166533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16436" y="2024184"/>
            <a:ext cx="68334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>
              <a:hlinkClick r:id="rId3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/>
              <a:t>No regresar por ningún motivo al área de riesgo.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/>
              <a:t>Quitarse los zapatos de tacón alto y utilizar unos de tacón bajo, en el caso de las mujeres.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/>
              <a:t>No empujar ni gritar y obedecer a quien dirige la evacuación.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/>
              <a:t>No llevar objetos pesados o voluminosos que entorpezcan el desplazamiento.</a:t>
            </a:r>
          </a:p>
        </p:txBody>
      </p:sp>
      <p:pic>
        <p:nvPicPr>
          <p:cNvPr id="1026" name="Picture 2" descr="La multa coercitiva.">
            <a:extLst>
              <a:ext uri="{FF2B5EF4-FFF2-40B4-BE49-F238E27FC236}">
                <a16:creationId xmlns:a16="http://schemas.microsoft.com/office/drawing/2014/main" id="{1ABC3FE7-FB6D-49FC-955E-DFD212824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15" y="2147899"/>
            <a:ext cx="3184249" cy="31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52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8915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INSPECCION DE ELEMENTOS DE EVACUACION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6146" name="Picture 2" descr="SEGURIDAD MARITIMA &amp;gt; Bocinas - Megafonos - Silbatos &amp;gt; Silbatos y Megafonos  para Barcos - Nautica">
            <a:extLst>
              <a:ext uri="{FF2B5EF4-FFF2-40B4-BE49-F238E27FC236}">
                <a16:creationId xmlns:a16="http://schemas.microsoft.com/office/drawing/2014/main" id="{60776A75-09D8-44A8-8B5D-292221886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3" y="1799344"/>
            <a:ext cx="3038377" cy="255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n en Productos">
            <a:extLst>
              <a:ext uri="{FF2B5EF4-FFF2-40B4-BE49-F238E27FC236}">
                <a16:creationId xmlns:a16="http://schemas.microsoft.com/office/drawing/2014/main" id="{B58A1421-A6FF-4CA4-943D-C69B79AE0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26" y="1799343"/>
            <a:ext cx="3699980" cy="369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aleta pare y siga - WCP Ingeniería">
            <a:extLst>
              <a:ext uri="{FF2B5EF4-FFF2-40B4-BE49-F238E27FC236}">
                <a16:creationId xmlns:a16="http://schemas.microsoft.com/office/drawing/2014/main" id="{1B129D07-E23C-4CE0-B7C3-2EB157CB1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55" y="1536273"/>
            <a:ext cx="3996302" cy="399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20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CONTROL Y VIGILANCIA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9157091" y="3429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es-MX" b="0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</a:b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7170" name="Picture 2" descr="Valor residual de los activos | Gerencie.com">
            <a:extLst>
              <a:ext uri="{FF2B5EF4-FFF2-40B4-BE49-F238E27FC236}">
                <a16:creationId xmlns:a16="http://schemas.microsoft.com/office/drawing/2014/main" id="{77E554DE-25D6-4CA4-8FF0-8CD9218D5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7" t="11670" r="17336" b="10192"/>
          <a:stretch/>
        </p:blipFill>
        <p:spPr bwMode="auto">
          <a:xfrm>
            <a:off x="2758189" y="3057997"/>
            <a:ext cx="5216577" cy="299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1DDB43-04E1-43EB-92B3-FF5DE4CB1572}"/>
              </a:ext>
            </a:extLst>
          </p:cNvPr>
          <p:cNvSpPr txBox="1"/>
          <p:nvPr/>
        </p:nvSpPr>
        <p:spPr>
          <a:xfrm>
            <a:off x="1194777" y="1630766"/>
            <a:ext cx="87747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es-MX" dirty="0"/>
            </a:br>
            <a:r>
              <a:rPr lang="es-MX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Conjunto de operaciones encaminadas a rescatar personas o </a:t>
            </a:r>
            <a:r>
              <a:rPr lang="es-MX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bienes</a:t>
            </a:r>
            <a:r>
              <a:rPr lang="es-MX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materiales durante o tras la ocurrencia de un incendio u otra clase de acontecimiento dañoso.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94771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009D82-19F2-5049-A5F5-642778F3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0" y="5384212"/>
            <a:ext cx="5111750" cy="8641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85398D-84D8-2840-B016-A28B29ED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317327B9-DB3F-4D0E-8109-1A848F225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499" y="1989138"/>
            <a:ext cx="4822122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MX" altLang="es-CO" sz="2000" dirty="0">
                <a:sym typeface="Webdings" pitchFamily="18" charset="2"/>
              </a:rPr>
              <a:t>Primera fase: detección del peligro (T 1).</a:t>
            </a:r>
          </a:p>
          <a:p>
            <a:pPr algn="just">
              <a:spcBef>
                <a:spcPct val="50000"/>
              </a:spcBef>
            </a:pPr>
            <a:endParaRPr lang="es-MX" altLang="es-CO" sz="2000" dirty="0">
              <a:sym typeface="Webdings" pitchFamily="18" charset="2"/>
            </a:endParaRP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MX" altLang="es-CO" sz="2000" dirty="0">
                <a:sym typeface="Webdings" pitchFamily="18" charset="2"/>
              </a:rPr>
              <a:t>Tiempo transcurrido desde que se origina el peligro hasta que alguien lo reconoce. </a:t>
            </a:r>
          </a:p>
          <a:p>
            <a:pPr algn="just">
              <a:spcBef>
                <a:spcPct val="50000"/>
              </a:spcBef>
            </a:pPr>
            <a:endParaRPr lang="es-MX" altLang="es-CO" sz="2000" dirty="0">
              <a:latin typeface="Arial" charset="0"/>
              <a:sym typeface="Webdings" pitchFamily="18" charset="2"/>
            </a:endParaRP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821B9FC1-D556-453D-8103-5356949F5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07" y="1604259"/>
            <a:ext cx="3880494" cy="406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C6D9D3A-453E-46E6-A57F-80C4962B2D7F}"/>
              </a:ext>
            </a:extLst>
          </p:cNvPr>
          <p:cNvSpPr txBox="1"/>
          <p:nvPr/>
        </p:nvSpPr>
        <p:spPr>
          <a:xfrm>
            <a:off x="1054100" y="711200"/>
            <a:ext cx="99695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FASES DE LA EVACUACIÓN AL PUNTO DE ENCUENTRO</a:t>
            </a:r>
          </a:p>
        </p:txBody>
      </p:sp>
    </p:spTree>
    <p:extLst>
      <p:ext uri="{BB962C8B-B14F-4D97-AF65-F5344CB8AC3E}">
        <p14:creationId xmlns:p14="http://schemas.microsoft.com/office/powerpoint/2010/main" val="251874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50872EE8-B98C-4429-86D1-39C0EFA50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1" y="1773239"/>
            <a:ext cx="34559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altLang="es-CO" sz="2200">
              <a:sym typeface="Webdings" pitchFamily="18" charset="2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01C8F94-F66C-427E-AE5E-D5C9DE83FD38}"/>
              </a:ext>
            </a:extLst>
          </p:cNvPr>
          <p:cNvSpPr txBox="1">
            <a:spLocks noChangeArrowheads="1"/>
          </p:cNvSpPr>
          <p:nvPr/>
        </p:nvSpPr>
        <p:spPr>
          <a:xfrm>
            <a:off x="1054100" y="2604051"/>
            <a:ext cx="5333999" cy="249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s-MX" altLang="es-CO" sz="2000" dirty="0"/>
              <a:t>Segunda fase (T2): alarma</a:t>
            </a:r>
          </a:p>
          <a:p>
            <a:pPr algn="just">
              <a:buFont typeface="Wingdings" pitchFamily="2" charset="2"/>
              <a:buChar char="§"/>
            </a:pPr>
            <a:endParaRPr lang="es-MX" altLang="es-CO" sz="2000" dirty="0"/>
          </a:p>
          <a:p>
            <a:pPr algn="just">
              <a:buFont typeface="Wingdings" pitchFamily="2" charset="2"/>
              <a:buChar char="§"/>
            </a:pPr>
            <a:r>
              <a:rPr lang="es-MX" altLang="es-CO" sz="2000" dirty="0"/>
              <a:t>Tiempo transcurrido desde el instante mismo que se detecta el peligro y se toma decisión de activar el sistema de alarma.</a:t>
            </a:r>
            <a:endParaRPr lang="es-ES" altLang="es-CO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DA62606-D1CF-4D6A-A3D7-1B6D9FC42FCC}"/>
              </a:ext>
            </a:extLst>
          </p:cNvPr>
          <p:cNvSpPr txBox="1"/>
          <p:nvPr/>
        </p:nvSpPr>
        <p:spPr>
          <a:xfrm>
            <a:off x="1054100" y="711200"/>
            <a:ext cx="99695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FASES DE LA EVACUACIÓN AL PUNTO DE ENCUENTRO</a:t>
            </a:r>
          </a:p>
        </p:txBody>
      </p:sp>
      <p:pic>
        <p:nvPicPr>
          <p:cNvPr id="3074" name="Picture 2" descr="Brigadas De Emergencia: imágenes, fotos de stock y vectores | Shutterstock">
            <a:extLst>
              <a:ext uri="{FF2B5EF4-FFF2-40B4-BE49-F238E27FC236}">
                <a16:creationId xmlns:a16="http://schemas.microsoft.com/office/drawing/2014/main" id="{6096638E-ECEA-4B77-87D1-CC395C84D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7"/>
          <a:stretch/>
        </p:blipFill>
        <p:spPr bwMode="auto">
          <a:xfrm>
            <a:off x="6941970" y="1773239"/>
            <a:ext cx="3876086" cy="370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8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551AA30A-8BBD-4464-A054-53863BD7B561}"/>
              </a:ext>
            </a:extLst>
          </p:cNvPr>
          <p:cNvSpPr txBox="1">
            <a:spLocks noChangeArrowheads="1"/>
          </p:cNvSpPr>
          <p:nvPr/>
        </p:nvSpPr>
        <p:spPr>
          <a:xfrm>
            <a:off x="1054100" y="2643405"/>
            <a:ext cx="4257228" cy="3064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altLang="es-CO" sz="2000" dirty="0"/>
              <a:t>Tercera fase (T3) preparación de la evacuación.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MX" altLang="es-CO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altLang="es-CO" sz="2000" dirty="0"/>
              <a:t>Tiempo transcurrido desde que se comunica la decisión de evacuar hasta que empieza a salir la primera persona.</a:t>
            </a:r>
            <a:endParaRPr lang="es-ES" altLang="es-CO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90BCC3-CC30-41E4-82F0-32A79E439891}"/>
              </a:ext>
            </a:extLst>
          </p:cNvPr>
          <p:cNvSpPr txBox="1"/>
          <p:nvPr/>
        </p:nvSpPr>
        <p:spPr>
          <a:xfrm>
            <a:off x="1054100" y="711200"/>
            <a:ext cx="99695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FASES DE LA EVACUACIÓN AL PUNTO DE ENCUENTRO</a:t>
            </a:r>
          </a:p>
        </p:txBody>
      </p:sp>
      <p:pic>
        <p:nvPicPr>
          <p:cNvPr id="2052" name="Picture 4" descr="PROTECCIÓN CIVIL">
            <a:extLst>
              <a:ext uri="{FF2B5EF4-FFF2-40B4-BE49-F238E27FC236}">
                <a16:creationId xmlns:a16="http://schemas.microsoft.com/office/drawing/2014/main" id="{70297EE2-1EB1-4E96-9BB9-46EC473FF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84" y="1604259"/>
            <a:ext cx="4119563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7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99695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FASES DE LA EVACUACIÓN AL PUNTO DE ENCUENTRO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6" name="Line 48">
            <a:extLst>
              <a:ext uri="{FF2B5EF4-FFF2-40B4-BE49-F238E27FC236}">
                <a16:creationId xmlns:a16="http://schemas.microsoft.com/office/drawing/2014/main" id="{6CB96C3D-7BDE-4106-9CA8-B04B440E7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2" y="38608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CO"/>
          </a:p>
        </p:txBody>
      </p:sp>
      <p:sp>
        <p:nvSpPr>
          <p:cNvPr id="7" name="Rectangle 72">
            <a:extLst>
              <a:ext uri="{FF2B5EF4-FFF2-40B4-BE49-F238E27FC236}">
                <a16:creationId xmlns:a16="http://schemas.microsoft.com/office/drawing/2014/main" id="{C6F79AB6-E370-474E-B331-31D20F8F65D0}"/>
              </a:ext>
            </a:extLst>
          </p:cNvPr>
          <p:cNvSpPr txBox="1">
            <a:spLocks noChangeArrowheads="1"/>
          </p:cNvSpPr>
          <p:nvPr/>
        </p:nvSpPr>
        <p:spPr>
          <a:xfrm>
            <a:off x="1168400" y="2516482"/>
            <a:ext cx="4037012" cy="2891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altLang="es-CO" sz="2000" dirty="0"/>
              <a:t>Cuarta fase (T4) salida del personal.</a:t>
            </a:r>
          </a:p>
          <a:p>
            <a:pPr algn="just">
              <a:buFontTx/>
              <a:buNone/>
            </a:pPr>
            <a:endParaRPr lang="es-MX" altLang="es-CO" sz="2000" dirty="0"/>
          </a:p>
          <a:p>
            <a:pPr algn="just"/>
            <a:r>
              <a:rPr lang="es-MX" altLang="es-CO" sz="2000" dirty="0"/>
              <a:t>Tiempo transcurrido desde que empieza a salir la primera persona hasta que sale la ultima y llega al punto de encuentro.</a:t>
            </a:r>
            <a:endParaRPr lang="es-ES" altLang="es-CO" sz="2000" dirty="0"/>
          </a:p>
        </p:txBody>
      </p:sp>
      <p:pic>
        <p:nvPicPr>
          <p:cNvPr id="9" name="Picture 2" descr="BIBLIOTECA">
            <a:extLst>
              <a:ext uri="{FF2B5EF4-FFF2-40B4-BE49-F238E27FC236}">
                <a16:creationId xmlns:a16="http://schemas.microsoft.com/office/drawing/2014/main" id="{AD31733E-8931-4F41-8A1A-3093A05F4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67408"/>
            <a:ext cx="4702593" cy="352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0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7480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CONCEPTOS BÁSICOS DE EVACUACIÓN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1168400" y="1807150"/>
            <a:ext cx="568387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DESASTRE</a:t>
            </a:r>
          </a:p>
          <a:p>
            <a:pPr algn="just"/>
            <a:endParaRPr lang="es-CO" sz="2000" dirty="0">
              <a:latin typeface="+mn-lt"/>
            </a:endParaRPr>
          </a:p>
          <a:p>
            <a:pPr algn="just"/>
            <a:r>
              <a:rPr lang="es-CO" sz="2000" dirty="0"/>
              <a:t>Según </a:t>
            </a:r>
            <a:r>
              <a:rPr lang="es-CO" sz="2000" dirty="0">
                <a:latin typeface="+mn-lt"/>
              </a:rPr>
              <a:t>Ley 1523 de 2012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>
                <a:latin typeface="+mn-lt"/>
              </a:rPr>
              <a:t>Es el resultado que se desencadena de la manifestación de uno o varios eventos naturales o antropogénicos no intencionales que al encontrar condiciones propicias de vulnerabilidad en las personas, los bienes, la infraestructura, los medios de subsistencia, la prestación de servicios o los recursos ambientales, causa daños o pérdidas humanas, materiales, económicas o ambientales.</a:t>
            </a:r>
            <a:endParaRPr lang="es-MX" sz="2000" dirty="0"/>
          </a:p>
          <a:p>
            <a:br>
              <a:rPr lang="es-MX" sz="2000" b="1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</a:b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5122" name="Picture 2" descr="Colección de desastres naturales | Vector Premium">
            <a:extLst>
              <a:ext uri="{FF2B5EF4-FFF2-40B4-BE49-F238E27FC236}">
                <a16:creationId xmlns:a16="http://schemas.microsoft.com/office/drawing/2014/main" id="{FA869EB1-C199-4DA6-80EE-50BC827AD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"/>
          <a:stretch/>
        </p:blipFill>
        <p:spPr bwMode="auto">
          <a:xfrm>
            <a:off x="6852274" y="1554920"/>
            <a:ext cx="4171325" cy="39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7480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CONCEPTOS BÁSICOS DE EVACUACIÓN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1035050" y="2293054"/>
            <a:ext cx="54229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+mn-lt"/>
              </a:rPr>
              <a:t>Fenómenos naturales:</a:t>
            </a:r>
          </a:p>
          <a:p>
            <a:endParaRPr lang="es-MX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Sismos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Inundaciones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Erupciones volcánicas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Maremotos y Tsunamis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Deslizamientos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Fenómenos atmosféricos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Desastres biológicos</a:t>
            </a:r>
          </a:p>
          <a:p>
            <a:pPr algn="just"/>
            <a:r>
              <a:rPr lang="es-CO" sz="2000" dirty="0">
                <a:latin typeface="+mn-lt"/>
              </a:rPr>
              <a:t>.</a:t>
            </a:r>
            <a:endParaRPr lang="es-MX" sz="2000" dirty="0"/>
          </a:p>
          <a:p>
            <a:br>
              <a:rPr lang="es-MX" sz="2000" b="1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</a:b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42D4CEC-B745-494B-A15C-75A9D1EB6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950" y="2214605"/>
            <a:ext cx="4761389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8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7480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CONCEPTOS BÁSICOS DE EVACUACIÓN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1054100" y="2293054"/>
            <a:ext cx="54229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+mn-lt"/>
              </a:rPr>
              <a:t>Tecnológicos:</a:t>
            </a:r>
          </a:p>
          <a:p>
            <a:endParaRPr lang="es-MX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Incendios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Contaminación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Derrame de sustancias peligrosas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Fugas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Fallas en equipos</a:t>
            </a:r>
          </a:p>
          <a:p>
            <a:br>
              <a:rPr lang="es-MX" sz="2000" b="1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</a:b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0EBA828-8ECB-4B2D-A53F-FB1E7FF76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195" y="2210794"/>
            <a:ext cx="4907705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40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688</Words>
  <Application>Microsoft Office PowerPoint</Application>
  <PresentationFormat>Panorámica</PresentationFormat>
  <Paragraphs>111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Abadi MT Condensed Extra Bold</vt:lpstr>
      <vt:lpstr>Abadi MT Condensed Light</vt:lpstr>
      <vt:lpstr>Arial</vt:lpstr>
      <vt:lpstr>Arial</vt:lpstr>
      <vt:lpstr>Calibri</vt:lpstr>
      <vt:lpstr>Calibri Light</vt:lpstr>
      <vt:lpstr>Roboto</vt:lpstr>
      <vt:lpstr>Swis721  BT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VALERO AHUMADA PEDRAZA</dc:creator>
  <cp:lastModifiedBy>Marcela Sanchez</cp:lastModifiedBy>
  <cp:revision>31</cp:revision>
  <dcterms:created xsi:type="dcterms:W3CDTF">2018-06-26T15:32:54Z</dcterms:created>
  <dcterms:modified xsi:type="dcterms:W3CDTF">2021-06-23T01:24:48Z</dcterms:modified>
</cp:coreProperties>
</file>