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300" r:id="rId4"/>
    <p:sldId id="301" r:id="rId5"/>
    <p:sldId id="294" r:id="rId6"/>
    <p:sldId id="266" r:id="rId7"/>
    <p:sldId id="265" r:id="rId8"/>
    <p:sldId id="267" r:id="rId9"/>
    <p:sldId id="268" r:id="rId10"/>
    <p:sldId id="295" r:id="rId11"/>
    <p:sldId id="269" r:id="rId12"/>
    <p:sldId id="296" r:id="rId13"/>
    <p:sldId id="270" r:id="rId14"/>
    <p:sldId id="299" r:id="rId15"/>
    <p:sldId id="261" r:id="rId16"/>
    <p:sldId id="271" r:id="rId17"/>
    <p:sldId id="273" r:id="rId18"/>
    <p:sldId id="274" r:id="rId19"/>
    <p:sldId id="275" r:id="rId20"/>
    <p:sldId id="276" r:id="rId21"/>
    <p:sldId id="297" r:id="rId22"/>
    <p:sldId id="272" r:id="rId23"/>
    <p:sldId id="298" r:id="rId24"/>
    <p:sldId id="281" r:id="rId25"/>
    <p:sldId id="282" r:id="rId26"/>
    <p:sldId id="283" r:id="rId27"/>
    <p:sldId id="284" r:id="rId28"/>
    <p:sldId id="263" r:id="rId29"/>
    <p:sldId id="285" r:id="rId30"/>
    <p:sldId id="286" r:id="rId31"/>
    <p:sldId id="287" r:id="rId32"/>
    <p:sldId id="288" r:id="rId33"/>
    <p:sldId id="291" r:id="rId34"/>
    <p:sldId id="292" r:id="rId35"/>
    <p:sldId id="264" r:id="rId36"/>
    <p:sldId id="293" r:id="rId37"/>
    <p:sldId id="258" r:id="rId3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dy Nathaly Sanchez Ricon" initials="LNSR" lastIdx="8" clrIdx="0">
    <p:extLst>
      <p:ext uri="{19B8F6BF-5375-455C-9EA6-DF929625EA0E}">
        <p15:presenceInfo xmlns:p15="http://schemas.microsoft.com/office/powerpoint/2012/main" userId="Leidy Nathaly Sanchez Ric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64" autoAdjust="0"/>
    <p:restoredTop sz="94751"/>
  </p:normalViewPr>
  <p:slideViewPr>
    <p:cSldViewPr snapToGrid="0" snapToObjects="1">
      <p:cViewPr varScale="1">
        <p:scale>
          <a:sx n="64" d="100"/>
          <a:sy n="64" d="100"/>
        </p:scale>
        <p:origin x="8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F68FF9-A828-1E48-AE2F-E40848A2115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S_tradnl"/>
          </a:p>
        </p:txBody>
      </p:sp>
      <p:sp>
        <p:nvSpPr>
          <p:cNvPr id="3" name="Subtítulo 2">
            <a:extLst>
              <a:ext uri="{FF2B5EF4-FFF2-40B4-BE49-F238E27FC236}">
                <a16:creationId xmlns:a16="http://schemas.microsoft.com/office/drawing/2014/main" id="{BCE6F26F-1F03-3F4C-8E88-A739D7C7B9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ES_tradnl"/>
          </a:p>
        </p:txBody>
      </p:sp>
      <p:sp>
        <p:nvSpPr>
          <p:cNvPr id="4" name="Marcador de posición de fecha 3">
            <a:extLst>
              <a:ext uri="{FF2B5EF4-FFF2-40B4-BE49-F238E27FC236}">
                <a16:creationId xmlns:a16="http://schemas.microsoft.com/office/drawing/2014/main" id="{A744640E-601D-5140-822B-1559597EFBC8}"/>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5" name="Marcador de posición de pie de página 4">
            <a:extLst>
              <a:ext uri="{FF2B5EF4-FFF2-40B4-BE49-F238E27FC236}">
                <a16:creationId xmlns:a16="http://schemas.microsoft.com/office/drawing/2014/main" id="{A0074B74-656D-704A-AA1A-A9055A2BDD77}"/>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913CCB16-79C9-0048-A9ED-B832224B68DD}"/>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21284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4404F3-A222-A947-B41F-F8DAF439DA62}"/>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posición de texto vertical 2">
            <a:extLst>
              <a:ext uri="{FF2B5EF4-FFF2-40B4-BE49-F238E27FC236}">
                <a16:creationId xmlns:a16="http://schemas.microsoft.com/office/drawing/2014/main" id="{83229F20-DA7A-004F-8A6E-793717A739CF}"/>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DDDC0E78-C28D-CE4F-8049-04C0683BF4CF}"/>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5" name="Marcador de posición de pie de página 4">
            <a:extLst>
              <a:ext uri="{FF2B5EF4-FFF2-40B4-BE49-F238E27FC236}">
                <a16:creationId xmlns:a16="http://schemas.microsoft.com/office/drawing/2014/main" id="{AFB96825-0442-0C4F-A501-E2C7D5F37C05}"/>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CA7DAE1C-67F5-AE45-AB65-D17AE3BAE4D1}"/>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419574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CB2CD0D-9951-684C-9D99-6E14FC31D64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S_tradnl"/>
          </a:p>
        </p:txBody>
      </p:sp>
      <p:sp>
        <p:nvSpPr>
          <p:cNvPr id="3" name="Marcador de posición de texto vertical 2">
            <a:extLst>
              <a:ext uri="{FF2B5EF4-FFF2-40B4-BE49-F238E27FC236}">
                <a16:creationId xmlns:a16="http://schemas.microsoft.com/office/drawing/2014/main" id="{20659C9E-4C08-E943-8D44-56B9B75967A1}"/>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DAA26D4A-659A-2F40-9B43-9635C5C4A78B}"/>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5" name="Marcador de posición de pie de página 4">
            <a:extLst>
              <a:ext uri="{FF2B5EF4-FFF2-40B4-BE49-F238E27FC236}">
                <a16:creationId xmlns:a16="http://schemas.microsoft.com/office/drawing/2014/main" id="{F428DE11-FFA5-C940-9F66-71538554F83B}"/>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6134FA66-7ECC-EC44-996F-85D42C7A8E70}"/>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85051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91E6D-14D6-BC4A-BBA0-5591B8509B8C}"/>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ACA0B823-4243-974D-85F9-2FBCDA2AFFF0}"/>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4C90C75A-17B5-4E4C-9351-EB0888EFDA55}"/>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5" name="Marcador de posición de pie de página 4">
            <a:extLst>
              <a:ext uri="{FF2B5EF4-FFF2-40B4-BE49-F238E27FC236}">
                <a16:creationId xmlns:a16="http://schemas.microsoft.com/office/drawing/2014/main" id="{E13AD375-ECE9-3241-AFFD-449F640A51D4}"/>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D7B96AF3-3FEB-174D-8F73-F13694C9B014}"/>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3812097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266FCF-1361-0548-AF81-A9062B90208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105B6497-4A04-5E44-B081-BC2790C55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posición de fecha 3">
            <a:extLst>
              <a:ext uri="{FF2B5EF4-FFF2-40B4-BE49-F238E27FC236}">
                <a16:creationId xmlns:a16="http://schemas.microsoft.com/office/drawing/2014/main" id="{DF1AC763-473C-EC45-A3C3-7A21AED49022}"/>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5" name="Marcador de posición de pie de página 4">
            <a:extLst>
              <a:ext uri="{FF2B5EF4-FFF2-40B4-BE49-F238E27FC236}">
                <a16:creationId xmlns:a16="http://schemas.microsoft.com/office/drawing/2014/main" id="{D7DE0170-8C99-864E-95C3-7163BB0AAE6B}"/>
              </a:ext>
            </a:extLst>
          </p:cNvPr>
          <p:cNvSpPr>
            <a:spLocks noGrp="1"/>
          </p:cNvSpPr>
          <p:nvPr>
            <p:ph type="ftr" sz="quarter" idx="11"/>
          </p:nvPr>
        </p:nvSpPr>
        <p:spPr/>
        <p:txBody>
          <a:bodyPr/>
          <a:lstStyle/>
          <a:p>
            <a:endParaRPr lang="es-ES_tradnl"/>
          </a:p>
        </p:txBody>
      </p:sp>
      <p:sp>
        <p:nvSpPr>
          <p:cNvPr id="6" name="Marcador de posición de número de diapositiva 5">
            <a:extLst>
              <a:ext uri="{FF2B5EF4-FFF2-40B4-BE49-F238E27FC236}">
                <a16:creationId xmlns:a16="http://schemas.microsoft.com/office/drawing/2014/main" id="{FC180B28-A729-2849-B72A-C6648E702F98}"/>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08655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40ADF-286D-7942-B7D0-B8EF56009BAD}"/>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299A47E9-6AC9-A549-A69B-C64F7C9CB9A6}"/>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contenido 3">
            <a:extLst>
              <a:ext uri="{FF2B5EF4-FFF2-40B4-BE49-F238E27FC236}">
                <a16:creationId xmlns:a16="http://schemas.microsoft.com/office/drawing/2014/main" id="{14EEB786-FC04-8346-8002-7341300D1FAC}"/>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posición de fecha 4">
            <a:extLst>
              <a:ext uri="{FF2B5EF4-FFF2-40B4-BE49-F238E27FC236}">
                <a16:creationId xmlns:a16="http://schemas.microsoft.com/office/drawing/2014/main" id="{A1F995BD-937F-5F42-BCA1-4D8786DD897D}"/>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6" name="Marcador de posición de pie de página 5">
            <a:extLst>
              <a:ext uri="{FF2B5EF4-FFF2-40B4-BE49-F238E27FC236}">
                <a16:creationId xmlns:a16="http://schemas.microsoft.com/office/drawing/2014/main" id="{A0B2D6AF-3478-F94D-9AA6-EC6F0F0E257B}"/>
              </a:ext>
            </a:extLst>
          </p:cNvPr>
          <p:cNvSpPr>
            <a:spLocks noGrp="1"/>
          </p:cNvSpPr>
          <p:nvPr>
            <p:ph type="ftr" sz="quarter" idx="11"/>
          </p:nvPr>
        </p:nvSpPr>
        <p:spPr/>
        <p:txBody>
          <a:bodyPr/>
          <a:lstStyle/>
          <a:p>
            <a:endParaRPr lang="es-ES_tradnl"/>
          </a:p>
        </p:txBody>
      </p:sp>
      <p:sp>
        <p:nvSpPr>
          <p:cNvPr id="7" name="Marcador de posición de número de diapositiva 6">
            <a:extLst>
              <a:ext uri="{FF2B5EF4-FFF2-40B4-BE49-F238E27FC236}">
                <a16:creationId xmlns:a16="http://schemas.microsoft.com/office/drawing/2014/main" id="{D598C241-5D66-1D4B-BDEF-9BCA8CB84C9E}"/>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328558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E6977-C0B9-CA44-8821-DF93E2E9E5F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0C50DC02-5AFD-5744-A7B6-66D6EBBB7C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58A34740-6E09-514A-B88D-77FA6CB6E915}"/>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Marcador de posición de texto 4">
            <a:extLst>
              <a:ext uri="{FF2B5EF4-FFF2-40B4-BE49-F238E27FC236}">
                <a16:creationId xmlns:a16="http://schemas.microsoft.com/office/drawing/2014/main" id="{F18AA90F-942B-2041-ABAC-6AF27B8191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82EAAE11-075A-7142-845E-3FBBC393E1B9}"/>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Marcador de posición de fecha 6">
            <a:extLst>
              <a:ext uri="{FF2B5EF4-FFF2-40B4-BE49-F238E27FC236}">
                <a16:creationId xmlns:a16="http://schemas.microsoft.com/office/drawing/2014/main" id="{59AF36F7-16EE-9349-82E5-3C99138E6282}"/>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8" name="Marcador de posición de pie de página 7">
            <a:extLst>
              <a:ext uri="{FF2B5EF4-FFF2-40B4-BE49-F238E27FC236}">
                <a16:creationId xmlns:a16="http://schemas.microsoft.com/office/drawing/2014/main" id="{7694E1A0-7188-5A48-B1DE-162362775CBD}"/>
              </a:ext>
            </a:extLst>
          </p:cNvPr>
          <p:cNvSpPr>
            <a:spLocks noGrp="1"/>
          </p:cNvSpPr>
          <p:nvPr>
            <p:ph type="ftr" sz="quarter" idx="11"/>
          </p:nvPr>
        </p:nvSpPr>
        <p:spPr/>
        <p:txBody>
          <a:bodyPr/>
          <a:lstStyle/>
          <a:p>
            <a:endParaRPr lang="es-ES_tradnl"/>
          </a:p>
        </p:txBody>
      </p:sp>
      <p:sp>
        <p:nvSpPr>
          <p:cNvPr id="9" name="Marcador de posición de número de diapositiva 8">
            <a:extLst>
              <a:ext uri="{FF2B5EF4-FFF2-40B4-BE49-F238E27FC236}">
                <a16:creationId xmlns:a16="http://schemas.microsoft.com/office/drawing/2014/main" id="{81699D4E-366A-284C-87C5-7D6B3E8353AE}"/>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26904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C8E303-07FF-DF4A-A712-DC32C7890566}"/>
              </a:ext>
            </a:extLst>
          </p:cNvPr>
          <p:cNvSpPr>
            <a:spLocks noGrp="1"/>
          </p:cNvSpPr>
          <p:nvPr>
            <p:ph type="title"/>
          </p:nvPr>
        </p:nvSpPr>
        <p:spPr/>
        <p:txBody>
          <a:bodyPr/>
          <a:lstStyle/>
          <a:p>
            <a:r>
              <a:rPr lang="es-ES"/>
              <a:t>Haga clic para modificar el estilo de título del patrón</a:t>
            </a:r>
            <a:endParaRPr lang="es-ES_tradnl"/>
          </a:p>
        </p:txBody>
      </p:sp>
      <p:sp>
        <p:nvSpPr>
          <p:cNvPr id="3" name="Marcador de posición de fecha 2">
            <a:extLst>
              <a:ext uri="{FF2B5EF4-FFF2-40B4-BE49-F238E27FC236}">
                <a16:creationId xmlns:a16="http://schemas.microsoft.com/office/drawing/2014/main" id="{420B34CE-DE21-8646-A584-8F40DEA79E75}"/>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4" name="Marcador de posición de pie de página 3">
            <a:extLst>
              <a:ext uri="{FF2B5EF4-FFF2-40B4-BE49-F238E27FC236}">
                <a16:creationId xmlns:a16="http://schemas.microsoft.com/office/drawing/2014/main" id="{1C45E175-D407-464B-A27B-58F0CF56137E}"/>
              </a:ext>
            </a:extLst>
          </p:cNvPr>
          <p:cNvSpPr>
            <a:spLocks noGrp="1"/>
          </p:cNvSpPr>
          <p:nvPr>
            <p:ph type="ftr" sz="quarter" idx="11"/>
          </p:nvPr>
        </p:nvSpPr>
        <p:spPr/>
        <p:txBody>
          <a:bodyPr/>
          <a:lstStyle/>
          <a:p>
            <a:endParaRPr lang="es-ES_tradnl"/>
          </a:p>
        </p:txBody>
      </p:sp>
      <p:sp>
        <p:nvSpPr>
          <p:cNvPr id="5" name="Marcador de posición de número de diapositiva 4">
            <a:extLst>
              <a:ext uri="{FF2B5EF4-FFF2-40B4-BE49-F238E27FC236}">
                <a16:creationId xmlns:a16="http://schemas.microsoft.com/office/drawing/2014/main" id="{E359D17A-BAA7-8447-903F-B44490876828}"/>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79540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a:extLst>
              <a:ext uri="{FF2B5EF4-FFF2-40B4-BE49-F238E27FC236}">
                <a16:creationId xmlns:a16="http://schemas.microsoft.com/office/drawing/2014/main" id="{70D1E1C1-822D-0F4A-AE96-30A12220C301}"/>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3" name="Marcador de posición de pie de página 2">
            <a:extLst>
              <a:ext uri="{FF2B5EF4-FFF2-40B4-BE49-F238E27FC236}">
                <a16:creationId xmlns:a16="http://schemas.microsoft.com/office/drawing/2014/main" id="{C06D4791-EEA0-B148-A077-5C9006F33F99}"/>
              </a:ext>
            </a:extLst>
          </p:cNvPr>
          <p:cNvSpPr>
            <a:spLocks noGrp="1"/>
          </p:cNvSpPr>
          <p:nvPr>
            <p:ph type="ftr" sz="quarter" idx="11"/>
          </p:nvPr>
        </p:nvSpPr>
        <p:spPr/>
        <p:txBody>
          <a:bodyPr/>
          <a:lstStyle/>
          <a:p>
            <a:endParaRPr lang="es-ES_tradnl"/>
          </a:p>
        </p:txBody>
      </p:sp>
      <p:sp>
        <p:nvSpPr>
          <p:cNvPr id="4" name="Marcador de posición de número de diapositiva 3">
            <a:extLst>
              <a:ext uri="{FF2B5EF4-FFF2-40B4-BE49-F238E27FC236}">
                <a16:creationId xmlns:a16="http://schemas.microsoft.com/office/drawing/2014/main" id="{26413B50-4B9E-1440-97BE-DD6BC6686327}"/>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60446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358495-594E-1B4B-B9C9-7CA13445C67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contenido 2">
            <a:extLst>
              <a:ext uri="{FF2B5EF4-FFF2-40B4-BE49-F238E27FC236}">
                <a16:creationId xmlns:a16="http://schemas.microsoft.com/office/drawing/2014/main" id="{7EE98973-D151-A341-B352-4A83623C08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texto 3">
            <a:extLst>
              <a:ext uri="{FF2B5EF4-FFF2-40B4-BE49-F238E27FC236}">
                <a16:creationId xmlns:a16="http://schemas.microsoft.com/office/drawing/2014/main" id="{105FCC3F-2FAC-CF4E-BADC-02DF71FBD0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id="{5E3A7725-2012-9746-9D55-62BD8FF2F45F}"/>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6" name="Marcador de posición de pie de página 5">
            <a:extLst>
              <a:ext uri="{FF2B5EF4-FFF2-40B4-BE49-F238E27FC236}">
                <a16:creationId xmlns:a16="http://schemas.microsoft.com/office/drawing/2014/main" id="{D570BD13-BEFD-2F47-B516-5112AF46DF2E}"/>
              </a:ext>
            </a:extLst>
          </p:cNvPr>
          <p:cNvSpPr>
            <a:spLocks noGrp="1"/>
          </p:cNvSpPr>
          <p:nvPr>
            <p:ph type="ftr" sz="quarter" idx="11"/>
          </p:nvPr>
        </p:nvSpPr>
        <p:spPr/>
        <p:txBody>
          <a:bodyPr/>
          <a:lstStyle/>
          <a:p>
            <a:endParaRPr lang="es-ES_tradnl"/>
          </a:p>
        </p:txBody>
      </p:sp>
      <p:sp>
        <p:nvSpPr>
          <p:cNvPr id="7" name="Marcador de posición de número de diapositiva 6">
            <a:extLst>
              <a:ext uri="{FF2B5EF4-FFF2-40B4-BE49-F238E27FC236}">
                <a16:creationId xmlns:a16="http://schemas.microsoft.com/office/drawing/2014/main" id="{D7AC1379-00C5-CA4C-B11F-B8F9E009EC8B}"/>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20040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F5946A-2B77-B549-9A47-653DFB5B5A0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S_tradnl"/>
          </a:p>
        </p:txBody>
      </p:sp>
      <p:sp>
        <p:nvSpPr>
          <p:cNvPr id="3" name="Marcador de posición de imagen 2">
            <a:extLst>
              <a:ext uri="{FF2B5EF4-FFF2-40B4-BE49-F238E27FC236}">
                <a16:creationId xmlns:a16="http://schemas.microsoft.com/office/drawing/2014/main" id="{66BFA3C9-E59D-4547-813B-A88BC2D3FC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posición de texto 3">
            <a:extLst>
              <a:ext uri="{FF2B5EF4-FFF2-40B4-BE49-F238E27FC236}">
                <a16:creationId xmlns:a16="http://schemas.microsoft.com/office/drawing/2014/main" id="{3F12B385-0D37-FD4E-9C7E-4EABFAB23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id="{DD0227A4-5DDC-084B-B222-88B0C579C9D4}"/>
              </a:ext>
            </a:extLst>
          </p:cNvPr>
          <p:cNvSpPr>
            <a:spLocks noGrp="1"/>
          </p:cNvSpPr>
          <p:nvPr>
            <p:ph type="dt" sz="half" idx="10"/>
          </p:nvPr>
        </p:nvSpPr>
        <p:spPr/>
        <p:txBody>
          <a:bodyPr/>
          <a:lstStyle/>
          <a:p>
            <a:fld id="{48CFD85E-CBD0-8249-B218-EF896459116E}" type="datetimeFigureOut">
              <a:rPr lang="es-ES_tradnl" smtClean="0"/>
              <a:t>22/06/2021</a:t>
            </a:fld>
            <a:endParaRPr lang="es-ES_tradnl"/>
          </a:p>
        </p:txBody>
      </p:sp>
      <p:sp>
        <p:nvSpPr>
          <p:cNvPr id="6" name="Marcador de posición de pie de página 5">
            <a:extLst>
              <a:ext uri="{FF2B5EF4-FFF2-40B4-BE49-F238E27FC236}">
                <a16:creationId xmlns:a16="http://schemas.microsoft.com/office/drawing/2014/main" id="{47CF718B-9006-DD44-A933-46BC88530E57}"/>
              </a:ext>
            </a:extLst>
          </p:cNvPr>
          <p:cNvSpPr>
            <a:spLocks noGrp="1"/>
          </p:cNvSpPr>
          <p:nvPr>
            <p:ph type="ftr" sz="quarter" idx="11"/>
          </p:nvPr>
        </p:nvSpPr>
        <p:spPr/>
        <p:txBody>
          <a:bodyPr/>
          <a:lstStyle/>
          <a:p>
            <a:endParaRPr lang="es-ES_tradnl"/>
          </a:p>
        </p:txBody>
      </p:sp>
      <p:sp>
        <p:nvSpPr>
          <p:cNvPr id="7" name="Marcador de posición de número de diapositiva 6">
            <a:extLst>
              <a:ext uri="{FF2B5EF4-FFF2-40B4-BE49-F238E27FC236}">
                <a16:creationId xmlns:a16="http://schemas.microsoft.com/office/drawing/2014/main" id="{8D4B2520-22E8-9447-97C6-E9BB2ADFD68B}"/>
              </a:ext>
            </a:extLst>
          </p:cNvPr>
          <p:cNvSpPr>
            <a:spLocks noGrp="1"/>
          </p:cNvSpPr>
          <p:nvPr>
            <p:ph type="sldNum" sz="quarter" idx="12"/>
          </p:nvPr>
        </p:nvSpPr>
        <p:spPr/>
        <p:txBody>
          <a:body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730192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3B69EF2F-4B75-B345-8DB1-A4CA44217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S_tradnl"/>
          </a:p>
        </p:txBody>
      </p:sp>
      <p:sp>
        <p:nvSpPr>
          <p:cNvPr id="3" name="Marcador de posición de texto 2">
            <a:extLst>
              <a:ext uri="{FF2B5EF4-FFF2-40B4-BE49-F238E27FC236}">
                <a16:creationId xmlns:a16="http://schemas.microsoft.com/office/drawing/2014/main" id="{4C28B396-D529-414A-AE21-082E15F80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Marcador de posición de fecha 3">
            <a:extLst>
              <a:ext uri="{FF2B5EF4-FFF2-40B4-BE49-F238E27FC236}">
                <a16:creationId xmlns:a16="http://schemas.microsoft.com/office/drawing/2014/main" id="{47FB1F8A-AFAA-D249-ABE5-A63F563E48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CFD85E-CBD0-8249-B218-EF896459116E}" type="datetimeFigureOut">
              <a:rPr lang="es-ES_tradnl" smtClean="0"/>
              <a:t>22/06/2021</a:t>
            </a:fld>
            <a:endParaRPr lang="es-ES_tradnl"/>
          </a:p>
        </p:txBody>
      </p:sp>
      <p:sp>
        <p:nvSpPr>
          <p:cNvPr id="5" name="Marcador de posición de pie de página 4">
            <a:extLst>
              <a:ext uri="{FF2B5EF4-FFF2-40B4-BE49-F238E27FC236}">
                <a16:creationId xmlns:a16="http://schemas.microsoft.com/office/drawing/2014/main" id="{227C2F5C-D8E0-F143-9E93-CD62CEC730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posición de número de diapositiva 5">
            <a:extLst>
              <a:ext uri="{FF2B5EF4-FFF2-40B4-BE49-F238E27FC236}">
                <a16:creationId xmlns:a16="http://schemas.microsoft.com/office/drawing/2014/main" id="{E47755F7-101B-2147-A24D-AB0A6A591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15E109-0620-E54E-82EE-E435FD462EA3}" type="slidenum">
              <a:rPr lang="es-ES_tradnl" smtClean="0"/>
              <a:t>‹Nº›</a:t>
            </a:fld>
            <a:endParaRPr lang="es-ES_tradnl"/>
          </a:p>
        </p:txBody>
      </p:sp>
    </p:spTree>
    <p:extLst>
      <p:ext uri="{BB962C8B-B14F-4D97-AF65-F5344CB8AC3E}">
        <p14:creationId xmlns:p14="http://schemas.microsoft.com/office/powerpoint/2010/main" val="181183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AACE6BD5-F23A-BB47-9448-6A9C47302692}"/>
              </a:ext>
            </a:extLst>
          </p:cNvPr>
          <p:cNvPicPr>
            <a:picLocks noChangeAspect="1"/>
          </p:cNvPicPr>
          <p:nvPr/>
        </p:nvPicPr>
        <p:blipFill rotWithShape="1">
          <a:blip r:embed="rId2"/>
          <a:srcRect r="37925"/>
          <a:stretch/>
        </p:blipFill>
        <p:spPr>
          <a:xfrm>
            <a:off x="5789493" y="0"/>
            <a:ext cx="6402507" cy="6858000"/>
          </a:xfrm>
          <a:prstGeom prst="rect">
            <a:avLst/>
          </a:prstGeom>
        </p:spPr>
      </p:pic>
      <p:pic>
        <p:nvPicPr>
          <p:cNvPr id="3" name="Imagen 2">
            <a:extLst>
              <a:ext uri="{FF2B5EF4-FFF2-40B4-BE49-F238E27FC236}">
                <a16:creationId xmlns:a16="http://schemas.microsoft.com/office/drawing/2014/main" id="{DB3344FE-08DD-1946-8329-080DFE9E2742}"/>
              </a:ext>
            </a:extLst>
          </p:cNvPr>
          <p:cNvPicPr>
            <a:picLocks noChangeAspect="1"/>
          </p:cNvPicPr>
          <p:nvPr/>
        </p:nvPicPr>
        <p:blipFill>
          <a:blip r:embed="rId3"/>
          <a:stretch>
            <a:fillRect/>
          </a:stretch>
        </p:blipFill>
        <p:spPr>
          <a:xfrm>
            <a:off x="0" y="0"/>
            <a:ext cx="12192000" cy="6858000"/>
          </a:xfrm>
          <a:prstGeom prst="rect">
            <a:avLst/>
          </a:prstGeom>
        </p:spPr>
      </p:pic>
      <p:sp>
        <p:nvSpPr>
          <p:cNvPr id="7" name="Rectángulo 6">
            <a:extLst>
              <a:ext uri="{FF2B5EF4-FFF2-40B4-BE49-F238E27FC236}">
                <a16:creationId xmlns:a16="http://schemas.microsoft.com/office/drawing/2014/main" id="{C76BFBDD-7C7A-074E-8E25-BE9F84F8B6BC}"/>
              </a:ext>
            </a:extLst>
          </p:cNvPr>
          <p:cNvSpPr/>
          <p:nvPr/>
        </p:nvSpPr>
        <p:spPr>
          <a:xfrm>
            <a:off x="-434716" y="1700594"/>
            <a:ext cx="7794885" cy="2246769"/>
          </a:xfrm>
          <a:prstGeom prst="rect">
            <a:avLst/>
          </a:prstGeom>
        </p:spPr>
        <p:txBody>
          <a:bodyPr wrap="square">
            <a:spAutoFit/>
          </a:bodyPr>
          <a:lstStyle/>
          <a:p>
            <a:pPr algn="ctr"/>
            <a:r>
              <a:rPr lang="es-ES" sz="7000" b="1" dirty="0">
                <a:solidFill>
                  <a:schemeClr val="bg1"/>
                </a:solidFill>
                <a:latin typeface="Abadi MT Condensed Extra Bold" panose="020B0306030101010103" pitchFamily="34" charset="77"/>
                <a:ea typeface="Arial Rounded MT Bold" charset="0"/>
                <a:cs typeface="Arial Rounded MT Bold" charset="0"/>
              </a:rPr>
              <a:t>SIMULACROS Y SIMULACIONES</a:t>
            </a:r>
          </a:p>
        </p:txBody>
      </p:sp>
      <p:pic>
        <p:nvPicPr>
          <p:cNvPr id="13" name="Imagen 12">
            <a:extLst>
              <a:ext uri="{FF2B5EF4-FFF2-40B4-BE49-F238E27FC236}">
                <a16:creationId xmlns:a16="http://schemas.microsoft.com/office/drawing/2014/main" id="{BCA7EDA4-2B2E-5F44-8299-7E83B2D58814}"/>
              </a:ext>
            </a:extLst>
          </p:cNvPr>
          <p:cNvPicPr>
            <a:picLocks noChangeAspect="1"/>
          </p:cNvPicPr>
          <p:nvPr/>
        </p:nvPicPr>
        <p:blipFill>
          <a:blip r:embed="rId4"/>
          <a:stretch>
            <a:fillRect/>
          </a:stretch>
        </p:blipFill>
        <p:spPr>
          <a:xfrm>
            <a:off x="9220200" y="5196168"/>
            <a:ext cx="3157568" cy="1776132"/>
          </a:xfrm>
          <a:prstGeom prst="rect">
            <a:avLst/>
          </a:prstGeom>
        </p:spPr>
      </p:pic>
      <p:sp>
        <p:nvSpPr>
          <p:cNvPr id="8" name="Rectángulo 7">
            <a:extLst>
              <a:ext uri="{FF2B5EF4-FFF2-40B4-BE49-F238E27FC236}">
                <a16:creationId xmlns:a16="http://schemas.microsoft.com/office/drawing/2014/main" id="{D36297A8-FAE5-A449-B98C-45ACDB84D71A}"/>
              </a:ext>
            </a:extLst>
          </p:cNvPr>
          <p:cNvSpPr/>
          <p:nvPr/>
        </p:nvSpPr>
        <p:spPr>
          <a:xfrm>
            <a:off x="2145364" y="4996113"/>
            <a:ext cx="1762021" cy="400110"/>
          </a:xfrm>
          <a:prstGeom prst="rect">
            <a:avLst/>
          </a:prstGeom>
        </p:spPr>
        <p:txBody>
          <a:bodyPr wrap="none">
            <a:spAutoFit/>
          </a:bodyPr>
          <a:lstStyle/>
          <a:p>
            <a:pPr algn="ctr"/>
            <a:r>
              <a:rPr lang="es-ES" sz="2000" dirty="0">
                <a:solidFill>
                  <a:schemeClr val="bg1"/>
                </a:solidFill>
                <a:latin typeface="Abadi MT Condensed Light" panose="020B0306030101010103" pitchFamily="34" charset="77"/>
                <a:ea typeface="Arial Rounded MT Bold" charset="0"/>
                <a:cs typeface="Arial Rounded MT Bold" charset="0"/>
              </a:rPr>
              <a:t>Julio 6 De 2021</a:t>
            </a:r>
          </a:p>
        </p:txBody>
      </p:sp>
    </p:spTree>
    <p:extLst>
      <p:ext uri="{BB962C8B-B14F-4D97-AF65-F5344CB8AC3E}">
        <p14:creationId xmlns:p14="http://schemas.microsoft.com/office/powerpoint/2010/main" val="242064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DINÁMICA DE LOS SIMULACROS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3993405" y="2532418"/>
            <a:ext cx="7399120" cy="2246769"/>
          </a:xfrm>
          <a:prstGeom prst="rect">
            <a:avLst/>
          </a:prstGeom>
          <a:noFill/>
        </p:spPr>
        <p:txBody>
          <a:bodyPr wrap="square">
            <a:spAutoFit/>
          </a:bodyPr>
          <a:lstStyle/>
          <a:p>
            <a:pPr algn="just"/>
            <a:r>
              <a:rPr lang="es-MX" sz="2000" dirty="0"/>
              <a:t>Los participantes asumen el rol establecido y los recursos deben ser con los que se contaría en la realidad, ejecutando todas las acciones para dar solución a los escenarios planteados (búsqueda y rescate, alojamientos temporales, incendios, etc.), y paralelamente en sala de crisis, se deberán estar llevando a cabo los procesos pertinentes a la toma de decisiones.</a:t>
            </a:r>
            <a:endParaRPr lang="es-CO" sz="2000" dirty="0"/>
          </a:p>
          <a:p>
            <a:pPr algn="just"/>
            <a:endParaRPr lang="es-MX" sz="2000" dirty="0"/>
          </a:p>
        </p:txBody>
      </p:sp>
      <p:pic>
        <p:nvPicPr>
          <p:cNvPr id="7" name="Imagen 6">
            <a:extLst>
              <a:ext uri="{FF2B5EF4-FFF2-40B4-BE49-F238E27FC236}">
                <a16:creationId xmlns:a16="http://schemas.microsoft.com/office/drawing/2014/main" id="{A4982923-416F-4DB0-8582-B171645846A3}"/>
              </a:ext>
            </a:extLst>
          </p:cNvPr>
          <p:cNvPicPr>
            <a:picLocks noChangeAspect="1"/>
          </p:cNvPicPr>
          <p:nvPr/>
        </p:nvPicPr>
        <p:blipFill>
          <a:blip r:embed="rId3"/>
          <a:stretch>
            <a:fillRect/>
          </a:stretch>
        </p:blipFill>
        <p:spPr>
          <a:xfrm>
            <a:off x="229636" y="2098623"/>
            <a:ext cx="3534133" cy="3534133"/>
          </a:xfrm>
          <a:prstGeom prst="rect">
            <a:avLst/>
          </a:prstGeom>
        </p:spPr>
      </p:pic>
    </p:spTree>
    <p:extLst>
      <p:ext uri="{BB962C8B-B14F-4D97-AF65-F5344CB8AC3E}">
        <p14:creationId xmlns:p14="http://schemas.microsoft.com/office/powerpoint/2010/main" val="2813796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TIPOS DE SIMULACROS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844238" y="2363513"/>
            <a:ext cx="6718300" cy="4647426"/>
          </a:xfrm>
          <a:prstGeom prst="rect">
            <a:avLst/>
          </a:prstGeom>
          <a:noFill/>
        </p:spPr>
        <p:txBody>
          <a:bodyPr wrap="square">
            <a:spAutoFit/>
          </a:bodyPr>
          <a:lstStyle/>
          <a:p>
            <a:pPr algn="just"/>
            <a:r>
              <a:rPr lang="es-MX" sz="2000" dirty="0"/>
              <a:t>Según divulgación de la información</a:t>
            </a:r>
          </a:p>
          <a:p>
            <a:pPr algn="just"/>
            <a:endParaRPr lang="es-MX" sz="2000" dirty="0"/>
          </a:p>
          <a:p>
            <a:pPr algn="just"/>
            <a:r>
              <a:rPr lang="es-MX" sz="2000" dirty="0"/>
              <a:t>• Simulacros Avisados: </a:t>
            </a:r>
          </a:p>
          <a:p>
            <a:pPr algn="just"/>
            <a:endParaRPr lang="es-MX" sz="2000" dirty="0"/>
          </a:p>
          <a:p>
            <a:pPr algn="just"/>
            <a:r>
              <a:rPr lang="es-MX" sz="2000" dirty="0"/>
              <a:t>Se realizan previa citación del personal. Son más usuales en fases de aproximación y entrenamiento. </a:t>
            </a:r>
          </a:p>
          <a:p>
            <a:pPr algn="just"/>
            <a:endParaRPr lang="es-MX" sz="2000" dirty="0"/>
          </a:p>
          <a:p>
            <a:pPr algn="just"/>
            <a:r>
              <a:rPr lang="es-MX" sz="2000" dirty="0"/>
              <a:t>• Simulacros No avisados: </a:t>
            </a:r>
          </a:p>
          <a:p>
            <a:pPr algn="just"/>
            <a:endParaRPr lang="es-MX" sz="2000" dirty="0"/>
          </a:p>
          <a:p>
            <a:pPr algn="just"/>
            <a:r>
              <a:rPr lang="es-MX" sz="2000" dirty="0"/>
              <a:t>Se realizan de manera inesperada y son de gran utilidad con grupos ya entrenados, como forma de poner a prueba planes y protocolos. </a:t>
            </a:r>
          </a:p>
          <a:p>
            <a:pPr algn="just"/>
            <a:endParaRPr lang="es-MX" sz="2000" dirty="0"/>
          </a:p>
          <a:p>
            <a:pPr algn="just"/>
            <a:endParaRPr lang="es-MX" dirty="0"/>
          </a:p>
          <a:p>
            <a:pPr algn="just"/>
            <a:r>
              <a:rPr lang="es-MX" dirty="0"/>
              <a:t> </a:t>
            </a:r>
            <a:endParaRPr lang="es-CO" dirty="0"/>
          </a:p>
        </p:txBody>
      </p:sp>
      <p:pic>
        <p:nvPicPr>
          <p:cNvPr id="1028" name="Picture 4" descr="Ilustración De Niños Siguiendo Las Instrucciones De Un Maestro Durante Un  Simulacro De Escuela Ilustraciones Vectoriales, Clip Art Vectorizado Libre  De Derechos. Image 35170111.">
            <a:extLst>
              <a:ext uri="{FF2B5EF4-FFF2-40B4-BE49-F238E27FC236}">
                <a16:creationId xmlns:a16="http://schemas.microsoft.com/office/drawing/2014/main" id="{AF7D86A5-2BCF-4381-B4FA-7792D2FE7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78" y="2069502"/>
            <a:ext cx="284797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VISO DE SIMULACRO DE EVACUACIÓN">
            <a:extLst>
              <a:ext uri="{FF2B5EF4-FFF2-40B4-BE49-F238E27FC236}">
                <a16:creationId xmlns:a16="http://schemas.microsoft.com/office/drawing/2014/main" id="{079E55D4-7DA7-4189-865F-4E7426231F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0889" y="390252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288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TIPOS DE SIMULACROS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4996513" y="2053655"/>
            <a:ext cx="6718300" cy="3108543"/>
          </a:xfrm>
          <a:prstGeom prst="rect">
            <a:avLst/>
          </a:prstGeom>
          <a:noFill/>
        </p:spPr>
        <p:txBody>
          <a:bodyPr wrap="square">
            <a:spAutoFit/>
          </a:bodyPr>
          <a:lstStyle/>
          <a:p>
            <a:pPr algn="just"/>
            <a:endParaRPr lang="es-MX" sz="2000" dirty="0"/>
          </a:p>
          <a:p>
            <a:pPr algn="just"/>
            <a:r>
              <a:rPr lang="es-MX" sz="2000" dirty="0"/>
              <a:t>Según cobertura </a:t>
            </a:r>
          </a:p>
          <a:p>
            <a:pPr algn="just"/>
            <a:endParaRPr lang="es-MX" sz="2000" dirty="0"/>
          </a:p>
          <a:p>
            <a:pPr algn="just"/>
            <a:r>
              <a:rPr lang="es-MX" sz="2000" dirty="0"/>
              <a:t>• Simulacros parciales: se realizan en zonas o áreas geográficas limitadas (unos o algunos barrios, veredas, municipios). </a:t>
            </a:r>
          </a:p>
          <a:p>
            <a:pPr algn="just"/>
            <a:endParaRPr lang="es-MX" sz="2000" dirty="0"/>
          </a:p>
          <a:p>
            <a:pPr algn="just"/>
            <a:r>
              <a:rPr lang="es-MX" sz="2000" dirty="0"/>
              <a:t>• Simulacros totales: se realizan en la totalidad del territorio (municipio, ciudad, departamento)</a:t>
            </a:r>
          </a:p>
          <a:p>
            <a:pPr algn="just"/>
            <a:endParaRPr lang="es-MX" dirty="0"/>
          </a:p>
          <a:p>
            <a:pPr algn="just"/>
            <a:r>
              <a:rPr lang="es-MX" dirty="0"/>
              <a:t> </a:t>
            </a:r>
            <a:endParaRPr lang="es-CO" dirty="0"/>
          </a:p>
        </p:txBody>
      </p:sp>
      <p:pic>
        <p:nvPicPr>
          <p:cNvPr id="1026" name="Picture 2" descr="SIMULACRO DE EVACUACIÓN - APIA">
            <a:extLst>
              <a:ext uri="{FF2B5EF4-FFF2-40B4-BE49-F238E27FC236}">
                <a16:creationId xmlns:a16="http://schemas.microsoft.com/office/drawing/2014/main" id="{42A2CF1D-724D-42FA-8A5E-4D31D59C7B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87" y="2337724"/>
            <a:ext cx="3817547" cy="2540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863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TIPOS DE SIMULACROS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639496" y="1884972"/>
            <a:ext cx="6524625" cy="4708981"/>
          </a:xfrm>
          <a:prstGeom prst="rect">
            <a:avLst/>
          </a:prstGeom>
          <a:noFill/>
        </p:spPr>
        <p:txBody>
          <a:bodyPr wrap="square">
            <a:spAutoFit/>
          </a:bodyPr>
          <a:lstStyle/>
          <a:p>
            <a:pPr algn="just"/>
            <a:r>
              <a:rPr lang="es-MX" sz="2000" dirty="0"/>
              <a:t>Según alcance</a:t>
            </a:r>
          </a:p>
          <a:p>
            <a:pPr algn="just"/>
            <a:endParaRPr lang="es-MX" sz="2000" dirty="0"/>
          </a:p>
          <a:p>
            <a:pPr algn="just"/>
            <a:r>
              <a:rPr lang="es-MX" sz="2000" dirty="0"/>
              <a:t>• Simulacro específico: se desarrollan cuando se ponen a prueba partes específicas de un plan, o un protocolo específico. </a:t>
            </a:r>
          </a:p>
          <a:p>
            <a:pPr algn="just"/>
            <a:endParaRPr lang="es-MX" sz="2000" dirty="0"/>
          </a:p>
          <a:p>
            <a:pPr algn="just"/>
            <a:r>
              <a:rPr lang="es-MX" sz="2000" dirty="0"/>
              <a:t>• Simulacro general: se da cuando se prueba el contenido completo de un plan de respuesta. Según complejidad</a:t>
            </a:r>
          </a:p>
          <a:p>
            <a:pPr algn="just"/>
            <a:endParaRPr lang="es-MX" sz="2000" dirty="0"/>
          </a:p>
          <a:p>
            <a:pPr algn="just"/>
            <a:r>
              <a:rPr lang="es-MX" sz="2000" dirty="0"/>
              <a:t> • Simulacro simple: pretende medir o probar procedimientos sencillos o sólo se recrea un escenario con una sola opción de respuesta, hay poco despliegue de recursos. </a:t>
            </a:r>
          </a:p>
          <a:p>
            <a:pPr algn="just"/>
            <a:endParaRPr lang="es-MX" sz="2000" dirty="0"/>
          </a:p>
          <a:p>
            <a:pPr algn="just"/>
            <a:endParaRPr lang="es-CO" sz="2000" dirty="0"/>
          </a:p>
        </p:txBody>
      </p:sp>
      <p:pic>
        <p:nvPicPr>
          <p:cNvPr id="2050" name="Picture 2">
            <a:extLst>
              <a:ext uri="{FF2B5EF4-FFF2-40B4-BE49-F238E27FC236}">
                <a16:creationId xmlns:a16="http://schemas.microsoft.com/office/drawing/2014/main" id="{B34A3C7E-3AD8-445B-9AAF-7D87000C9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728" y="1903334"/>
            <a:ext cx="4179688" cy="3051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564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TIPOS DE SIMULACROS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5559245" y="1980525"/>
            <a:ext cx="6524625" cy="3477875"/>
          </a:xfrm>
          <a:prstGeom prst="rect">
            <a:avLst/>
          </a:prstGeom>
          <a:noFill/>
        </p:spPr>
        <p:txBody>
          <a:bodyPr wrap="square">
            <a:spAutoFit/>
          </a:bodyPr>
          <a:lstStyle/>
          <a:p>
            <a:pPr algn="just"/>
            <a:r>
              <a:rPr lang="es-MX" sz="2000" dirty="0"/>
              <a:t>Según alcance</a:t>
            </a:r>
          </a:p>
          <a:p>
            <a:pPr algn="just"/>
            <a:endParaRPr lang="es-MX" sz="2000" dirty="0"/>
          </a:p>
          <a:p>
            <a:pPr algn="just"/>
            <a:r>
              <a:rPr lang="es-MX" sz="2000" dirty="0"/>
              <a:t>• Simulacro complejo: plantea igualmente un solo escenario, pero se recrea con tantas dificultades y variables como sea posible, tal que los participantes deban analizar las opciones y probar algunas de ellas.</a:t>
            </a:r>
          </a:p>
          <a:p>
            <a:pPr algn="just"/>
            <a:endParaRPr lang="es-MX" sz="2000" dirty="0"/>
          </a:p>
          <a:p>
            <a:pPr algn="just"/>
            <a:r>
              <a:rPr lang="es-MX" sz="2000" dirty="0"/>
              <a:t> • Simulacro </a:t>
            </a:r>
            <a:r>
              <a:rPr lang="es-MX" sz="2000" dirty="0" err="1"/>
              <a:t>Multiescenario</a:t>
            </a:r>
            <a:r>
              <a:rPr lang="es-MX" sz="2000" dirty="0"/>
              <a:t>: plantea múltiples escenarios con diversas posibilidades de respuesta. Requiere una amplia movilización de recursos y logística.</a:t>
            </a:r>
          </a:p>
          <a:p>
            <a:pPr algn="just"/>
            <a:r>
              <a:rPr lang="es-MX" sz="2000" dirty="0"/>
              <a:t> </a:t>
            </a:r>
            <a:endParaRPr lang="es-CO" sz="2000" dirty="0"/>
          </a:p>
        </p:txBody>
      </p:sp>
      <p:pic>
        <p:nvPicPr>
          <p:cNvPr id="2" name="Picture 2" descr="Simulacro: imágenes, fotos de stock y vectores | Shutterstock">
            <a:extLst>
              <a:ext uri="{FF2B5EF4-FFF2-40B4-BE49-F238E27FC236}">
                <a16:creationId xmlns:a16="http://schemas.microsoft.com/office/drawing/2014/main" id="{47D1D0D9-441C-4621-93B1-E96DFBE973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099"/>
          <a:stretch/>
        </p:blipFill>
        <p:spPr bwMode="auto">
          <a:xfrm>
            <a:off x="259048" y="2502420"/>
            <a:ext cx="5052454" cy="2024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05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PROCEDIMIENTOS EN EL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1054100" y="1952861"/>
            <a:ext cx="10278464" cy="1631216"/>
          </a:xfrm>
          <a:prstGeom prst="rect">
            <a:avLst/>
          </a:prstGeom>
          <a:noFill/>
        </p:spPr>
        <p:txBody>
          <a:bodyPr wrap="square">
            <a:spAutoFit/>
          </a:bodyPr>
          <a:lstStyle/>
          <a:p>
            <a:pPr algn="just"/>
            <a:r>
              <a:rPr lang="es-MX" sz="2000" dirty="0"/>
              <a:t>Debe ser lo suficientemente flexible para satisfacer las necesidades de todos los actores participantes y el municipio o departamento interesado. </a:t>
            </a:r>
          </a:p>
          <a:p>
            <a:pPr algn="just"/>
            <a:endParaRPr lang="es-MX" sz="2000" dirty="0"/>
          </a:p>
          <a:p>
            <a:pPr algn="just"/>
            <a:r>
              <a:rPr lang="es-MX" sz="2000" dirty="0"/>
              <a:t>Por lo anterior, cada paso y acción debe ser diseñado, adaptado y aplicado de manera que cumpla los objetivos y atienda a las capacidades especificas del municipio o departamento. </a:t>
            </a:r>
            <a:endParaRPr lang="es-CO" sz="2000" dirty="0"/>
          </a:p>
        </p:txBody>
      </p:sp>
      <p:pic>
        <p:nvPicPr>
          <p:cNvPr id="3" name="Imagen 2">
            <a:extLst>
              <a:ext uri="{FF2B5EF4-FFF2-40B4-BE49-F238E27FC236}">
                <a16:creationId xmlns:a16="http://schemas.microsoft.com/office/drawing/2014/main" id="{D4C1D818-630D-4251-9981-7FF420E6EF43}"/>
              </a:ext>
            </a:extLst>
          </p:cNvPr>
          <p:cNvPicPr>
            <a:picLocks noChangeAspect="1"/>
          </p:cNvPicPr>
          <p:nvPr/>
        </p:nvPicPr>
        <p:blipFill rotWithShape="1">
          <a:blip r:embed="rId3"/>
          <a:srcRect l="20901" t="24916" r="21903" b="54848"/>
          <a:stretch/>
        </p:blipFill>
        <p:spPr>
          <a:xfrm>
            <a:off x="1534620" y="3917714"/>
            <a:ext cx="8434880" cy="2127936"/>
          </a:xfrm>
          <a:prstGeom prst="rect">
            <a:avLst/>
          </a:prstGeom>
        </p:spPr>
      </p:pic>
    </p:spTree>
    <p:extLst>
      <p:ext uri="{BB962C8B-B14F-4D97-AF65-F5344CB8AC3E}">
        <p14:creationId xmlns:p14="http://schemas.microsoft.com/office/powerpoint/2010/main" val="297819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PROCEDIMIENTOS EN EL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6095999" y="2414830"/>
            <a:ext cx="5041899" cy="2246769"/>
          </a:xfrm>
          <a:prstGeom prst="rect">
            <a:avLst/>
          </a:prstGeom>
          <a:noFill/>
        </p:spPr>
        <p:txBody>
          <a:bodyPr wrap="square">
            <a:spAutoFit/>
          </a:bodyPr>
          <a:lstStyle/>
          <a:p>
            <a:pPr algn="just"/>
            <a:r>
              <a:rPr lang="es-MX" sz="2000" dirty="0"/>
              <a:t>Más allá del desarrollo del ejercicio de simulación o simulacro, hay acciones previas y posteriores, que deben contemplarse al decidir la realización del ejercicio y al finalizar el mismo, como la formulación de planes, estrategias y protocolos, y la retroalimentación luego de los ejercicios.</a:t>
            </a:r>
            <a:endParaRPr lang="es-CO" sz="2000" dirty="0"/>
          </a:p>
        </p:txBody>
      </p:sp>
      <p:pic>
        <p:nvPicPr>
          <p:cNvPr id="7" name="Imagen 6">
            <a:extLst>
              <a:ext uri="{FF2B5EF4-FFF2-40B4-BE49-F238E27FC236}">
                <a16:creationId xmlns:a16="http://schemas.microsoft.com/office/drawing/2014/main" id="{C5C5963F-5C77-4C18-AFF2-D31C79B46BC0}"/>
              </a:ext>
            </a:extLst>
          </p:cNvPr>
          <p:cNvPicPr>
            <a:picLocks noChangeAspect="1"/>
          </p:cNvPicPr>
          <p:nvPr/>
        </p:nvPicPr>
        <p:blipFill rotWithShape="1">
          <a:blip r:embed="rId3"/>
          <a:srcRect t="8095" b="7264"/>
          <a:stretch/>
        </p:blipFill>
        <p:spPr>
          <a:xfrm>
            <a:off x="494675" y="2310676"/>
            <a:ext cx="4572000" cy="2902306"/>
          </a:xfrm>
          <a:prstGeom prst="rect">
            <a:avLst/>
          </a:prstGeom>
        </p:spPr>
      </p:pic>
    </p:spTree>
    <p:extLst>
      <p:ext uri="{BB962C8B-B14F-4D97-AF65-F5344CB8AC3E}">
        <p14:creationId xmlns:p14="http://schemas.microsoft.com/office/powerpoint/2010/main" val="237260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PROCEDIMIENTOS EN EL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164891" y="1497889"/>
            <a:ext cx="6400800" cy="4871847"/>
          </a:xfrm>
          <a:prstGeom prst="rect">
            <a:avLst/>
          </a:prstGeom>
          <a:noFill/>
        </p:spPr>
        <p:txBody>
          <a:bodyPr wrap="square">
            <a:spAutoFit/>
          </a:bodyPr>
          <a:lstStyle/>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CONDICIONES MÍNIMAS NECESARIAS Y CONSIDERACIONES DE SEGURIDAD</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Previo a la planificación de un simulacro el equipo de trabajo debe garantizar que existan condiciones tales como: </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Debe haber sido formulada, implementada, socializada y sus protocolos específicos.</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 Debe existir una estructura organizativa para emergencias, debidamente institucionalizada y con un plan de acción. </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Guía Metodológica para el Desarrollo de Simulaciones y Simulacros </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Clara identificación de los elementos que se quieren evaluar mediante el ejercicio de simulacro. </a:t>
            </a:r>
          </a:p>
        </p:txBody>
      </p:sp>
      <p:pic>
        <p:nvPicPr>
          <p:cNvPr id="2" name="Imagen 1">
            <a:extLst>
              <a:ext uri="{FF2B5EF4-FFF2-40B4-BE49-F238E27FC236}">
                <a16:creationId xmlns:a16="http://schemas.microsoft.com/office/drawing/2014/main" id="{B0031813-2AB8-49BC-A1B5-09B8E927BE84}"/>
              </a:ext>
            </a:extLst>
          </p:cNvPr>
          <p:cNvPicPr>
            <a:picLocks noChangeAspect="1"/>
          </p:cNvPicPr>
          <p:nvPr/>
        </p:nvPicPr>
        <p:blipFill>
          <a:blip r:embed="rId3"/>
          <a:stretch>
            <a:fillRect/>
          </a:stretch>
        </p:blipFill>
        <p:spPr>
          <a:xfrm>
            <a:off x="6790544" y="2441796"/>
            <a:ext cx="4693558" cy="2640127"/>
          </a:xfrm>
          <a:prstGeom prst="rect">
            <a:avLst/>
          </a:prstGeom>
        </p:spPr>
      </p:pic>
    </p:spTree>
    <p:extLst>
      <p:ext uri="{BB962C8B-B14F-4D97-AF65-F5344CB8AC3E}">
        <p14:creationId xmlns:p14="http://schemas.microsoft.com/office/powerpoint/2010/main" val="3102531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PROCEDIMIENTOS EN EL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149902" y="1628948"/>
            <a:ext cx="5591331" cy="4769254"/>
          </a:xfrm>
          <a:prstGeom prst="rect">
            <a:avLst/>
          </a:prstGeom>
          <a:noFill/>
        </p:spPr>
        <p:txBody>
          <a:bodyPr wrap="square">
            <a:spAutoFit/>
          </a:bodyPr>
          <a:lstStyle/>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Un escenario de riesgos que considere las amenazas, vulnerabilidades y capacidades.</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 Un sitio con condiciones físico-ambientales adecuadas para recrear las situaciones de emergencia con mínimo riesgo para los participantes.</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 Apoyo institucional, recursos financieros y soporte logístico adecuado.</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 Consideraciones de Seguridad en la ejecución de un simulacro.</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 Las entidades de socorro que participen del ejercicio podrán emplear balizas o licuadoras de emergencia, pero no sirenas durante el ejercicio.</a:t>
            </a:r>
          </a:p>
        </p:txBody>
      </p:sp>
      <p:pic>
        <p:nvPicPr>
          <p:cNvPr id="2" name="Imagen 1">
            <a:extLst>
              <a:ext uri="{FF2B5EF4-FFF2-40B4-BE49-F238E27FC236}">
                <a16:creationId xmlns:a16="http://schemas.microsoft.com/office/drawing/2014/main" id="{6950C39E-DA80-4954-B409-03948800FF19}"/>
              </a:ext>
            </a:extLst>
          </p:cNvPr>
          <p:cNvPicPr>
            <a:picLocks noChangeAspect="1"/>
          </p:cNvPicPr>
          <p:nvPr/>
        </p:nvPicPr>
        <p:blipFill>
          <a:blip r:embed="rId3"/>
          <a:stretch>
            <a:fillRect/>
          </a:stretch>
        </p:blipFill>
        <p:spPr>
          <a:xfrm>
            <a:off x="5867400" y="2281394"/>
            <a:ext cx="5334000" cy="3333750"/>
          </a:xfrm>
          <a:prstGeom prst="rect">
            <a:avLst/>
          </a:prstGeom>
        </p:spPr>
      </p:pic>
    </p:spTree>
    <p:extLst>
      <p:ext uri="{BB962C8B-B14F-4D97-AF65-F5344CB8AC3E}">
        <p14:creationId xmlns:p14="http://schemas.microsoft.com/office/powerpoint/2010/main" val="17433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PROCEDIMIENTOS EN EL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464696" y="1906336"/>
            <a:ext cx="5569142" cy="4305859"/>
          </a:xfrm>
          <a:prstGeom prst="rect">
            <a:avLst/>
          </a:prstGeom>
          <a:noFill/>
        </p:spPr>
        <p:txBody>
          <a:bodyPr wrap="square">
            <a:spAutoFit/>
          </a:bodyPr>
          <a:lstStyle/>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Ningún vehículo de emergencia podrá exceder los límites de velocidad establecidos.</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 Los integrantes de las entidades tendrán acceso a los diferentes lugares a través del uso de manillas o escarapelas de diferentes colores, ejemplo: (Naranja – salas de crisis, amarilla – seguridad, azul – salud, roja – entidades operativas, blanca – prensa) </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Todos los miembros de entidades operativas deberán contar con su equipo de protección personal para acceder a los escenarios.</a:t>
            </a:r>
          </a:p>
          <a:p>
            <a:pPr algn="just">
              <a:lnSpc>
                <a:spcPct val="107000"/>
              </a:lnSpc>
              <a:spcAft>
                <a:spcPts val="800"/>
              </a:spcAft>
            </a:pPr>
            <a:r>
              <a:rPr lang="es-CO" sz="18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Imagen 1">
            <a:extLst>
              <a:ext uri="{FF2B5EF4-FFF2-40B4-BE49-F238E27FC236}">
                <a16:creationId xmlns:a16="http://schemas.microsoft.com/office/drawing/2014/main" id="{8C5E476C-3B66-4294-8CAF-9CBE15E8EDF5}"/>
              </a:ext>
            </a:extLst>
          </p:cNvPr>
          <p:cNvPicPr>
            <a:picLocks noChangeAspect="1"/>
          </p:cNvPicPr>
          <p:nvPr/>
        </p:nvPicPr>
        <p:blipFill>
          <a:blip r:embed="rId3"/>
          <a:stretch>
            <a:fillRect/>
          </a:stretch>
        </p:blipFill>
        <p:spPr>
          <a:xfrm>
            <a:off x="6715593" y="2163183"/>
            <a:ext cx="4308007" cy="3116650"/>
          </a:xfrm>
          <a:prstGeom prst="rect">
            <a:avLst/>
          </a:prstGeom>
        </p:spPr>
      </p:pic>
    </p:spTree>
    <p:extLst>
      <p:ext uri="{BB962C8B-B14F-4D97-AF65-F5344CB8AC3E}">
        <p14:creationId xmlns:p14="http://schemas.microsoft.com/office/powerpoint/2010/main" val="881135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099" y="711200"/>
            <a:ext cx="8801099"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DEFINICIÓN DE SIMULACRO Y SIMULACIÓN</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844841" y="2212447"/>
            <a:ext cx="4854331" cy="2862322"/>
          </a:xfrm>
          <a:prstGeom prst="rect">
            <a:avLst/>
          </a:prstGeom>
          <a:noFill/>
        </p:spPr>
        <p:txBody>
          <a:bodyPr wrap="square">
            <a:spAutoFit/>
          </a:bodyPr>
          <a:lstStyle/>
          <a:p>
            <a:pPr algn="just"/>
            <a:r>
              <a:rPr lang="es-MX" sz="2000" dirty="0"/>
              <a:t>Los simulacros son ejercicios prácticos que representan una situación de emergencia lo más cercano a lo que sería en la realidad, basados siempre en el análisis del riesgo municipal</a:t>
            </a:r>
          </a:p>
          <a:p>
            <a:pPr algn="just"/>
            <a:endParaRPr lang="es-MX" sz="2000" dirty="0"/>
          </a:p>
          <a:p>
            <a:pPr algn="just"/>
            <a:r>
              <a:rPr lang="es-MX" sz="2000" dirty="0"/>
              <a:t>Una simulación es una forma de poner a prueba la estrategia empresarial de respuesta y sus protocolos. </a:t>
            </a:r>
            <a:endParaRPr lang="es-CO" sz="2000" dirty="0"/>
          </a:p>
        </p:txBody>
      </p:sp>
      <p:pic>
        <p:nvPicPr>
          <p:cNvPr id="3" name="Imagen 2">
            <a:extLst>
              <a:ext uri="{FF2B5EF4-FFF2-40B4-BE49-F238E27FC236}">
                <a16:creationId xmlns:a16="http://schemas.microsoft.com/office/drawing/2014/main" id="{E8EA21E0-3610-4C6C-9302-030351D3D898}"/>
              </a:ext>
            </a:extLst>
          </p:cNvPr>
          <p:cNvPicPr>
            <a:picLocks noChangeAspect="1"/>
          </p:cNvPicPr>
          <p:nvPr/>
        </p:nvPicPr>
        <p:blipFill rotWithShape="1">
          <a:blip r:embed="rId3"/>
          <a:srcRect l="17174" t="3066" r="17111" b="12555"/>
          <a:stretch/>
        </p:blipFill>
        <p:spPr>
          <a:xfrm>
            <a:off x="5937808" y="1962937"/>
            <a:ext cx="5229469" cy="3349993"/>
          </a:xfrm>
          <a:prstGeom prst="rect">
            <a:avLst/>
          </a:prstGeom>
        </p:spPr>
      </p:pic>
    </p:spTree>
    <p:extLst>
      <p:ext uri="{BB962C8B-B14F-4D97-AF65-F5344CB8AC3E}">
        <p14:creationId xmlns:p14="http://schemas.microsoft.com/office/powerpoint/2010/main" val="2313486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PROCEDIMIENTOS EN EL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4535540" y="1604259"/>
            <a:ext cx="6946926" cy="3905428"/>
          </a:xfrm>
          <a:prstGeom prst="rect">
            <a:avLst/>
          </a:prstGeom>
          <a:noFill/>
        </p:spPr>
        <p:txBody>
          <a:bodyPr wrap="square">
            <a:spAutoFit/>
          </a:bodyPr>
          <a:lstStyle/>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Ningún miembro de las entidades participantes en el ejercicio deberá correr durante el desarrollo del ejercicio. </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Cada escenario contará con un oficial de seguridad identificado de manera visible para los participantes, preferiblemente a través de un chaleco de color vistoso.</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 El responsable del escenario, junto con el oficial de seguridad, coordinaran el montaje del escenario, señalización del perímetro e informará a los pobladores vecinos; igualmente, recibirán a las entidades de socorro que lleguen al lugar y brindarán información sobre las características del escenario y aspectos de seguridad.</a:t>
            </a:r>
          </a:p>
        </p:txBody>
      </p:sp>
      <p:pic>
        <p:nvPicPr>
          <p:cNvPr id="3074" name="Picture 2" descr="Simulacro de emergencia - Plan de Autoprotección y Emergencia">
            <a:extLst>
              <a:ext uri="{FF2B5EF4-FFF2-40B4-BE49-F238E27FC236}">
                <a16:creationId xmlns:a16="http://schemas.microsoft.com/office/drawing/2014/main" id="{588C50F8-828A-4F2A-9DA0-733772E8C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14" y="2294794"/>
            <a:ext cx="4060814" cy="2787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615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PROCEDIMIENTOS EN EL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788307" y="1610790"/>
            <a:ext cx="6946618" cy="5919313"/>
          </a:xfrm>
          <a:prstGeom prst="rect">
            <a:avLst/>
          </a:prstGeom>
          <a:noFill/>
        </p:spPr>
        <p:txBody>
          <a:bodyPr wrap="square">
            <a:spAutoFit/>
          </a:bodyPr>
          <a:lstStyle/>
          <a:p>
            <a:pPr algn="just">
              <a:lnSpc>
                <a:spcPct val="107000"/>
              </a:lnSpc>
              <a:spcAft>
                <a:spcPts val="800"/>
              </a:spcAft>
            </a:pPr>
            <a:r>
              <a:rPr lang="es-CO" sz="2000" dirty="0">
                <a:latin typeface="Calibri" panose="020F0502020204030204" pitchFamily="34" charset="0"/>
                <a:ea typeface="Calibri" panose="020F0502020204030204" pitchFamily="34" charset="0"/>
                <a:cs typeface="Times New Roman" panose="02020603050405020304" pitchFamily="18" charset="0"/>
              </a:rPr>
              <a:t>Guion de simulacro: </a:t>
            </a:r>
          </a:p>
          <a:p>
            <a:pPr marL="342900" indent="-342900" algn="just">
              <a:lnSpc>
                <a:spcPct val="107000"/>
              </a:lnSpc>
              <a:spcAft>
                <a:spcPts val="800"/>
              </a:spcAft>
              <a:buFont typeface="Arial" panose="020B0604020202020204" pitchFamily="34" charset="0"/>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Incluir varias personas</a:t>
            </a:r>
            <a:r>
              <a:rPr lang="es-CO" sz="2000" dirty="0">
                <a:latin typeface="Calibri" panose="020F0502020204030204" pitchFamily="34" charset="0"/>
                <a:ea typeface="Calibri" panose="020F0502020204030204" pitchFamily="34" charset="0"/>
                <a:cs typeface="Times New Roman" panose="02020603050405020304" pitchFamily="18" charset="0"/>
              </a:rPr>
              <a:t> del equipo</a:t>
            </a:r>
          </a:p>
          <a:p>
            <a:pPr marL="342900" indent="-342900" algn="just">
              <a:lnSpc>
                <a:spcPct val="107000"/>
              </a:lnSpc>
              <a:spcAft>
                <a:spcPts val="800"/>
              </a:spcAft>
              <a:buFont typeface="Arial" panose="020B0604020202020204" pitchFamily="34" charset="0"/>
              <a:buChar char="•"/>
            </a:pPr>
            <a:r>
              <a:rPr lang="es-CO" sz="2000" dirty="0">
                <a:latin typeface="Calibri" panose="020F0502020204030204" pitchFamily="34" charset="0"/>
                <a:ea typeface="Calibri" panose="020F0502020204030204" pitchFamily="34" charset="0"/>
                <a:cs typeface="Times New Roman" panose="02020603050405020304" pitchFamily="18" charset="0"/>
              </a:rPr>
              <a:t>Definir secuencia cronológica</a:t>
            </a:r>
          </a:p>
          <a:p>
            <a:pPr marL="342900" indent="-342900" algn="just">
              <a:lnSpc>
                <a:spcPct val="107000"/>
              </a:lnSpc>
              <a:spcAft>
                <a:spcPts val="800"/>
              </a:spcAft>
              <a:buFont typeface="Arial" panose="020B0604020202020204" pitchFamily="34" charset="0"/>
              <a:buChar char="•"/>
            </a:pPr>
            <a:r>
              <a:rPr lang="es-CO" sz="2000" dirty="0">
                <a:latin typeface="Calibri" panose="020F0502020204030204" pitchFamily="34" charset="0"/>
                <a:ea typeface="Calibri" panose="020F0502020204030204" pitchFamily="34" charset="0"/>
                <a:cs typeface="Times New Roman" panose="02020603050405020304" pitchFamily="18" charset="0"/>
              </a:rPr>
              <a:t>Confidencial</a:t>
            </a:r>
          </a:p>
          <a:p>
            <a:pPr marL="342900" indent="-342900" algn="just">
              <a:lnSpc>
                <a:spcPct val="107000"/>
              </a:lnSpc>
              <a:spcAft>
                <a:spcPts val="800"/>
              </a:spcAft>
              <a:buFont typeface="Arial" panose="020B0604020202020204" pitchFamily="34" charset="0"/>
              <a:buChar char="•"/>
            </a:pPr>
            <a:r>
              <a:rPr lang="es-CO" sz="2000" dirty="0">
                <a:latin typeface="Calibri" panose="020F0502020204030204" pitchFamily="34" charset="0"/>
                <a:ea typeface="Calibri" panose="020F0502020204030204" pitchFamily="34" charset="0"/>
                <a:cs typeface="Times New Roman" panose="02020603050405020304" pitchFamily="18" charset="0"/>
              </a:rPr>
              <a:t>Revisión de recursos</a:t>
            </a:r>
          </a:p>
          <a:p>
            <a:pPr algn="just">
              <a:lnSpc>
                <a:spcPct val="107000"/>
              </a:lnSpc>
              <a:spcAft>
                <a:spcPts val="800"/>
              </a:spcAft>
            </a:pPr>
            <a:endParaRPr lang="es-CO"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CO" sz="2000" dirty="0">
                <a:latin typeface="Calibri" panose="020F0502020204030204" pitchFamily="34" charset="0"/>
                <a:ea typeface="Calibri" panose="020F0502020204030204" pitchFamily="34" charset="0"/>
                <a:cs typeface="Times New Roman" panose="02020603050405020304" pitchFamily="18" charset="0"/>
              </a:rPr>
              <a:t>Planeación y organización</a:t>
            </a:r>
          </a:p>
          <a:p>
            <a:pPr marL="342900" indent="-342900" algn="just">
              <a:lnSpc>
                <a:spcPct val="107000"/>
              </a:lnSpc>
              <a:spcAft>
                <a:spcPts val="800"/>
              </a:spcAft>
              <a:buFont typeface="+mj-lt"/>
              <a:buAutoNum type="alphaLcPeriod"/>
            </a:pPr>
            <a:r>
              <a:rPr lang="es-CO" sz="2000" dirty="0">
                <a:latin typeface="Calibri" panose="020F0502020204030204" pitchFamily="34" charset="0"/>
                <a:ea typeface="Calibri" panose="020F0502020204030204" pitchFamily="34" charset="0"/>
                <a:cs typeface="Times New Roman" panose="02020603050405020304" pitchFamily="18" charset="0"/>
              </a:rPr>
              <a:t>Pertinencia del ejercicio </a:t>
            </a:r>
          </a:p>
          <a:p>
            <a:pPr marL="342900" indent="-342900" algn="just">
              <a:lnSpc>
                <a:spcPct val="107000"/>
              </a:lnSpc>
              <a:spcAft>
                <a:spcPts val="800"/>
              </a:spcAft>
              <a:buFont typeface="+mj-lt"/>
              <a:buAutoNum type="alphaLcPeriod"/>
            </a:pPr>
            <a:r>
              <a:rPr lang="es-CO" sz="2000" dirty="0">
                <a:latin typeface="Calibri" panose="020F0502020204030204" pitchFamily="34" charset="0"/>
                <a:ea typeface="Calibri" panose="020F0502020204030204" pitchFamily="34" charset="0"/>
                <a:cs typeface="Times New Roman" panose="02020603050405020304" pitchFamily="18" charset="0"/>
              </a:rPr>
              <a:t>Objetivos: Se debe definir lo que se espera como resultado</a:t>
            </a:r>
          </a:p>
          <a:p>
            <a:pPr marL="342900" indent="-342900" algn="just">
              <a:lnSpc>
                <a:spcPct val="107000"/>
              </a:lnSpc>
              <a:spcAft>
                <a:spcPts val="800"/>
              </a:spcAft>
              <a:buFont typeface="+mj-lt"/>
              <a:buAutoNum type="alphaLcPeriod"/>
            </a:pPr>
            <a:r>
              <a:rPr lang="es-CO" sz="2000" dirty="0">
                <a:latin typeface="Calibri" panose="020F0502020204030204" pitchFamily="34" charset="0"/>
                <a:ea typeface="Calibri" panose="020F0502020204030204" pitchFamily="34" charset="0"/>
                <a:cs typeface="Times New Roman" panose="02020603050405020304" pitchFamily="18" charset="0"/>
              </a:rPr>
              <a:t>Alcance En el alcance se define hasta dónde se quiere que el ejercicio tenga afectación</a:t>
            </a:r>
          </a:p>
          <a:p>
            <a:pPr marL="800100" lvl="1" indent="-342900" algn="just">
              <a:lnSpc>
                <a:spcPct val="107000"/>
              </a:lnSpc>
              <a:spcAft>
                <a:spcPts val="800"/>
              </a:spcAft>
              <a:buFont typeface="+mj-lt"/>
              <a:buAutoNum type="alphaLcPeriod"/>
            </a:pPr>
            <a:endParaRPr lang="es-CO"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lphaLcPeriod"/>
            </a:pP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lphaLcPeriod"/>
            </a:pPr>
            <a:endParaRPr lang="es-CO"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2B28BE08-8CA6-4CCA-A59A-9777C589218B}"/>
              </a:ext>
            </a:extLst>
          </p:cNvPr>
          <p:cNvPicPr>
            <a:picLocks noChangeAspect="1"/>
          </p:cNvPicPr>
          <p:nvPr/>
        </p:nvPicPr>
        <p:blipFill>
          <a:blip r:embed="rId3"/>
          <a:stretch>
            <a:fillRect/>
          </a:stretch>
        </p:blipFill>
        <p:spPr>
          <a:xfrm>
            <a:off x="7597871" y="1806837"/>
            <a:ext cx="3739781" cy="3739781"/>
          </a:xfrm>
          <a:prstGeom prst="rect">
            <a:avLst/>
          </a:prstGeom>
        </p:spPr>
      </p:pic>
    </p:spTree>
    <p:extLst>
      <p:ext uri="{BB962C8B-B14F-4D97-AF65-F5344CB8AC3E}">
        <p14:creationId xmlns:p14="http://schemas.microsoft.com/office/powerpoint/2010/main" val="3050556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PROCEDIMIENTOS EN EL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849026" y="1663594"/>
            <a:ext cx="8612414" cy="5060424"/>
          </a:xfrm>
          <a:prstGeom prst="rect">
            <a:avLst/>
          </a:prstGeom>
          <a:noFill/>
        </p:spPr>
        <p:txBody>
          <a:bodyPr wrap="square">
            <a:spAutoFit/>
          </a:bodyPr>
          <a:lstStyle/>
          <a:p>
            <a:pPr algn="just">
              <a:lnSpc>
                <a:spcPct val="107000"/>
              </a:lnSpc>
              <a:spcAft>
                <a:spcPts val="800"/>
              </a:spcAft>
            </a:pPr>
            <a:r>
              <a:rPr lang="es-CO" dirty="0">
                <a:latin typeface="Calibri" panose="020F0502020204030204" pitchFamily="34" charset="0"/>
                <a:ea typeface="Calibri" panose="020F0502020204030204" pitchFamily="34" charset="0"/>
                <a:cs typeface="Times New Roman" panose="02020603050405020304" pitchFamily="18" charset="0"/>
              </a:rPr>
              <a:t>d. Definición del evento a simular “Conocimiento del Riesgo”</a:t>
            </a:r>
          </a:p>
          <a:p>
            <a:pPr algn="just">
              <a:lnSpc>
                <a:spcPct val="107000"/>
              </a:lnSpc>
              <a:spcAft>
                <a:spcPts val="800"/>
              </a:spcAft>
            </a:pPr>
            <a:r>
              <a:rPr lang="es-CO" dirty="0">
                <a:effectLst/>
                <a:latin typeface="Calibri" panose="020F0502020204030204" pitchFamily="34" charset="0"/>
                <a:ea typeface="Calibri" panose="020F0502020204030204" pitchFamily="34" charset="0"/>
                <a:cs typeface="Times New Roman" panose="02020603050405020304" pitchFamily="18" charset="0"/>
              </a:rPr>
              <a:t>Dentro de los eventos que se pueden simular se encuentran: </a:t>
            </a:r>
          </a:p>
          <a:p>
            <a:pPr marL="285750" indent="-285750" algn="just">
              <a:lnSpc>
                <a:spcPct val="107000"/>
              </a:lnSpc>
              <a:spcAft>
                <a:spcPts val="800"/>
              </a:spcAft>
              <a:buFont typeface="Arial" panose="020B0604020202020204" pitchFamily="34" charset="0"/>
              <a:buChar char="•"/>
            </a:pPr>
            <a:r>
              <a:rPr lang="es-CO" dirty="0">
                <a:effectLst/>
                <a:latin typeface="Calibri" panose="020F0502020204030204" pitchFamily="34" charset="0"/>
                <a:ea typeface="Calibri" panose="020F0502020204030204" pitchFamily="34" charset="0"/>
                <a:cs typeface="Times New Roman" panose="02020603050405020304" pitchFamily="18" charset="0"/>
              </a:rPr>
              <a:t>Sismos</a:t>
            </a:r>
          </a:p>
          <a:p>
            <a:pPr marL="285750" indent="-285750" algn="just">
              <a:lnSpc>
                <a:spcPct val="107000"/>
              </a:lnSpc>
              <a:spcAft>
                <a:spcPts val="800"/>
              </a:spcAft>
              <a:buFont typeface="Arial" panose="020B0604020202020204" pitchFamily="34" charset="0"/>
              <a:buChar char="•"/>
            </a:pPr>
            <a:r>
              <a:rPr lang="es-CO" dirty="0">
                <a:effectLst/>
                <a:latin typeface="Calibri" panose="020F0502020204030204" pitchFamily="34" charset="0"/>
                <a:ea typeface="Calibri" panose="020F0502020204030204" pitchFamily="34" charset="0"/>
                <a:cs typeface="Times New Roman" panose="02020603050405020304" pitchFamily="18" charset="0"/>
              </a:rPr>
              <a:t>Inundaciones </a:t>
            </a:r>
          </a:p>
          <a:p>
            <a:pPr marL="285750" indent="-285750" algn="just">
              <a:lnSpc>
                <a:spcPct val="107000"/>
              </a:lnSpc>
              <a:spcAft>
                <a:spcPts val="800"/>
              </a:spcAft>
              <a:buFont typeface="Arial" panose="020B0604020202020204" pitchFamily="34" charset="0"/>
              <a:buChar char="•"/>
            </a:pPr>
            <a:r>
              <a:rPr lang="es-CO" dirty="0">
                <a:effectLst/>
                <a:latin typeface="Calibri" panose="020F0502020204030204" pitchFamily="34" charset="0"/>
                <a:ea typeface="Calibri" panose="020F0502020204030204" pitchFamily="34" charset="0"/>
                <a:cs typeface="Times New Roman" panose="02020603050405020304" pitchFamily="18" charset="0"/>
              </a:rPr>
              <a:t>Avalanchas, lahares o aludes </a:t>
            </a:r>
          </a:p>
          <a:p>
            <a:pPr marL="285750" indent="-285750" algn="just">
              <a:lnSpc>
                <a:spcPct val="107000"/>
              </a:lnSpc>
              <a:spcAft>
                <a:spcPts val="800"/>
              </a:spcAft>
              <a:buFont typeface="Arial" panose="020B0604020202020204" pitchFamily="34" charset="0"/>
              <a:buChar char="•"/>
            </a:pPr>
            <a:r>
              <a:rPr lang="es-CO" dirty="0">
                <a:effectLst/>
                <a:latin typeface="Calibri" panose="020F0502020204030204" pitchFamily="34" charset="0"/>
                <a:ea typeface="Calibri" panose="020F0502020204030204" pitchFamily="34" charset="0"/>
                <a:cs typeface="Times New Roman" panose="02020603050405020304" pitchFamily="18" charset="0"/>
              </a:rPr>
              <a:t>Erupciones volcánicas </a:t>
            </a:r>
          </a:p>
          <a:p>
            <a:pPr marL="285750" indent="-285750" algn="just">
              <a:lnSpc>
                <a:spcPct val="107000"/>
              </a:lnSpc>
              <a:spcAft>
                <a:spcPts val="800"/>
              </a:spcAft>
              <a:buFont typeface="Arial" panose="020B0604020202020204" pitchFamily="34" charset="0"/>
              <a:buChar char="•"/>
            </a:pPr>
            <a:r>
              <a:rPr lang="es-CO" dirty="0">
                <a:effectLst/>
                <a:latin typeface="Calibri" panose="020F0502020204030204" pitchFamily="34" charset="0"/>
                <a:ea typeface="Calibri" panose="020F0502020204030204" pitchFamily="34" charset="0"/>
                <a:cs typeface="Times New Roman" panose="02020603050405020304" pitchFamily="18" charset="0"/>
              </a:rPr>
              <a:t>Emergencias con materiales peligrosos</a:t>
            </a:r>
          </a:p>
          <a:p>
            <a:pPr marL="285750" indent="-285750" algn="just">
              <a:lnSpc>
                <a:spcPct val="107000"/>
              </a:lnSpc>
              <a:spcAft>
                <a:spcPts val="800"/>
              </a:spcAft>
              <a:buFont typeface="Arial" panose="020B0604020202020204" pitchFamily="34" charset="0"/>
              <a:buChar char="•"/>
            </a:pPr>
            <a:r>
              <a:rPr lang="es-CO" dirty="0">
                <a:effectLst/>
                <a:latin typeface="Calibri" panose="020F0502020204030204" pitchFamily="34" charset="0"/>
                <a:ea typeface="Calibri" panose="020F0502020204030204" pitchFamily="34" charset="0"/>
                <a:cs typeface="Times New Roman" panose="02020603050405020304" pitchFamily="18" charset="0"/>
              </a:rPr>
              <a:t>Fenómenos de remoción en masa </a:t>
            </a:r>
          </a:p>
          <a:p>
            <a:pPr marL="285750" indent="-285750" algn="just">
              <a:lnSpc>
                <a:spcPct val="107000"/>
              </a:lnSpc>
              <a:spcAft>
                <a:spcPts val="800"/>
              </a:spcAft>
              <a:buFont typeface="Arial" panose="020B0604020202020204" pitchFamily="34" charset="0"/>
              <a:buChar char="•"/>
            </a:pPr>
            <a:r>
              <a:rPr lang="es-CO" dirty="0">
                <a:effectLst/>
                <a:latin typeface="Calibri" panose="020F0502020204030204" pitchFamily="34" charset="0"/>
                <a:ea typeface="Calibri" panose="020F0502020204030204" pitchFamily="34" charset="0"/>
                <a:cs typeface="Times New Roman" panose="02020603050405020304" pitchFamily="18" charset="0"/>
              </a:rPr>
              <a:t>Incendios estructurales </a:t>
            </a:r>
          </a:p>
          <a:p>
            <a:pPr marL="285750" indent="-285750" algn="just">
              <a:lnSpc>
                <a:spcPct val="107000"/>
              </a:lnSpc>
              <a:spcAft>
                <a:spcPts val="800"/>
              </a:spcAft>
              <a:buFont typeface="Arial" panose="020B0604020202020204" pitchFamily="34" charset="0"/>
              <a:buChar char="•"/>
            </a:pPr>
            <a:r>
              <a:rPr lang="es-CO" dirty="0">
                <a:effectLst/>
                <a:latin typeface="Calibri" panose="020F0502020204030204" pitchFamily="34" charset="0"/>
                <a:ea typeface="Calibri" panose="020F0502020204030204" pitchFamily="34" charset="0"/>
                <a:cs typeface="Times New Roman" panose="02020603050405020304" pitchFamily="18" charset="0"/>
              </a:rPr>
              <a:t>Atentados terroristas</a:t>
            </a:r>
          </a:p>
          <a:p>
            <a:pPr marL="285750" indent="-285750" algn="just">
              <a:lnSpc>
                <a:spcPct val="107000"/>
              </a:lnSpc>
              <a:spcAft>
                <a:spcPts val="800"/>
              </a:spcAft>
              <a:buFont typeface="Arial" panose="020B0604020202020204" pitchFamily="34" charset="0"/>
              <a:buChar char="•"/>
            </a:pPr>
            <a:r>
              <a:rPr lang="es-CO" dirty="0">
                <a:effectLst/>
                <a:latin typeface="Calibri" panose="020F0502020204030204" pitchFamily="34" charset="0"/>
                <a:ea typeface="Calibri" panose="020F0502020204030204" pitchFamily="34" charset="0"/>
                <a:cs typeface="Times New Roman" panose="02020603050405020304" pitchFamily="18" charset="0"/>
              </a:rPr>
              <a:t>Accidentes vehiculares, acuáticos, aéreos</a:t>
            </a:r>
          </a:p>
          <a:p>
            <a:pPr marL="285750" indent="-285750" algn="just">
              <a:lnSpc>
                <a:spcPct val="107000"/>
              </a:lnSpc>
              <a:spcAft>
                <a:spcPts val="800"/>
              </a:spcAft>
              <a:buFont typeface="Arial" panose="020B0604020202020204" pitchFamily="34" charset="0"/>
              <a:buChar char="•"/>
            </a:pPr>
            <a:r>
              <a:rPr lang="es-CO" dirty="0">
                <a:effectLst/>
                <a:latin typeface="Calibri" panose="020F0502020204030204" pitchFamily="34" charset="0"/>
                <a:ea typeface="Calibri" panose="020F0502020204030204" pitchFamily="34" charset="0"/>
                <a:cs typeface="Times New Roman" panose="02020603050405020304" pitchFamily="18" charset="0"/>
              </a:rPr>
              <a:t>Otros Guía Metodológica para el Desarrollo de Simulaciones y Se debe tener presente que existen amenazas que son poco frecuentes pero de alto impacto. </a:t>
            </a:r>
          </a:p>
        </p:txBody>
      </p:sp>
      <p:pic>
        <p:nvPicPr>
          <p:cNvPr id="4100" name="Picture 4" descr="PLAN DE EVACUACION ESCOLAR - YouTube">
            <a:extLst>
              <a:ext uri="{FF2B5EF4-FFF2-40B4-BE49-F238E27FC236}">
                <a16:creationId xmlns:a16="http://schemas.microsoft.com/office/drawing/2014/main" id="{43D4E1E8-0B01-4A01-ADC0-ED552C71A5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5722" y="2130084"/>
            <a:ext cx="4386418" cy="3285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000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PROCEDIMIENTOS EN EL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5059121" y="1850633"/>
            <a:ext cx="6021258" cy="4294252"/>
          </a:xfrm>
          <a:prstGeom prst="rect">
            <a:avLst/>
          </a:prstGeom>
          <a:noFill/>
        </p:spPr>
        <p:txBody>
          <a:bodyPr wrap="square">
            <a:spAutoFit/>
          </a:bodyPr>
          <a:lstStyle/>
          <a:p>
            <a:pPr algn="just">
              <a:lnSpc>
                <a:spcPct val="107000"/>
              </a:lnSpc>
              <a:spcAft>
                <a:spcPts val="800"/>
              </a:spcAft>
            </a:pPr>
            <a:endParaRPr lang="es-CO"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lphaLcPeriod" startAt="5"/>
            </a:pPr>
            <a:r>
              <a:rPr lang="es-CO" sz="2000" dirty="0">
                <a:effectLst/>
                <a:latin typeface="Calibri" panose="020F0502020204030204" pitchFamily="34" charset="0"/>
                <a:ea typeface="Calibri" panose="020F0502020204030204" pitchFamily="34" charset="0"/>
                <a:cs typeface="Times New Roman" panose="02020603050405020304" pitchFamily="18" charset="0"/>
              </a:rPr>
              <a:t>Participantes o público objetivo</a:t>
            </a:r>
          </a:p>
          <a:p>
            <a:pPr marL="342900" indent="-342900" algn="just">
              <a:lnSpc>
                <a:spcPct val="107000"/>
              </a:lnSpc>
              <a:spcAft>
                <a:spcPts val="800"/>
              </a:spcAft>
              <a:buFont typeface="+mj-lt"/>
              <a:buAutoNum type="alphaLcPeriod" startAt="5"/>
            </a:pPr>
            <a:r>
              <a:rPr lang="es-CO" sz="2000" dirty="0">
                <a:effectLst/>
                <a:latin typeface="Calibri" panose="020F0502020204030204" pitchFamily="34" charset="0"/>
                <a:ea typeface="Calibri" panose="020F0502020204030204" pitchFamily="34" charset="0"/>
                <a:cs typeface="Times New Roman" panose="02020603050405020304" pitchFamily="18" charset="0"/>
              </a:rPr>
              <a:t>Plan de trabajo</a:t>
            </a:r>
          </a:p>
          <a:p>
            <a:pPr marL="342900" indent="-342900" algn="just">
              <a:lnSpc>
                <a:spcPct val="107000"/>
              </a:lnSpc>
              <a:spcAft>
                <a:spcPts val="800"/>
              </a:spcAft>
              <a:buFont typeface="+mj-lt"/>
              <a:buAutoNum type="alphaLcPeriod" startAt="5"/>
            </a:pPr>
            <a:r>
              <a:rPr lang="es-CO" sz="2000" dirty="0">
                <a:effectLst/>
                <a:latin typeface="Calibri" panose="020F0502020204030204" pitchFamily="34" charset="0"/>
                <a:ea typeface="Calibri" panose="020F0502020204030204" pitchFamily="34" charset="0"/>
                <a:cs typeface="Times New Roman" panose="02020603050405020304" pitchFamily="18" charset="0"/>
              </a:rPr>
              <a:t>Guion</a:t>
            </a:r>
          </a:p>
          <a:p>
            <a:pPr marL="342900" indent="-342900" algn="just">
              <a:lnSpc>
                <a:spcPct val="107000"/>
              </a:lnSpc>
              <a:spcAft>
                <a:spcPts val="800"/>
              </a:spcAft>
              <a:buFont typeface="+mj-lt"/>
              <a:buAutoNum type="alphaLcPeriod" startAt="5"/>
            </a:pPr>
            <a:r>
              <a:rPr lang="es-CO" sz="2000" dirty="0">
                <a:effectLst/>
                <a:latin typeface="Calibri" panose="020F0502020204030204" pitchFamily="34" charset="0"/>
                <a:ea typeface="Calibri" panose="020F0502020204030204" pitchFamily="34" charset="0"/>
                <a:cs typeface="Times New Roman" panose="02020603050405020304" pitchFamily="18" charset="0"/>
              </a:rPr>
              <a:t>Recursos</a:t>
            </a:r>
          </a:p>
          <a:p>
            <a:pPr marL="342900" indent="-342900" algn="just">
              <a:lnSpc>
                <a:spcPct val="107000"/>
              </a:lnSpc>
              <a:spcAft>
                <a:spcPts val="800"/>
              </a:spcAft>
              <a:buFont typeface="+mj-lt"/>
              <a:buAutoNum type="alphaLcPeriod" startAt="5"/>
            </a:pPr>
            <a:r>
              <a:rPr lang="es-CO" sz="2000" dirty="0">
                <a:effectLst/>
                <a:latin typeface="Calibri" panose="020F0502020204030204" pitchFamily="34" charset="0"/>
                <a:ea typeface="Calibri" panose="020F0502020204030204" pitchFamily="34" charset="0"/>
                <a:cs typeface="Times New Roman" panose="02020603050405020304" pitchFamily="18" charset="0"/>
              </a:rPr>
              <a:t>Reuniones previas </a:t>
            </a:r>
          </a:p>
          <a:p>
            <a:pPr marL="342900" indent="-342900" algn="just">
              <a:lnSpc>
                <a:spcPct val="107000"/>
              </a:lnSpc>
              <a:spcAft>
                <a:spcPts val="800"/>
              </a:spcAft>
              <a:buFont typeface="+mj-lt"/>
              <a:buAutoNum type="alphaLcPeriod" startAt="5"/>
            </a:pPr>
            <a:r>
              <a:rPr lang="es-CO" sz="2000" dirty="0">
                <a:effectLst/>
                <a:latin typeface="Calibri" panose="020F0502020204030204" pitchFamily="34" charset="0"/>
                <a:ea typeface="Calibri" panose="020F0502020204030204" pitchFamily="34" charset="0"/>
                <a:cs typeface="Times New Roman" panose="02020603050405020304" pitchFamily="18" charset="0"/>
              </a:rPr>
              <a:t>Cronograma </a:t>
            </a:r>
          </a:p>
          <a:p>
            <a:pPr marL="342900" indent="-342900" algn="just">
              <a:lnSpc>
                <a:spcPct val="107000"/>
              </a:lnSpc>
              <a:spcAft>
                <a:spcPts val="800"/>
              </a:spcAft>
              <a:buFont typeface="+mj-lt"/>
              <a:buAutoNum type="alphaLcPeriod" startAt="5"/>
            </a:pPr>
            <a:r>
              <a:rPr lang="es-CO" sz="2000" dirty="0">
                <a:effectLst/>
                <a:latin typeface="Calibri" panose="020F0502020204030204" pitchFamily="34" charset="0"/>
                <a:ea typeface="Calibri" panose="020F0502020204030204" pitchFamily="34" charset="0"/>
                <a:cs typeface="Times New Roman" panose="02020603050405020304" pitchFamily="18" charset="0"/>
              </a:rPr>
              <a:t>Estructura organizacional para la planeación</a:t>
            </a:r>
          </a:p>
          <a:p>
            <a:pPr marL="342900" indent="-342900" algn="just">
              <a:lnSpc>
                <a:spcPct val="107000"/>
              </a:lnSpc>
              <a:spcAft>
                <a:spcPts val="800"/>
              </a:spcAft>
              <a:buFont typeface="+mj-lt"/>
              <a:buAutoNum type="alphaLcPeriod" startAt="5"/>
            </a:pP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mj-lt"/>
              <a:buAutoNum type="alphaLcPeriod" startAt="5"/>
            </a:pPr>
            <a:endParaRPr lang="es-CO"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SimulacroNocturno2019 por sismo y tsunami en el litoral peruano y  multipeligro al interior del país - INDECI Tarea de Todos">
            <a:extLst>
              <a:ext uri="{FF2B5EF4-FFF2-40B4-BE49-F238E27FC236}">
                <a16:creationId xmlns:a16="http://schemas.microsoft.com/office/drawing/2014/main" id="{EFD9967A-2561-48C8-9435-ED776E479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88" y="2413663"/>
            <a:ext cx="4181451" cy="229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648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PROCEDIMIENTOS EN EL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7" name="CuadroTexto 6">
            <a:extLst>
              <a:ext uri="{FF2B5EF4-FFF2-40B4-BE49-F238E27FC236}">
                <a16:creationId xmlns:a16="http://schemas.microsoft.com/office/drawing/2014/main" id="{AB13BB39-EC4A-465A-A7BC-0DD92AAE5C84}"/>
              </a:ext>
            </a:extLst>
          </p:cNvPr>
          <p:cNvSpPr txBox="1"/>
          <p:nvPr/>
        </p:nvSpPr>
        <p:spPr>
          <a:xfrm>
            <a:off x="849383" y="1588250"/>
            <a:ext cx="5566407" cy="5201167"/>
          </a:xfrm>
          <a:prstGeom prst="rect">
            <a:avLst/>
          </a:prstGeom>
          <a:noFill/>
        </p:spPr>
        <p:txBody>
          <a:bodyPr wrap="square">
            <a:spAutoFit/>
          </a:bodyPr>
          <a:lstStyle/>
          <a:p>
            <a:pPr algn="just">
              <a:lnSpc>
                <a:spcPct val="107000"/>
              </a:lnSpc>
              <a:spcAft>
                <a:spcPts val="800"/>
              </a:spcAft>
            </a:pPr>
            <a:r>
              <a:rPr lang="es-CO" sz="1800" dirty="0">
                <a:effectLst/>
                <a:latin typeface="Calibri" panose="020F0502020204030204" pitchFamily="34" charset="0"/>
                <a:ea typeface="Calibri" panose="020F0502020204030204" pitchFamily="34" charset="0"/>
                <a:cs typeface="Times New Roman" panose="02020603050405020304" pitchFamily="18" charset="0"/>
              </a:rPr>
              <a:t> </a:t>
            </a:r>
            <a:r>
              <a:rPr lang="es-CO" sz="2000" dirty="0">
                <a:effectLst/>
                <a:latin typeface="Calibri" panose="020F0502020204030204" pitchFamily="34" charset="0"/>
                <a:ea typeface="Calibri" panose="020F0502020204030204" pitchFamily="34" charset="0"/>
                <a:cs typeface="Times New Roman" panose="02020603050405020304" pitchFamily="18" charset="0"/>
              </a:rPr>
              <a:t>EJECUCIÓN</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a:t>
            </a:r>
            <a:r>
              <a:rPr lang="es-CO" sz="2000" dirty="0">
                <a:latin typeface="Calibri" panose="020F0502020204030204" pitchFamily="34" charset="0"/>
                <a:ea typeface="Calibri" panose="020F0502020204030204" pitchFamily="34" charset="0"/>
                <a:cs typeface="Times New Roman" panose="02020603050405020304" pitchFamily="18" charset="0"/>
              </a:rPr>
              <a:t>a</a:t>
            </a:r>
            <a:r>
              <a:rPr lang="es-CO" sz="2000" dirty="0">
                <a:effectLst/>
                <a:latin typeface="Calibri" panose="020F0502020204030204" pitchFamily="34" charset="0"/>
                <a:ea typeface="Calibri" panose="020F0502020204030204" pitchFamily="34" charset="0"/>
                <a:cs typeface="Times New Roman" panose="02020603050405020304" pitchFamily="18" charset="0"/>
              </a:rPr>
              <a:t>. Montaje de escenarios e instalaciones: </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En el caso de las simulaciones, el montaje del escenario se puede realizar horas antes del ejercicio y se deberá verificar que todo esté listo para el inicio del mismo.</a:t>
            </a:r>
          </a:p>
          <a:p>
            <a:pPr algn="just">
              <a:lnSpc>
                <a:spcPct val="107000"/>
              </a:lnSpc>
              <a:spcAft>
                <a:spcPts val="800"/>
              </a:spcAft>
            </a:pPr>
            <a:r>
              <a:rPr lang="es-CO" sz="2000" dirty="0">
                <a:latin typeface="Calibri" panose="020F0502020204030204" pitchFamily="34" charset="0"/>
                <a:ea typeface="Calibri" panose="020F0502020204030204" pitchFamily="34" charset="0"/>
                <a:cs typeface="Times New Roman" panose="02020603050405020304" pitchFamily="18" charset="0"/>
              </a:rPr>
              <a:t>b</a:t>
            </a:r>
            <a:r>
              <a:rPr lang="es-CO" sz="2000" dirty="0">
                <a:effectLst/>
                <a:latin typeface="Calibri" panose="020F0502020204030204" pitchFamily="34" charset="0"/>
                <a:ea typeface="Calibri" panose="020F0502020204030204" pitchFamily="34" charset="0"/>
                <a:cs typeface="Times New Roman" panose="02020603050405020304" pitchFamily="18" charset="0"/>
              </a:rPr>
              <a:t>. Acciones previas al inicio del ejercicio</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En los momentos previos al inicio del ejercicio, horas antes, se deberán asignar personas para apoyar ciertas acciones específicas, algunas de ellas son: </a:t>
            </a:r>
          </a:p>
          <a:p>
            <a:pPr algn="just">
              <a:lnSpc>
                <a:spcPct val="107000"/>
              </a:lnSpc>
              <a:spcAft>
                <a:spcPts val="800"/>
              </a:spcAft>
            </a:pPr>
            <a:r>
              <a:rPr lang="es-CO" sz="2000" dirty="0">
                <a:effectLst/>
                <a:latin typeface="Calibri" panose="020F0502020204030204" pitchFamily="34" charset="0"/>
                <a:ea typeface="Calibri" panose="020F0502020204030204" pitchFamily="34" charset="0"/>
                <a:cs typeface="Times New Roman" panose="02020603050405020304" pitchFamily="18" charset="0"/>
              </a:rPr>
              <a:t>• Cuando se ha invitado personal externo, se deberá prever la recepción y ubicación de los mismos.</a:t>
            </a:r>
          </a:p>
        </p:txBody>
      </p:sp>
      <p:pic>
        <p:nvPicPr>
          <p:cNvPr id="3" name="Imagen 2">
            <a:extLst>
              <a:ext uri="{FF2B5EF4-FFF2-40B4-BE49-F238E27FC236}">
                <a16:creationId xmlns:a16="http://schemas.microsoft.com/office/drawing/2014/main" id="{87319B1A-6F24-4645-8A2F-39DEA68E0598}"/>
              </a:ext>
            </a:extLst>
          </p:cNvPr>
          <p:cNvPicPr>
            <a:picLocks noChangeAspect="1"/>
          </p:cNvPicPr>
          <p:nvPr/>
        </p:nvPicPr>
        <p:blipFill>
          <a:blip r:embed="rId3"/>
          <a:stretch>
            <a:fillRect/>
          </a:stretch>
        </p:blipFill>
        <p:spPr>
          <a:xfrm>
            <a:off x="6623050" y="1604259"/>
            <a:ext cx="4514850" cy="4048125"/>
          </a:xfrm>
          <a:prstGeom prst="rect">
            <a:avLst/>
          </a:prstGeom>
        </p:spPr>
      </p:pic>
    </p:spTree>
    <p:extLst>
      <p:ext uri="{BB962C8B-B14F-4D97-AF65-F5344CB8AC3E}">
        <p14:creationId xmlns:p14="http://schemas.microsoft.com/office/powerpoint/2010/main" val="3679723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PROCEDIMIENTOS EN EL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6" name="CuadroTexto 5">
            <a:extLst>
              <a:ext uri="{FF2B5EF4-FFF2-40B4-BE49-F238E27FC236}">
                <a16:creationId xmlns:a16="http://schemas.microsoft.com/office/drawing/2014/main" id="{A86876C4-7FBD-4337-A211-49AABF86A094}"/>
              </a:ext>
            </a:extLst>
          </p:cNvPr>
          <p:cNvSpPr txBox="1"/>
          <p:nvPr/>
        </p:nvSpPr>
        <p:spPr>
          <a:xfrm>
            <a:off x="1054099" y="1604259"/>
            <a:ext cx="5820229" cy="5016758"/>
          </a:xfrm>
          <a:prstGeom prst="rect">
            <a:avLst/>
          </a:prstGeom>
          <a:noFill/>
        </p:spPr>
        <p:txBody>
          <a:bodyPr wrap="square">
            <a:spAutoFit/>
          </a:bodyPr>
          <a:lstStyle/>
          <a:p>
            <a:pPr algn="just"/>
            <a:r>
              <a:rPr lang="es-CO" sz="2000" dirty="0">
                <a:effectLst/>
                <a:latin typeface="Calibri" panose="020F0502020204030204" pitchFamily="34" charset="0"/>
                <a:ea typeface="Calibri" panose="020F0502020204030204" pitchFamily="34" charset="0"/>
                <a:cs typeface="Times New Roman" panose="02020603050405020304" pitchFamily="18" charset="0"/>
              </a:rPr>
              <a:t>• Transporte, ubicación y entrega de identificador, formularios y demás elementos a observadores, evaluadores y controladores. Este personal ya debe estar en los lugares asignados, una vez inicie el ejercicio.</a:t>
            </a:r>
          </a:p>
          <a:p>
            <a:pPr algn="just"/>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O" sz="2000" dirty="0">
                <a:effectLst/>
                <a:latin typeface="Calibri" panose="020F0502020204030204" pitchFamily="34" charset="0"/>
                <a:ea typeface="Calibri" panose="020F0502020204030204" pitchFamily="34" charset="0"/>
                <a:cs typeface="Times New Roman" panose="02020603050405020304" pitchFamily="18" charset="0"/>
              </a:rPr>
              <a:t> • Reunión de seguridad: el coordinador del grupo organizador y el asesor de seguridad</a:t>
            </a:r>
            <a:r>
              <a:rPr lang="es-CO" sz="2000" dirty="0">
                <a:latin typeface="Calibri" panose="020F0502020204030204" pitchFamily="34" charset="0"/>
                <a:ea typeface="Calibri" panose="020F0502020204030204" pitchFamily="34" charset="0"/>
                <a:cs typeface="Times New Roman" panose="02020603050405020304" pitchFamily="18" charset="0"/>
              </a:rPr>
              <a:t>.</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O" sz="2000" dirty="0">
                <a:effectLst/>
                <a:latin typeface="Calibri" panose="020F0502020204030204" pitchFamily="34" charset="0"/>
                <a:ea typeface="Calibri" panose="020F0502020204030204" pitchFamily="34" charset="0"/>
                <a:cs typeface="Times New Roman" panose="02020603050405020304" pitchFamily="18" charset="0"/>
              </a:rPr>
              <a:t> • Revisión del análisis de riesgos, ajustes al plan de contingencias y socialización de este último.</a:t>
            </a:r>
          </a:p>
          <a:p>
            <a:pPr algn="just"/>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O" sz="2000" dirty="0">
                <a:effectLst/>
                <a:latin typeface="Calibri" panose="020F0502020204030204" pitchFamily="34" charset="0"/>
                <a:ea typeface="Calibri" panose="020F0502020204030204" pitchFamily="34" charset="0"/>
                <a:cs typeface="Times New Roman" panose="02020603050405020304" pitchFamily="18" charset="0"/>
              </a:rPr>
              <a:t> • Ubicación de víctimas y simuladores (maniquíes).</a:t>
            </a:r>
          </a:p>
          <a:p>
            <a:pPr algn="just"/>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O" sz="2000" dirty="0">
                <a:effectLst/>
                <a:latin typeface="Calibri" panose="020F0502020204030204" pitchFamily="34" charset="0"/>
                <a:ea typeface="Calibri" panose="020F0502020204030204" pitchFamily="34" charset="0"/>
                <a:cs typeface="Times New Roman" panose="02020603050405020304" pitchFamily="18" charset="0"/>
              </a:rPr>
              <a:t> • En el caso de las simulaciones, los mensajes, mapas y otros recursos didácticos deben estar dispuestos</a:t>
            </a:r>
            <a:endParaRPr lang="es-CO" sz="2000" dirty="0"/>
          </a:p>
        </p:txBody>
      </p:sp>
      <p:pic>
        <p:nvPicPr>
          <p:cNvPr id="3" name="Imagen 2">
            <a:extLst>
              <a:ext uri="{FF2B5EF4-FFF2-40B4-BE49-F238E27FC236}">
                <a16:creationId xmlns:a16="http://schemas.microsoft.com/office/drawing/2014/main" id="{DE93A822-12E4-4B38-9587-4CAE05A1CF3B}"/>
              </a:ext>
            </a:extLst>
          </p:cNvPr>
          <p:cNvPicPr>
            <a:picLocks noChangeAspect="1"/>
          </p:cNvPicPr>
          <p:nvPr/>
        </p:nvPicPr>
        <p:blipFill>
          <a:blip r:embed="rId3"/>
          <a:stretch>
            <a:fillRect/>
          </a:stretch>
        </p:blipFill>
        <p:spPr>
          <a:xfrm>
            <a:off x="6874328" y="1604259"/>
            <a:ext cx="4310743" cy="4215792"/>
          </a:xfrm>
          <a:prstGeom prst="rect">
            <a:avLst/>
          </a:prstGeom>
        </p:spPr>
      </p:pic>
    </p:spTree>
    <p:extLst>
      <p:ext uri="{BB962C8B-B14F-4D97-AF65-F5344CB8AC3E}">
        <p14:creationId xmlns:p14="http://schemas.microsoft.com/office/powerpoint/2010/main" val="883076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PROCEDIMIENTOS EN EL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7" name="CuadroTexto 6">
            <a:extLst>
              <a:ext uri="{FF2B5EF4-FFF2-40B4-BE49-F238E27FC236}">
                <a16:creationId xmlns:a16="http://schemas.microsoft.com/office/drawing/2014/main" id="{6BC394E5-5167-4AFF-B916-F9C1B006F27D}"/>
              </a:ext>
            </a:extLst>
          </p:cNvPr>
          <p:cNvSpPr txBox="1"/>
          <p:nvPr/>
        </p:nvSpPr>
        <p:spPr>
          <a:xfrm>
            <a:off x="1054100" y="1656109"/>
            <a:ext cx="6119504" cy="3170099"/>
          </a:xfrm>
          <a:prstGeom prst="rect">
            <a:avLst/>
          </a:prstGeom>
          <a:noFill/>
        </p:spPr>
        <p:txBody>
          <a:bodyPr wrap="square">
            <a:spAutoFit/>
          </a:bodyPr>
          <a:lstStyle/>
          <a:p>
            <a:pPr algn="just"/>
            <a:r>
              <a:rPr lang="es-CO" sz="2000" dirty="0">
                <a:latin typeface="Calibri" panose="020F0502020204030204" pitchFamily="34" charset="0"/>
                <a:ea typeface="Calibri" panose="020F0502020204030204" pitchFamily="34" charset="0"/>
                <a:cs typeface="Times New Roman" panose="02020603050405020304" pitchFamily="18" charset="0"/>
              </a:rPr>
              <a:t>c. </a:t>
            </a:r>
            <a:r>
              <a:rPr lang="es-CO" sz="2000" dirty="0">
                <a:effectLst/>
                <a:latin typeface="Calibri" panose="020F0502020204030204" pitchFamily="34" charset="0"/>
                <a:ea typeface="Calibri" panose="020F0502020204030204" pitchFamily="34" charset="0"/>
                <a:cs typeface="Times New Roman" panose="02020603050405020304" pitchFamily="18" charset="0"/>
              </a:rPr>
              <a:t>Ejecución de Simulacros Fuente - Varios escenarios</a:t>
            </a:r>
          </a:p>
          <a:p>
            <a:pPr algn="just"/>
            <a:endParaRPr lang="es-CO"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Activación de escenarios: es responsabilidad del grupo controlador y se realizará de acuerdo con lo planteado en el guion.</a:t>
            </a:r>
          </a:p>
          <a:p>
            <a:pPr marL="342900" indent="-342900" algn="just">
              <a:buFont typeface="Arial" panose="020B0604020202020204" pitchFamily="34" charset="0"/>
              <a:buChar char="•"/>
            </a:pP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Los productos esperados durante el desarrollo del simulacro y de una simulación son los que permiten evaluar su desempeño y que además son el reflejo del proceso de toma de decisiones. </a:t>
            </a:r>
            <a:endParaRPr lang="es-CO" sz="2000" dirty="0"/>
          </a:p>
        </p:txBody>
      </p:sp>
      <p:pic>
        <p:nvPicPr>
          <p:cNvPr id="3" name="Imagen 2">
            <a:extLst>
              <a:ext uri="{FF2B5EF4-FFF2-40B4-BE49-F238E27FC236}">
                <a16:creationId xmlns:a16="http://schemas.microsoft.com/office/drawing/2014/main" id="{AF1C02D0-C4C9-4CDC-9711-2F426676EB50}"/>
              </a:ext>
            </a:extLst>
          </p:cNvPr>
          <p:cNvPicPr>
            <a:picLocks noChangeAspect="1"/>
          </p:cNvPicPr>
          <p:nvPr/>
        </p:nvPicPr>
        <p:blipFill>
          <a:blip r:embed="rId3"/>
          <a:stretch>
            <a:fillRect/>
          </a:stretch>
        </p:blipFill>
        <p:spPr>
          <a:xfrm>
            <a:off x="7173604" y="1909340"/>
            <a:ext cx="4188732" cy="3137506"/>
          </a:xfrm>
          <a:prstGeom prst="rect">
            <a:avLst/>
          </a:prstGeom>
        </p:spPr>
      </p:pic>
    </p:spTree>
    <p:extLst>
      <p:ext uri="{BB962C8B-B14F-4D97-AF65-F5344CB8AC3E}">
        <p14:creationId xmlns:p14="http://schemas.microsoft.com/office/powerpoint/2010/main" val="37132283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PROCEDIMIENTOS EN EL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6" name="CuadroTexto 5">
            <a:extLst>
              <a:ext uri="{FF2B5EF4-FFF2-40B4-BE49-F238E27FC236}">
                <a16:creationId xmlns:a16="http://schemas.microsoft.com/office/drawing/2014/main" id="{2779599C-241B-41D9-A1CF-45CF34162AA5}"/>
              </a:ext>
            </a:extLst>
          </p:cNvPr>
          <p:cNvSpPr txBox="1"/>
          <p:nvPr/>
        </p:nvSpPr>
        <p:spPr>
          <a:xfrm>
            <a:off x="799267" y="2232865"/>
            <a:ext cx="6066228" cy="3170099"/>
          </a:xfrm>
          <a:prstGeom prst="rect">
            <a:avLst/>
          </a:prstGeom>
          <a:noFill/>
        </p:spPr>
        <p:txBody>
          <a:bodyPr wrap="square">
            <a:spAutoFit/>
          </a:bodyPr>
          <a:lstStyle/>
          <a:p>
            <a:pPr algn="just"/>
            <a:r>
              <a:rPr lang="es-CO" sz="2000" dirty="0">
                <a:effectLst/>
                <a:latin typeface="Calibri" panose="020F0502020204030204" pitchFamily="34" charset="0"/>
                <a:ea typeface="Calibri" panose="020F0502020204030204" pitchFamily="34" charset="0"/>
                <a:cs typeface="Times New Roman" panose="02020603050405020304" pitchFamily="18" charset="0"/>
              </a:rPr>
              <a:t>Productos documentales en Sala de Crisis </a:t>
            </a:r>
            <a:r>
              <a:rPr lang="es-CO" sz="2000" dirty="0">
                <a:latin typeface="Calibri" panose="020F0502020204030204" pitchFamily="34" charset="0"/>
                <a:ea typeface="Calibri" panose="020F0502020204030204" pitchFamily="34" charset="0"/>
                <a:cs typeface="Times New Roman" panose="02020603050405020304" pitchFamily="18" charset="0"/>
              </a:rPr>
              <a:t>:</a:t>
            </a:r>
          </a:p>
          <a:p>
            <a:pPr algn="just"/>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Declaratoria de Calamidad Pública </a:t>
            </a:r>
          </a:p>
          <a:p>
            <a:pPr marL="342900" indent="-342900" algn="just">
              <a:buFont typeface="Arial" panose="020B0604020202020204" pitchFamily="34" charset="0"/>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Plan de Acción Específico para la Recuperación</a:t>
            </a:r>
          </a:p>
          <a:p>
            <a:pPr marL="342900" indent="-342900" algn="just">
              <a:buFont typeface="Arial" panose="020B0604020202020204" pitchFamily="34" charset="0"/>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Formatos de Sala de Crisis (organigrama, bitácora, cadena de llamadas, seguimiento a recursos logísticos y financieros, consolidado de afectación) </a:t>
            </a:r>
          </a:p>
          <a:p>
            <a:pPr marL="342900" indent="-342900" algn="just">
              <a:buFont typeface="Arial" panose="020B0604020202020204" pitchFamily="34" charset="0"/>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Comunicados de prensa</a:t>
            </a:r>
          </a:p>
          <a:p>
            <a:pPr marL="342900" indent="-342900" algn="just">
              <a:buFont typeface="Arial" panose="020B0604020202020204" pitchFamily="34" charset="0"/>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Plan de Acción para la Respuesta (cuando el alcance del simulacro lo exige).</a:t>
            </a:r>
            <a:endParaRPr lang="es-CO" sz="2000" dirty="0"/>
          </a:p>
        </p:txBody>
      </p:sp>
      <p:pic>
        <p:nvPicPr>
          <p:cNvPr id="4" name="Imagen 3">
            <a:extLst>
              <a:ext uri="{FF2B5EF4-FFF2-40B4-BE49-F238E27FC236}">
                <a16:creationId xmlns:a16="http://schemas.microsoft.com/office/drawing/2014/main" id="{6DC06684-277A-4B9F-AFF8-6B94215236C0}"/>
              </a:ext>
            </a:extLst>
          </p:cNvPr>
          <p:cNvPicPr>
            <a:picLocks noChangeAspect="1"/>
          </p:cNvPicPr>
          <p:nvPr/>
        </p:nvPicPr>
        <p:blipFill>
          <a:blip r:embed="rId3"/>
          <a:stretch>
            <a:fillRect/>
          </a:stretch>
        </p:blipFill>
        <p:spPr>
          <a:xfrm>
            <a:off x="6865495" y="1828801"/>
            <a:ext cx="4272404" cy="3841301"/>
          </a:xfrm>
          <a:prstGeom prst="rect">
            <a:avLst/>
          </a:prstGeom>
        </p:spPr>
      </p:pic>
    </p:spTree>
    <p:extLst>
      <p:ext uri="{BB962C8B-B14F-4D97-AF65-F5344CB8AC3E}">
        <p14:creationId xmlns:p14="http://schemas.microsoft.com/office/powerpoint/2010/main" val="3090041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EVALUACIÓN DE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314131"/>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4182256" y="1534594"/>
            <a:ext cx="7455474" cy="4401205"/>
          </a:xfrm>
          <a:prstGeom prst="rect">
            <a:avLst/>
          </a:prstGeom>
          <a:noFill/>
        </p:spPr>
        <p:txBody>
          <a:bodyPr wrap="square">
            <a:spAutoFit/>
          </a:bodyPr>
          <a:lstStyle/>
          <a:p>
            <a:pPr algn="just"/>
            <a:r>
              <a:rPr lang="es-CO" sz="2000" dirty="0">
                <a:ea typeface="Calibri" panose="020F0502020204030204" pitchFamily="34" charset="0"/>
                <a:cs typeface="Calibri" panose="020F0502020204030204" pitchFamily="34" charset="0"/>
              </a:rPr>
              <a:t>P</a:t>
            </a:r>
            <a:r>
              <a:rPr lang="es-CO" sz="2000" dirty="0">
                <a:effectLst/>
                <a:ea typeface="Calibri" panose="020F0502020204030204" pitchFamily="34" charset="0"/>
                <a:cs typeface="Calibri" panose="020F0502020204030204" pitchFamily="34" charset="0"/>
              </a:rPr>
              <a:t>ropósito:</a:t>
            </a:r>
          </a:p>
          <a:p>
            <a:pPr algn="just"/>
            <a:r>
              <a:rPr lang="es-CO" sz="2000" dirty="0">
                <a:ea typeface="Calibri" panose="020F0502020204030204" pitchFamily="34" charset="0"/>
                <a:cs typeface="Calibri" panose="020F0502020204030204" pitchFamily="34" charset="0"/>
              </a:rPr>
              <a:t>V</a:t>
            </a:r>
            <a:r>
              <a:rPr lang="es-CO" sz="2000" dirty="0">
                <a:effectLst/>
                <a:ea typeface="Calibri" panose="020F0502020204030204" pitchFamily="34" charset="0"/>
                <a:cs typeface="Calibri" panose="020F0502020204030204" pitchFamily="34" charset="0"/>
              </a:rPr>
              <a:t>alorar la eficiencia y eficacia de los procesos de respuesta operativa y/o toma de decisiones en emergencias.</a:t>
            </a:r>
          </a:p>
          <a:p>
            <a:pPr algn="just"/>
            <a:endParaRPr lang="es-CO" sz="2000" dirty="0">
              <a:ea typeface="Calibri" panose="020F0502020204030204" pitchFamily="34" charset="0"/>
              <a:cs typeface="Calibri" panose="020F0502020204030204" pitchFamily="34" charset="0"/>
            </a:endParaRPr>
          </a:p>
          <a:p>
            <a:pPr algn="just"/>
            <a:r>
              <a:rPr lang="es-CO" sz="2000" dirty="0">
                <a:effectLst/>
                <a:ea typeface="Calibri" panose="020F0502020204030204" pitchFamily="34" charset="0"/>
                <a:cs typeface="Calibri" panose="020F0502020204030204" pitchFamily="34" charset="0"/>
              </a:rPr>
              <a:t>Responsable: grupo evaluador.</a:t>
            </a:r>
          </a:p>
          <a:p>
            <a:pPr algn="just"/>
            <a:endParaRPr lang="es-CO" sz="2000" dirty="0">
              <a:effectLst/>
              <a:ea typeface="Calibri" panose="020F0502020204030204" pitchFamily="34" charset="0"/>
              <a:cs typeface="Calibri" panose="020F0502020204030204" pitchFamily="34" charset="0"/>
            </a:endParaRPr>
          </a:p>
          <a:p>
            <a:pPr algn="just"/>
            <a:r>
              <a:rPr lang="es-CO" sz="2000" dirty="0">
                <a:effectLst/>
                <a:ea typeface="Calibri" panose="020F0502020204030204" pitchFamily="34" charset="0"/>
                <a:cs typeface="Calibri" panose="020F0502020204030204" pitchFamily="34" charset="0"/>
              </a:rPr>
              <a:t>Todos los que intervengan pueden hacer su propia evaluación y autoevaluación de desempeño. </a:t>
            </a:r>
          </a:p>
          <a:p>
            <a:pPr algn="just"/>
            <a:endParaRPr lang="es-CO" sz="2000" dirty="0">
              <a:ea typeface="Calibri" panose="020F0502020204030204" pitchFamily="34" charset="0"/>
              <a:cs typeface="Calibri" panose="020F0502020204030204" pitchFamily="34" charset="0"/>
            </a:endParaRPr>
          </a:p>
          <a:p>
            <a:pPr algn="just"/>
            <a:r>
              <a:rPr lang="es-CO" sz="2000" dirty="0">
                <a:effectLst/>
                <a:ea typeface="Calibri" panose="020F0502020204030204" pitchFamily="34" charset="0"/>
                <a:cs typeface="Calibri" panose="020F0502020204030204" pitchFamily="34" charset="0"/>
              </a:rPr>
              <a:t>El grupo evaluador:</a:t>
            </a:r>
          </a:p>
          <a:p>
            <a:pPr marL="342900" indent="-342900" algn="just">
              <a:buFont typeface="Arial" panose="020B0604020202020204" pitchFamily="34" charset="0"/>
              <a:buChar char="•"/>
            </a:pPr>
            <a:r>
              <a:rPr lang="es-CO" sz="2000" dirty="0">
                <a:effectLst/>
                <a:ea typeface="Calibri" panose="020F0502020204030204" pitchFamily="34" charset="0"/>
                <a:cs typeface="Calibri" panose="020F0502020204030204" pitchFamily="34" charset="0"/>
              </a:rPr>
              <a:t>Debe estar compuesto por personal conocedor, preferiblemente experto en coordinación y atención de emergencias.</a:t>
            </a:r>
          </a:p>
          <a:p>
            <a:pPr marL="342900" indent="-342900" algn="just">
              <a:buFont typeface="Arial" panose="020B0604020202020204" pitchFamily="34" charset="0"/>
              <a:buChar char="•"/>
            </a:pPr>
            <a:r>
              <a:rPr lang="es-CO" sz="2000" dirty="0">
                <a:effectLst/>
                <a:ea typeface="Calibri" panose="020F0502020204030204" pitchFamily="34" charset="0"/>
                <a:cs typeface="Calibri" panose="020F0502020204030204" pitchFamily="34" charset="0"/>
              </a:rPr>
              <a:t>No debe hacer parte de la planeación.</a:t>
            </a:r>
          </a:p>
          <a:p>
            <a:pPr marL="342900" indent="-342900" algn="just">
              <a:buFont typeface="Arial" panose="020B0604020202020204" pitchFamily="34" charset="0"/>
              <a:buChar char="•"/>
            </a:pPr>
            <a:r>
              <a:rPr lang="es-CO" sz="2000" dirty="0">
                <a:effectLst/>
                <a:ea typeface="Calibri" panose="020F0502020204030204" pitchFamily="34" charset="0"/>
                <a:cs typeface="Calibri" panose="020F0502020204030204" pitchFamily="34" charset="0"/>
              </a:rPr>
              <a:t>Debe contar con una actitud neutral y respetuosa.</a:t>
            </a:r>
            <a:endParaRPr lang="es-CO" sz="2000" dirty="0">
              <a:cs typeface="Calibri" panose="020F0502020204030204" pitchFamily="34" charset="0"/>
            </a:endParaRPr>
          </a:p>
        </p:txBody>
      </p:sp>
      <p:pic>
        <p:nvPicPr>
          <p:cNvPr id="5122" name="Picture 2" descr="Evaluación de resultados – Desarrollo de Materiales en línea y multimedia">
            <a:extLst>
              <a:ext uri="{FF2B5EF4-FFF2-40B4-BE49-F238E27FC236}">
                <a16:creationId xmlns:a16="http://schemas.microsoft.com/office/drawing/2014/main" id="{A6058A04-0A81-434D-8FAC-E1709C010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70" y="2484883"/>
            <a:ext cx="3387777" cy="250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341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EVALUACIÓN DE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872129" y="1439239"/>
            <a:ext cx="5223871" cy="5324535"/>
          </a:xfrm>
          <a:prstGeom prst="rect">
            <a:avLst/>
          </a:prstGeom>
          <a:noFill/>
        </p:spPr>
        <p:txBody>
          <a:bodyPr wrap="square">
            <a:spAutoFit/>
          </a:bodyPr>
          <a:lstStyle/>
          <a:p>
            <a:pPr algn="just"/>
            <a:r>
              <a:rPr lang="es-CO" sz="2000" dirty="0">
                <a:effectLst/>
                <a:latin typeface="Calibri" panose="020F0502020204030204" pitchFamily="34" charset="0"/>
                <a:ea typeface="Calibri" panose="020F0502020204030204" pitchFamily="34" charset="0"/>
                <a:cs typeface="Times New Roman" panose="02020603050405020304" pitchFamily="18" charset="0"/>
              </a:rPr>
              <a:t>Consideraciones de la evaluación: </a:t>
            </a:r>
          </a:p>
          <a:p>
            <a:pPr algn="just"/>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Antes de iniciar el ejercicio, los participantes deben conocer la metodología y criterios de evaluación.</a:t>
            </a:r>
          </a:p>
          <a:p>
            <a:pPr marL="342900" indent="-342900" algn="just">
              <a:buFont typeface="Arial" panose="020B0604020202020204" pitchFamily="34" charset="0"/>
              <a:buChar char="•"/>
            </a:pP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Los evaluadores no deben interrumpir el trabajo realizado por los participantes, ni tomar partido en la ejecución de acciones; podrán realizar algunas preguntas específicas cuando se tenga duda, pero será breve y no emitirá juicios. </a:t>
            </a:r>
          </a:p>
          <a:p>
            <a:pPr algn="just"/>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Las personas que hagan parte del grupo de evaluación, deberán conocer claramente los objetivos, alcance y resultados esperados del ejercicio. </a:t>
            </a:r>
          </a:p>
        </p:txBody>
      </p:sp>
      <p:pic>
        <p:nvPicPr>
          <p:cNvPr id="3" name="Imagen 2">
            <a:extLst>
              <a:ext uri="{FF2B5EF4-FFF2-40B4-BE49-F238E27FC236}">
                <a16:creationId xmlns:a16="http://schemas.microsoft.com/office/drawing/2014/main" id="{D991C60D-D830-4356-82E2-9AD38565185B}"/>
              </a:ext>
            </a:extLst>
          </p:cNvPr>
          <p:cNvPicPr>
            <a:picLocks noChangeAspect="1"/>
          </p:cNvPicPr>
          <p:nvPr/>
        </p:nvPicPr>
        <p:blipFill>
          <a:blip r:embed="rId3"/>
          <a:stretch>
            <a:fillRect/>
          </a:stretch>
        </p:blipFill>
        <p:spPr>
          <a:xfrm>
            <a:off x="6277972" y="1842117"/>
            <a:ext cx="4859928" cy="3538635"/>
          </a:xfrm>
          <a:prstGeom prst="rect">
            <a:avLst/>
          </a:prstGeom>
        </p:spPr>
      </p:pic>
    </p:spTree>
    <p:extLst>
      <p:ext uri="{BB962C8B-B14F-4D97-AF65-F5344CB8AC3E}">
        <p14:creationId xmlns:p14="http://schemas.microsoft.com/office/powerpoint/2010/main" val="2616340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099" y="711200"/>
            <a:ext cx="8801099"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SEMEJANZAS DE SIMULACRO Y SIMULACIÓN</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844841" y="1613152"/>
            <a:ext cx="7264838" cy="4708981"/>
          </a:xfrm>
          <a:prstGeom prst="rect">
            <a:avLst/>
          </a:prstGeom>
          <a:noFill/>
        </p:spPr>
        <p:txBody>
          <a:bodyPr wrap="square">
            <a:spAutoFit/>
          </a:bodyPr>
          <a:lstStyle/>
          <a:p>
            <a:pPr marL="342900" indent="-342900" algn="just">
              <a:buFont typeface="Arial" panose="020B0604020202020204" pitchFamily="34" charset="0"/>
              <a:buChar char="•"/>
            </a:pPr>
            <a:r>
              <a:rPr lang="es-CO" sz="2000" b="0" i="0" dirty="0">
                <a:solidFill>
                  <a:srgbClr val="333333"/>
                </a:solidFill>
                <a:effectLst/>
              </a:rPr>
              <a:t>Contribuyen a la preparación para la respuesta en caso de emergencia o desastre.</a:t>
            </a:r>
          </a:p>
          <a:p>
            <a:pPr marL="342900" indent="-342900" algn="just">
              <a:buFont typeface="Arial" panose="020B0604020202020204" pitchFamily="34" charset="0"/>
              <a:buChar char="•"/>
            </a:pPr>
            <a:endParaRPr lang="es-CO" sz="2000" b="0" i="0" dirty="0">
              <a:solidFill>
                <a:srgbClr val="333333"/>
              </a:solidFill>
              <a:effectLst/>
            </a:endParaRPr>
          </a:p>
          <a:p>
            <a:pPr marL="342900" indent="-342900" algn="just">
              <a:buFont typeface="Arial" panose="020B0604020202020204" pitchFamily="34" charset="0"/>
              <a:buChar char="•"/>
            </a:pPr>
            <a:r>
              <a:rPr lang="es-CO" sz="2000" b="0" i="0" dirty="0">
                <a:solidFill>
                  <a:srgbClr val="333333"/>
                </a:solidFill>
                <a:effectLst/>
              </a:rPr>
              <a:t>Ambos son muy útiles en la educación para la gestión del riesgo de desastres.</a:t>
            </a:r>
          </a:p>
          <a:p>
            <a:pPr marL="342900" indent="-342900" algn="just">
              <a:buFont typeface="Arial" panose="020B0604020202020204" pitchFamily="34" charset="0"/>
              <a:buChar char="•"/>
            </a:pPr>
            <a:endParaRPr lang="es-CO" sz="2000" b="0" i="0" dirty="0">
              <a:solidFill>
                <a:srgbClr val="333333"/>
              </a:solidFill>
              <a:effectLst/>
            </a:endParaRPr>
          </a:p>
          <a:p>
            <a:pPr marL="342900" indent="-342900" algn="just">
              <a:buFont typeface="Arial" panose="020B0604020202020204" pitchFamily="34" charset="0"/>
              <a:buChar char="•"/>
            </a:pPr>
            <a:r>
              <a:rPr lang="es-CO" sz="2000" b="0" i="0" dirty="0">
                <a:solidFill>
                  <a:srgbClr val="333333"/>
                </a:solidFill>
                <a:effectLst/>
              </a:rPr>
              <a:t>Permiten ejecutar y probar acciones que pueden ser empleadas en casos reales de emergencia y desastre.</a:t>
            </a:r>
          </a:p>
          <a:p>
            <a:pPr marL="342900" indent="-342900" algn="just">
              <a:buFont typeface="Arial" panose="020B0604020202020204" pitchFamily="34" charset="0"/>
              <a:buChar char="•"/>
            </a:pPr>
            <a:endParaRPr lang="es-CO" sz="2000" b="0" i="0" dirty="0">
              <a:solidFill>
                <a:srgbClr val="333333"/>
              </a:solidFill>
              <a:effectLst/>
            </a:endParaRPr>
          </a:p>
          <a:p>
            <a:pPr marL="342900" indent="-342900" algn="just">
              <a:buFont typeface="Arial" panose="020B0604020202020204" pitchFamily="34" charset="0"/>
              <a:buChar char="•"/>
            </a:pPr>
            <a:r>
              <a:rPr lang="es-CO" sz="2000" b="0" i="0" dirty="0">
                <a:solidFill>
                  <a:srgbClr val="333333"/>
                </a:solidFill>
                <a:effectLst/>
              </a:rPr>
              <a:t>Fortalecen el trabajo en equipo y la cooperación entre los participantes.</a:t>
            </a:r>
          </a:p>
          <a:p>
            <a:pPr marL="342900" indent="-342900" algn="just">
              <a:buFont typeface="Arial" panose="020B0604020202020204" pitchFamily="34" charset="0"/>
              <a:buChar char="•"/>
            </a:pPr>
            <a:endParaRPr lang="es-CO" sz="2000" b="0" i="0" dirty="0">
              <a:solidFill>
                <a:srgbClr val="333333"/>
              </a:solidFill>
              <a:effectLst/>
            </a:endParaRPr>
          </a:p>
          <a:p>
            <a:pPr marL="342900" indent="-342900" algn="just">
              <a:buFont typeface="Arial" panose="020B0604020202020204" pitchFamily="34" charset="0"/>
              <a:buChar char="•"/>
            </a:pPr>
            <a:r>
              <a:rPr lang="es-CO" sz="2000" b="0" i="0" dirty="0">
                <a:solidFill>
                  <a:srgbClr val="333333"/>
                </a:solidFill>
                <a:effectLst/>
              </a:rPr>
              <a:t>Son complementarios en los procesos de capitación y en gran medida, responden a un propósito común entre los países organizadores</a:t>
            </a:r>
          </a:p>
        </p:txBody>
      </p:sp>
      <p:pic>
        <p:nvPicPr>
          <p:cNvPr id="1026" name="Picture 2" descr="Símbolo igual - Iconos gratis de educación">
            <a:extLst>
              <a:ext uri="{FF2B5EF4-FFF2-40B4-BE49-F238E27FC236}">
                <a16:creationId xmlns:a16="http://schemas.microsoft.com/office/drawing/2014/main" id="{972277AE-C7D9-4E57-B357-760151E8C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7937" y="2341505"/>
            <a:ext cx="2600466" cy="260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105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EVALUACIÓN DE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1054099" y="1711337"/>
            <a:ext cx="10083801" cy="2246769"/>
          </a:xfrm>
          <a:prstGeom prst="rect">
            <a:avLst/>
          </a:prstGeom>
          <a:noFill/>
        </p:spPr>
        <p:txBody>
          <a:bodyPr wrap="square">
            <a:spAutoFit/>
          </a:bodyPr>
          <a:lstStyle/>
          <a:p>
            <a:pPr algn="just"/>
            <a:r>
              <a:rPr lang="es-CO" sz="2000" dirty="0">
                <a:effectLst/>
                <a:latin typeface="Calibri" panose="020F0502020204030204" pitchFamily="34" charset="0"/>
                <a:ea typeface="Calibri" panose="020F0502020204030204" pitchFamily="34" charset="0"/>
                <a:cs typeface="Times New Roman" panose="02020603050405020304" pitchFamily="18" charset="0"/>
              </a:rPr>
              <a:t>• A partir de la observación directa al desarrollo del ejercicio y basados en los criterios plasmados en los formatos preestablecidos, el evaluador valorará el desempeño de los diferentes roles y situaciones, dará sus apreciaciones, observaciones y recomendaciones.</a:t>
            </a:r>
          </a:p>
          <a:p>
            <a:pPr algn="just"/>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O" sz="2000" dirty="0">
                <a:effectLst/>
                <a:latin typeface="Calibri" panose="020F0502020204030204" pitchFamily="34" charset="0"/>
                <a:ea typeface="Calibri" panose="020F0502020204030204" pitchFamily="34" charset="0"/>
                <a:cs typeface="Times New Roman" panose="02020603050405020304" pitchFamily="18" charset="0"/>
              </a:rPr>
              <a:t> • Al finalizar el ejercicio, deberán generar un informe donde se consoliden los resultados de la evaluación. Una matriz DOFA puede resultar muy útil para este fin, aunque se pueden utilizar otros modelos.</a:t>
            </a:r>
            <a:endParaRPr lang="es-CO" sz="2000" dirty="0"/>
          </a:p>
        </p:txBody>
      </p:sp>
      <p:pic>
        <p:nvPicPr>
          <p:cNvPr id="2" name="Imagen 1">
            <a:extLst>
              <a:ext uri="{FF2B5EF4-FFF2-40B4-BE49-F238E27FC236}">
                <a16:creationId xmlns:a16="http://schemas.microsoft.com/office/drawing/2014/main" id="{D0F02E9B-9B03-45DC-B99B-7DCCDC4659E6}"/>
              </a:ext>
            </a:extLst>
          </p:cNvPr>
          <p:cNvPicPr>
            <a:picLocks noChangeAspect="1"/>
          </p:cNvPicPr>
          <p:nvPr/>
        </p:nvPicPr>
        <p:blipFill>
          <a:blip r:embed="rId3"/>
          <a:stretch>
            <a:fillRect/>
          </a:stretch>
        </p:blipFill>
        <p:spPr>
          <a:xfrm>
            <a:off x="1054100" y="3900483"/>
            <a:ext cx="7877629" cy="2657120"/>
          </a:xfrm>
          <a:prstGeom prst="rect">
            <a:avLst/>
          </a:prstGeom>
        </p:spPr>
      </p:pic>
    </p:spTree>
    <p:extLst>
      <p:ext uri="{BB962C8B-B14F-4D97-AF65-F5344CB8AC3E}">
        <p14:creationId xmlns:p14="http://schemas.microsoft.com/office/powerpoint/2010/main" val="443069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EVALUACIÓN DE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1054100" y="1769160"/>
            <a:ext cx="5141983" cy="3447098"/>
          </a:xfrm>
          <a:prstGeom prst="rect">
            <a:avLst/>
          </a:prstGeom>
          <a:noFill/>
        </p:spPr>
        <p:txBody>
          <a:bodyPr wrap="square">
            <a:spAutoFit/>
          </a:bodyPr>
          <a:lstStyle/>
          <a:p>
            <a:pPr algn="just"/>
            <a:r>
              <a:rPr lang="es-CO" sz="2000" dirty="0">
                <a:effectLst/>
                <a:latin typeface="Calibri" panose="020F0502020204030204" pitchFamily="34" charset="0"/>
                <a:ea typeface="Calibri" panose="020F0502020204030204" pitchFamily="34" charset="0"/>
                <a:cs typeface="Times New Roman" panose="02020603050405020304" pitchFamily="18" charset="0"/>
              </a:rPr>
              <a:t>Instrumentos de evaluación </a:t>
            </a:r>
          </a:p>
          <a:p>
            <a:pPr algn="just"/>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O" sz="2000" dirty="0">
                <a:effectLst/>
                <a:latin typeface="Calibri" panose="020F0502020204030204" pitchFamily="34" charset="0"/>
                <a:ea typeface="Calibri" panose="020F0502020204030204" pitchFamily="34" charset="0"/>
                <a:cs typeface="Times New Roman" panose="02020603050405020304" pitchFamily="18" charset="0"/>
              </a:rPr>
              <a:t>El desarrollo de los instrumentos de evaluación debe ser coherente con lo planteado en la fase de planificación, en especial la relación con los objetivos. Deben permitir la medición u observación del desempeño de los diferentes participantes dentro del simulacro. </a:t>
            </a:r>
          </a:p>
          <a:p>
            <a:pPr algn="just"/>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CO" sz="2000" dirty="0">
                <a:effectLst/>
                <a:latin typeface="Calibri" panose="020F0502020204030204" pitchFamily="34" charset="0"/>
                <a:ea typeface="Calibri" panose="020F0502020204030204" pitchFamily="34" charset="0"/>
                <a:cs typeface="Times New Roman" panose="02020603050405020304" pitchFamily="18" charset="0"/>
              </a:rPr>
              <a:t>• Claridad en preguntas o espacios a diligenciar.</a:t>
            </a:r>
          </a:p>
          <a:p>
            <a:pPr algn="just"/>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582230AD-F110-48AC-BAA9-AC249D847CDB}"/>
              </a:ext>
            </a:extLst>
          </p:cNvPr>
          <p:cNvPicPr>
            <a:picLocks noChangeAspect="1"/>
          </p:cNvPicPr>
          <p:nvPr/>
        </p:nvPicPr>
        <p:blipFill>
          <a:blip r:embed="rId3"/>
          <a:stretch>
            <a:fillRect/>
          </a:stretch>
        </p:blipFill>
        <p:spPr>
          <a:xfrm>
            <a:off x="6597650" y="1549023"/>
            <a:ext cx="3873500" cy="4256670"/>
          </a:xfrm>
          <a:prstGeom prst="rect">
            <a:avLst/>
          </a:prstGeom>
        </p:spPr>
      </p:pic>
    </p:spTree>
    <p:extLst>
      <p:ext uri="{BB962C8B-B14F-4D97-AF65-F5344CB8AC3E}">
        <p14:creationId xmlns:p14="http://schemas.microsoft.com/office/powerpoint/2010/main" val="2515889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EVALUACIÓN DE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1054099" y="1696588"/>
            <a:ext cx="6530923" cy="4678204"/>
          </a:xfrm>
          <a:prstGeom prst="rect">
            <a:avLst/>
          </a:prstGeom>
          <a:noFill/>
        </p:spPr>
        <p:txBody>
          <a:bodyPr wrap="square">
            <a:spAutoFit/>
          </a:bodyPr>
          <a:lstStyle/>
          <a:p>
            <a:pPr algn="just"/>
            <a:r>
              <a:rPr lang="es-CO" sz="2000" dirty="0">
                <a:effectLst/>
                <a:latin typeface="Calibri" panose="020F0502020204030204" pitchFamily="34" charset="0"/>
                <a:ea typeface="Calibri" panose="020F0502020204030204" pitchFamily="34" charset="0"/>
                <a:cs typeface="Times New Roman" panose="02020603050405020304" pitchFamily="18" charset="0"/>
              </a:rPr>
              <a:t>Las preguntas deben ser coherentes con lo que se evalúa, por ejemplo: </a:t>
            </a:r>
          </a:p>
          <a:p>
            <a:pPr marL="342900" indent="-342900" algn="just">
              <a:buFont typeface="Arial" panose="020B0604020202020204" pitchFamily="34" charset="0"/>
              <a:buChar char="•"/>
            </a:pP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Arial" panose="020B0604020202020204" pitchFamily="34" charset="0"/>
              <a:buChar char="•"/>
            </a:pPr>
            <a:r>
              <a:rPr lang="es-CO" sz="2000" dirty="0">
                <a:latin typeface="Calibri" panose="020F0502020204030204" pitchFamily="34" charset="0"/>
                <a:ea typeface="Calibri" panose="020F0502020204030204" pitchFamily="34" charset="0"/>
                <a:cs typeface="Times New Roman" panose="02020603050405020304" pitchFamily="18" charset="0"/>
              </a:rPr>
              <a:t>S</a:t>
            </a:r>
            <a:r>
              <a:rPr lang="es-CO" sz="2000" dirty="0">
                <a:effectLst/>
                <a:latin typeface="Calibri" panose="020F0502020204030204" pitchFamily="34" charset="0"/>
                <a:ea typeface="Calibri" panose="020F0502020204030204" pitchFamily="34" charset="0"/>
                <a:cs typeface="Times New Roman" panose="02020603050405020304" pitchFamily="18" charset="0"/>
              </a:rPr>
              <a:t>i se quiere evaluar el desempeño operativo de un grupo de rescate, las preguntas deben dirigirse hacia las destrezas y habilidades técnicas; o si se evalúa a un asesor técnico, las preguntas deberán estar enfocadas la medición de habilidades técnicas. </a:t>
            </a:r>
          </a:p>
          <a:p>
            <a:pPr marL="342900" indent="-342900" algn="just">
              <a:buFont typeface="Arial" panose="020B0604020202020204" pitchFamily="34" charset="0"/>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Se debe evitar sugerir doble interpretación en las preguntas.</a:t>
            </a:r>
          </a:p>
          <a:p>
            <a:pPr marL="342900" indent="-342900" algn="just">
              <a:buFont typeface="Arial" panose="020B0604020202020204" pitchFamily="34" charset="0"/>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Debe reflejar la identidad institucional (logos, colores, etc.).</a:t>
            </a:r>
          </a:p>
          <a:p>
            <a:pPr marL="342900" indent="-342900" algn="just">
              <a:buFont typeface="Arial" panose="020B0604020202020204" pitchFamily="34" charset="0"/>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Letra clara y en un tamaño adecuado. </a:t>
            </a:r>
          </a:p>
          <a:p>
            <a:pPr marL="342900" indent="-342900" algn="just">
              <a:buFont typeface="Arial" panose="020B0604020202020204" pitchFamily="34" charset="0"/>
              <a:buChar char="•"/>
            </a:pPr>
            <a:r>
              <a:rPr lang="es-CO" sz="2000" dirty="0">
                <a:effectLst/>
                <a:latin typeface="Calibri" panose="020F0502020204030204" pitchFamily="34" charset="0"/>
                <a:ea typeface="Calibri" panose="020F0502020204030204" pitchFamily="34" charset="0"/>
                <a:cs typeface="Times New Roman" panose="02020603050405020304" pitchFamily="18" charset="0"/>
              </a:rPr>
              <a:t>Lenguaje coherente y claro para todos. </a:t>
            </a:r>
          </a:p>
          <a:p>
            <a:pPr algn="just"/>
            <a:endParaRPr lang="es-CO" dirty="0"/>
          </a:p>
        </p:txBody>
      </p:sp>
      <p:pic>
        <p:nvPicPr>
          <p:cNvPr id="2" name="Imagen 1">
            <a:extLst>
              <a:ext uri="{FF2B5EF4-FFF2-40B4-BE49-F238E27FC236}">
                <a16:creationId xmlns:a16="http://schemas.microsoft.com/office/drawing/2014/main" id="{18881D7E-AF2E-4036-B2B8-BFE30C697CEA}"/>
              </a:ext>
            </a:extLst>
          </p:cNvPr>
          <p:cNvPicPr>
            <a:picLocks noChangeAspect="1"/>
          </p:cNvPicPr>
          <p:nvPr/>
        </p:nvPicPr>
        <p:blipFill rotWithShape="1">
          <a:blip r:embed="rId3"/>
          <a:srcRect l="14365" r="16585"/>
          <a:stretch/>
        </p:blipFill>
        <p:spPr>
          <a:xfrm>
            <a:off x="8184838" y="1473200"/>
            <a:ext cx="2953062" cy="4276695"/>
          </a:xfrm>
          <a:prstGeom prst="rect">
            <a:avLst/>
          </a:prstGeom>
        </p:spPr>
      </p:pic>
    </p:spTree>
    <p:extLst>
      <p:ext uri="{BB962C8B-B14F-4D97-AF65-F5344CB8AC3E}">
        <p14:creationId xmlns:p14="http://schemas.microsoft.com/office/powerpoint/2010/main" val="3309966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INFORME DE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1054100" y="1898334"/>
            <a:ext cx="5192026" cy="6340197"/>
          </a:xfrm>
          <a:prstGeom prst="rect">
            <a:avLst/>
          </a:prstGeom>
          <a:noFill/>
        </p:spPr>
        <p:txBody>
          <a:bodyPr wrap="square">
            <a:spAutoFit/>
          </a:bodyPr>
          <a:lstStyle/>
          <a:p>
            <a:pPr algn="just"/>
            <a:r>
              <a:rPr lang="es-MX" sz="2000" dirty="0"/>
              <a:t>Recopilación y presentación de todas las evidencias, eventos, novedades y sucesos durante el simulacro.</a:t>
            </a:r>
          </a:p>
          <a:p>
            <a:pPr algn="just"/>
            <a:endParaRPr lang="es-MX" sz="2000" dirty="0"/>
          </a:p>
          <a:p>
            <a:pPr marL="342900" indent="-342900" algn="just">
              <a:buFont typeface="Arial" panose="020B0604020202020204" pitchFamily="34" charset="0"/>
              <a:buChar char="•"/>
            </a:pPr>
            <a:r>
              <a:rPr lang="es-MX" sz="2000" dirty="0"/>
              <a:t>Datos de la empresa, fecha y evento a simular.</a:t>
            </a:r>
          </a:p>
          <a:p>
            <a:pPr marL="342900" indent="-342900" algn="just">
              <a:buFont typeface="Arial" panose="020B0604020202020204" pitchFamily="34" charset="0"/>
              <a:buChar char="•"/>
            </a:pPr>
            <a:endParaRPr lang="es-MX" sz="2000" dirty="0"/>
          </a:p>
          <a:p>
            <a:pPr marL="342900" indent="-342900" algn="just">
              <a:buFont typeface="Arial" panose="020B0604020202020204" pitchFamily="34" charset="0"/>
              <a:buChar char="•"/>
            </a:pPr>
            <a:r>
              <a:rPr lang="es-MX" sz="2000" dirty="0"/>
              <a:t>Introducción</a:t>
            </a:r>
          </a:p>
          <a:p>
            <a:pPr marL="342900" indent="-342900" algn="just">
              <a:buFont typeface="Arial" panose="020B0604020202020204" pitchFamily="34" charset="0"/>
              <a:buChar char="•"/>
            </a:pPr>
            <a:endParaRPr lang="es-MX" sz="2000" dirty="0"/>
          </a:p>
          <a:p>
            <a:pPr marL="342900" indent="-342900" algn="just">
              <a:buFont typeface="Arial" panose="020B0604020202020204" pitchFamily="34" charset="0"/>
              <a:buChar char="•"/>
            </a:pPr>
            <a:r>
              <a:rPr lang="es-MX" sz="2000" dirty="0"/>
              <a:t>Objetivo general</a:t>
            </a:r>
          </a:p>
          <a:p>
            <a:pPr marL="342900" indent="-342900" algn="just">
              <a:buFont typeface="Arial" panose="020B0604020202020204" pitchFamily="34" charset="0"/>
              <a:buChar char="•"/>
            </a:pPr>
            <a:endParaRPr lang="es-MX" sz="2000" dirty="0"/>
          </a:p>
          <a:p>
            <a:pPr marL="342900" indent="-342900" algn="just">
              <a:buFont typeface="Arial" panose="020B0604020202020204" pitchFamily="34" charset="0"/>
              <a:buChar char="•"/>
            </a:pPr>
            <a:r>
              <a:rPr lang="es-MX" sz="2000" dirty="0"/>
              <a:t>Objetivos específicos</a:t>
            </a:r>
          </a:p>
          <a:p>
            <a:pPr marL="342900" indent="-342900" algn="just">
              <a:buFont typeface="Arial" panose="020B0604020202020204" pitchFamily="34" charset="0"/>
              <a:buChar char="•"/>
            </a:pPr>
            <a:endParaRPr lang="es-MX" sz="2000" dirty="0"/>
          </a:p>
          <a:p>
            <a:pPr marL="342900" indent="-342900" algn="just">
              <a:buFont typeface="Arial" panose="020B0604020202020204" pitchFamily="34" charset="0"/>
              <a:buChar char="•"/>
            </a:pPr>
            <a:r>
              <a:rPr lang="es-MX" sz="2000" dirty="0"/>
              <a:t>Responsable de la empresa</a:t>
            </a:r>
          </a:p>
          <a:p>
            <a:pPr marL="342900" indent="-342900" algn="just">
              <a:buFont typeface="+mj-lt"/>
              <a:buAutoNum type="arabicPeriod"/>
            </a:pPr>
            <a:endParaRPr lang="es-MX" dirty="0"/>
          </a:p>
          <a:p>
            <a:pPr marL="342900" indent="-342900" algn="just">
              <a:buFont typeface="+mj-lt"/>
              <a:buAutoNum type="arabicPeriod"/>
            </a:pPr>
            <a:endParaRPr lang="es-MX" dirty="0"/>
          </a:p>
          <a:p>
            <a:pPr marL="342900" indent="-342900" algn="just">
              <a:buFont typeface="+mj-lt"/>
              <a:buAutoNum type="arabicPeriod"/>
            </a:pPr>
            <a:endParaRPr lang="es-MX" dirty="0"/>
          </a:p>
          <a:p>
            <a:pPr algn="just"/>
            <a:endParaRPr lang="es-MX" dirty="0"/>
          </a:p>
          <a:p>
            <a:pPr algn="just"/>
            <a:endParaRPr lang="es-MX" dirty="0"/>
          </a:p>
          <a:p>
            <a:pPr algn="just"/>
            <a:endParaRPr lang="es-MX" dirty="0"/>
          </a:p>
          <a:p>
            <a:pPr algn="just"/>
            <a:endParaRPr lang="es-CO" dirty="0"/>
          </a:p>
        </p:txBody>
      </p:sp>
      <p:pic>
        <p:nvPicPr>
          <p:cNvPr id="3" name="Imagen 2">
            <a:extLst>
              <a:ext uri="{FF2B5EF4-FFF2-40B4-BE49-F238E27FC236}">
                <a16:creationId xmlns:a16="http://schemas.microsoft.com/office/drawing/2014/main" id="{F1BC9C1F-E412-47CF-A88B-F41054AE3917}"/>
              </a:ext>
            </a:extLst>
          </p:cNvPr>
          <p:cNvPicPr>
            <a:picLocks noChangeAspect="1"/>
          </p:cNvPicPr>
          <p:nvPr/>
        </p:nvPicPr>
        <p:blipFill rotWithShape="1">
          <a:blip r:embed="rId3"/>
          <a:srcRect l="14218" r="12503"/>
          <a:stretch/>
        </p:blipFill>
        <p:spPr>
          <a:xfrm>
            <a:off x="6507383" y="1604259"/>
            <a:ext cx="4791987" cy="3801240"/>
          </a:xfrm>
          <a:prstGeom prst="rect">
            <a:avLst/>
          </a:prstGeom>
        </p:spPr>
      </p:pic>
    </p:spTree>
    <p:extLst>
      <p:ext uri="{BB962C8B-B14F-4D97-AF65-F5344CB8AC3E}">
        <p14:creationId xmlns:p14="http://schemas.microsoft.com/office/powerpoint/2010/main" val="3132318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INFORME DE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1027468" y="1734561"/>
            <a:ext cx="4595410" cy="6032421"/>
          </a:xfrm>
          <a:prstGeom prst="rect">
            <a:avLst/>
          </a:prstGeom>
          <a:noFill/>
        </p:spPr>
        <p:txBody>
          <a:bodyPr wrap="square">
            <a:spAutoFit/>
          </a:bodyPr>
          <a:lstStyle/>
          <a:p>
            <a:pPr marL="342900" indent="-342900" algn="just">
              <a:buFont typeface="Arial" panose="020B0604020202020204" pitchFamily="34" charset="0"/>
              <a:buChar char="•"/>
            </a:pPr>
            <a:r>
              <a:rPr lang="es-MX" sz="2000" dirty="0"/>
              <a:t>Metodología</a:t>
            </a:r>
          </a:p>
          <a:p>
            <a:pPr marL="342900" indent="-342900" algn="just">
              <a:buFont typeface="Arial" panose="020B0604020202020204" pitchFamily="34" charset="0"/>
              <a:buChar char="•"/>
            </a:pPr>
            <a:endParaRPr lang="es-MX" sz="2000" dirty="0"/>
          </a:p>
          <a:p>
            <a:pPr marL="342900" indent="-342900" algn="just">
              <a:buFont typeface="Arial" panose="020B0604020202020204" pitchFamily="34" charset="0"/>
              <a:buChar char="•"/>
            </a:pPr>
            <a:r>
              <a:rPr lang="es-MX" sz="2000" dirty="0"/>
              <a:t>Marco legal</a:t>
            </a:r>
          </a:p>
          <a:p>
            <a:pPr marL="342900" indent="-342900" algn="just">
              <a:buFont typeface="Arial" panose="020B0604020202020204" pitchFamily="34" charset="0"/>
              <a:buChar char="•"/>
            </a:pPr>
            <a:endParaRPr lang="es-MX" sz="2000" dirty="0"/>
          </a:p>
          <a:p>
            <a:pPr marL="342900" indent="-342900" algn="just">
              <a:buFont typeface="Arial" panose="020B0604020202020204" pitchFamily="34" charset="0"/>
              <a:buChar char="•"/>
            </a:pPr>
            <a:r>
              <a:rPr lang="es-MX" sz="2000" dirty="0"/>
              <a:t>Marco conceptual</a:t>
            </a:r>
          </a:p>
          <a:p>
            <a:pPr marL="342900" indent="-342900" algn="just">
              <a:buFont typeface="Arial" panose="020B0604020202020204" pitchFamily="34" charset="0"/>
              <a:buChar char="•"/>
            </a:pPr>
            <a:endParaRPr lang="es-MX" sz="2000" dirty="0"/>
          </a:p>
          <a:p>
            <a:pPr marL="342900" indent="-342900" algn="just">
              <a:buFont typeface="Arial" panose="020B0604020202020204" pitchFamily="34" charset="0"/>
              <a:buChar char="•"/>
            </a:pPr>
            <a:r>
              <a:rPr lang="es-MX" sz="2000" dirty="0"/>
              <a:t>Hallazgos y análisis</a:t>
            </a:r>
          </a:p>
          <a:p>
            <a:pPr marL="342900" indent="-342900" algn="just">
              <a:buFont typeface="Arial" panose="020B0604020202020204" pitchFamily="34" charset="0"/>
              <a:buChar char="•"/>
            </a:pPr>
            <a:endParaRPr lang="es-MX" sz="2000" dirty="0"/>
          </a:p>
          <a:p>
            <a:pPr marL="342900" indent="-342900" algn="just">
              <a:buFont typeface="Arial" panose="020B0604020202020204" pitchFamily="34" charset="0"/>
              <a:buChar char="•"/>
            </a:pPr>
            <a:r>
              <a:rPr lang="es-MX" sz="2000" dirty="0"/>
              <a:t>Registro fotográfico</a:t>
            </a:r>
          </a:p>
          <a:p>
            <a:pPr marL="342900" indent="-342900" algn="just">
              <a:buFont typeface="Arial" panose="020B0604020202020204" pitchFamily="34" charset="0"/>
              <a:buChar char="•"/>
            </a:pPr>
            <a:endParaRPr lang="es-MX" sz="2000" dirty="0"/>
          </a:p>
          <a:p>
            <a:pPr marL="342900" indent="-342900" algn="just">
              <a:buFont typeface="Arial" panose="020B0604020202020204" pitchFamily="34" charset="0"/>
              <a:buChar char="•"/>
            </a:pPr>
            <a:r>
              <a:rPr lang="es-MX" sz="2000" dirty="0"/>
              <a:t>Recomendaciones</a:t>
            </a:r>
          </a:p>
          <a:p>
            <a:pPr marL="342900" indent="-342900" algn="just">
              <a:buFont typeface="Arial" panose="020B0604020202020204" pitchFamily="34" charset="0"/>
              <a:buChar char="•"/>
            </a:pPr>
            <a:endParaRPr lang="es-MX" sz="2000" dirty="0"/>
          </a:p>
          <a:p>
            <a:pPr marL="342900" indent="-342900" algn="just">
              <a:buFont typeface="Arial" panose="020B0604020202020204" pitchFamily="34" charset="0"/>
              <a:buChar char="•"/>
            </a:pPr>
            <a:r>
              <a:rPr lang="es-MX" sz="2000" dirty="0"/>
              <a:t>Referencias bibliográficas</a:t>
            </a:r>
          </a:p>
          <a:p>
            <a:pPr marL="342900" indent="-342900" algn="just">
              <a:buFont typeface="+mj-lt"/>
              <a:buAutoNum type="arabicPeriod"/>
            </a:pPr>
            <a:endParaRPr lang="es-MX" dirty="0"/>
          </a:p>
          <a:p>
            <a:pPr marL="342900" indent="-342900" algn="just">
              <a:buFont typeface="+mj-lt"/>
              <a:buAutoNum type="arabicPeriod"/>
            </a:pPr>
            <a:endParaRPr lang="es-MX" dirty="0"/>
          </a:p>
          <a:p>
            <a:pPr marL="342900" indent="-342900" algn="just">
              <a:buFont typeface="+mj-lt"/>
              <a:buAutoNum type="arabicPeriod"/>
            </a:pPr>
            <a:endParaRPr lang="es-MX" dirty="0"/>
          </a:p>
          <a:p>
            <a:pPr algn="just"/>
            <a:endParaRPr lang="es-MX" dirty="0"/>
          </a:p>
          <a:p>
            <a:pPr algn="just"/>
            <a:endParaRPr lang="es-MX" dirty="0"/>
          </a:p>
          <a:p>
            <a:pPr algn="just"/>
            <a:endParaRPr lang="es-MX" dirty="0"/>
          </a:p>
          <a:p>
            <a:pPr algn="just"/>
            <a:endParaRPr lang="es-CO" dirty="0"/>
          </a:p>
        </p:txBody>
      </p:sp>
      <p:pic>
        <p:nvPicPr>
          <p:cNvPr id="2" name="Imagen 1">
            <a:extLst>
              <a:ext uri="{FF2B5EF4-FFF2-40B4-BE49-F238E27FC236}">
                <a16:creationId xmlns:a16="http://schemas.microsoft.com/office/drawing/2014/main" id="{F2E7F545-3778-4065-89EC-F7537D5F1CBC}"/>
              </a:ext>
            </a:extLst>
          </p:cNvPr>
          <p:cNvPicPr>
            <a:picLocks noChangeAspect="1"/>
          </p:cNvPicPr>
          <p:nvPr/>
        </p:nvPicPr>
        <p:blipFill>
          <a:blip r:embed="rId3"/>
          <a:stretch>
            <a:fillRect/>
          </a:stretch>
        </p:blipFill>
        <p:spPr>
          <a:xfrm>
            <a:off x="6569124" y="1604259"/>
            <a:ext cx="4174671" cy="4174671"/>
          </a:xfrm>
          <a:prstGeom prst="rect">
            <a:avLst/>
          </a:prstGeom>
        </p:spPr>
      </p:pic>
    </p:spTree>
    <p:extLst>
      <p:ext uri="{BB962C8B-B14F-4D97-AF65-F5344CB8AC3E}">
        <p14:creationId xmlns:p14="http://schemas.microsoft.com/office/powerpoint/2010/main" val="1447892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INFORME DE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1054100" y="1438887"/>
            <a:ext cx="5237518" cy="4678204"/>
          </a:xfrm>
          <a:prstGeom prst="rect">
            <a:avLst/>
          </a:prstGeom>
          <a:noFill/>
        </p:spPr>
        <p:txBody>
          <a:bodyPr wrap="square">
            <a:spAutoFit/>
          </a:bodyPr>
          <a:lstStyle/>
          <a:p>
            <a:pPr algn="just"/>
            <a:r>
              <a:rPr lang="es-MX" sz="2000" dirty="0"/>
              <a:t>INFORMACIÓN PARA RECOPILAR</a:t>
            </a:r>
          </a:p>
          <a:p>
            <a:pPr algn="just"/>
            <a:endParaRPr lang="es-MX" sz="2000" dirty="0"/>
          </a:p>
          <a:p>
            <a:pPr marL="457200" indent="-457200" algn="just">
              <a:buFont typeface="+mj-lt"/>
              <a:buAutoNum type="arabicPeriod"/>
            </a:pPr>
            <a:r>
              <a:rPr lang="es-MX" sz="2000" dirty="0"/>
              <a:t>Tipo de simulacro que se realizó en la Institución (ejemplo: Incendio, Derrames de sustancias peligrosas, explosión etc.). </a:t>
            </a:r>
          </a:p>
          <a:p>
            <a:pPr marL="457200" indent="-457200" algn="just">
              <a:buFont typeface="+mj-lt"/>
              <a:buAutoNum type="arabicPeriod"/>
            </a:pPr>
            <a:endParaRPr lang="es-MX" sz="2000" dirty="0"/>
          </a:p>
          <a:p>
            <a:pPr marL="457200" indent="-457200" algn="just">
              <a:buFont typeface="+mj-lt"/>
              <a:buAutoNum type="arabicPeriod"/>
            </a:pPr>
            <a:r>
              <a:rPr lang="es-MX" sz="2000" dirty="0"/>
              <a:t>No. Consecutivo del reporte del simulacro realizado. </a:t>
            </a:r>
          </a:p>
          <a:p>
            <a:pPr marL="457200" indent="-457200" algn="just">
              <a:buFont typeface="+mj-lt"/>
              <a:buAutoNum type="arabicPeriod"/>
            </a:pPr>
            <a:endParaRPr lang="es-MX" sz="2000" dirty="0"/>
          </a:p>
          <a:p>
            <a:pPr marL="457200" indent="-457200" algn="just">
              <a:buFont typeface="+mj-lt"/>
              <a:buAutoNum type="arabicPeriod"/>
            </a:pPr>
            <a:r>
              <a:rPr lang="es-MX" sz="2000" dirty="0"/>
              <a:t>Fecha en que se realiza el simulacro. </a:t>
            </a:r>
          </a:p>
          <a:p>
            <a:pPr marL="457200" indent="-457200" algn="just">
              <a:buFont typeface="+mj-lt"/>
              <a:buAutoNum type="arabicPeriod"/>
            </a:pPr>
            <a:endParaRPr lang="es-MX" sz="2000" dirty="0"/>
          </a:p>
          <a:p>
            <a:pPr marL="457200" indent="-457200" algn="just">
              <a:buFont typeface="+mj-lt"/>
              <a:buAutoNum type="arabicPeriod"/>
            </a:pPr>
            <a:r>
              <a:rPr lang="es-MX" sz="2000" dirty="0"/>
              <a:t>Anotar</a:t>
            </a:r>
          </a:p>
          <a:p>
            <a:pPr marL="914400" lvl="1" indent="-457200" algn="just">
              <a:buFont typeface="+mj-lt"/>
              <a:buAutoNum type="alphaLcPeriod"/>
            </a:pPr>
            <a:r>
              <a:rPr lang="es-MX" sz="2000" dirty="0"/>
              <a:t>Tiempo de respuesta interna</a:t>
            </a:r>
          </a:p>
          <a:p>
            <a:pPr marL="914400" lvl="1" indent="-457200" algn="just">
              <a:buFont typeface="+mj-lt"/>
              <a:buAutoNum type="alphaLcPeriod"/>
            </a:pPr>
            <a:r>
              <a:rPr lang="es-MX" sz="2000" dirty="0"/>
              <a:t>Tiempo de respuesta externa</a:t>
            </a:r>
          </a:p>
          <a:p>
            <a:pPr algn="just"/>
            <a:endParaRPr lang="es-MX" dirty="0"/>
          </a:p>
        </p:txBody>
      </p:sp>
      <p:pic>
        <p:nvPicPr>
          <p:cNvPr id="2" name="Imagen 1">
            <a:extLst>
              <a:ext uri="{FF2B5EF4-FFF2-40B4-BE49-F238E27FC236}">
                <a16:creationId xmlns:a16="http://schemas.microsoft.com/office/drawing/2014/main" id="{F774F067-3837-46F7-A456-4D112AEC92AB}"/>
              </a:ext>
            </a:extLst>
          </p:cNvPr>
          <p:cNvPicPr>
            <a:picLocks noChangeAspect="1"/>
          </p:cNvPicPr>
          <p:nvPr/>
        </p:nvPicPr>
        <p:blipFill>
          <a:blip r:embed="rId3"/>
          <a:stretch>
            <a:fillRect/>
          </a:stretch>
        </p:blipFill>
        <p:spPr>
          <a:xfrm>
            <a:off x="6683504" y="1604259"/>
            <a:ext cx="4240311" cy="4240311"/>
          </a:xfrm>
          <a:prstGeom prst="rect">
            <a:avLst/>
          </a:prstGeom>
        </p:spPr>
      </p:pic>
    </p:spTree>
    <p:extLst>
      <p:ext uri="{BB962C8B-B14F-4D97-AF65-F5344CB8AC3E}">
        <p14:creationId xmlns:p14="http://schemas.microsoft.com/office/powerpoint/2010/main" val="590255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INFORME DE SIMULACRO</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629587" y="1438887"/>
            <a:ext cx="6562783" cy="5878532"/>
          </a:xfrm>
          <a:prstGeom prst="rect">
            <a:avLst/>
          </a:prstGeom>
          <a:noFill/>
        </p:spPr>
        <p:txBody>
          <a:bodyPr wrap="square">
            <a:spAutoFit/>
          </a:bodyPr>
          <a:lstStyle/>
          <a:p>
            <a:pPr algn="just"/>
            <a:endParaRPr lang="es-MX" sz="2000" dirty="0"/>
          </a:p>
          <a:p>
            <a:pPr marL="457200" indent="-457200" algn="just">
              <a:buFont typeface="+mj-lt"/>
              <a:buAutoNum type="alphaLcPeriod" startAt="3"/>
            </a:pPr>
            <a:r>
              <a:rPr lang="es-MX" sz="2000" dirty="0"/>
              <a:t>Lugar o área del evento. </a:t>
            </a:r>
          </a:p>
          <a:p>
            <a:pPr marL="457200" indent="-457200" algn="just">
              <a:buFont typeface="+mj-lt"/>
              <a:buAutoNum type="alphaLcPeriod" startAt="3"/>
            </a:pPr>
            <a:endParaRPr lang="es-MX" sz="2000" dirty="0"/>
          </a:p>
          <a:p>
            <a:pPr marL="457200" indent="-457200" algn="just">
              <a:buFont typeface="+mj-lt"/>
              <a:buAutoNum type="alphaLcPeriod" startAt="3"/>
            </a:pPr>
            <a:r>
              <a:rPr lang="es-MX" sz="2000" dirty="0"/>
              <a:t>Descripción del simulacro que se uso. </a:t>
            </a:r>
          </a:p>
          <a:p>
            <a:pPr marL="457200" indent="-457200" algn="just">
              <a:buFont typeface="+mj-lt"/>
              <a:buAutoNum type="alphaLcPeriod" startAt="3"/>
            </a:pPr>
            <a:endParaRPr lang="es-MX" sz="2000" dirty="0"/>
          </a:p>
          <a:p>
            <a:pPr marL="457200" indent="-457200" algn="just">
              <a:buFont typeface="+mj-lt"/>
              <a:buAutoNum type="alphaLcPeriod" startAt="3"/>
            </a:pPr>
            <a:r>
              <a:rPr lang="es-MX" sz="2000" dirty="0"/>
              <a:t>Descripción de la respuesta que se dio al simulacro. </a:t>
            </a:r>
          </a:p>
          <a:p>
            <a:pPr marL="457200" indent="-457200" algn="just">
              <a:buFont typeface="+mj-lt"/>
              <a:buAutoNum type="alphaLcPeriod" startAt="3"/>
            </a:pPr>
            <a:endParaRPr lang="es-MX" sz="2000" dirty="0"/>
          </a:p>
          <a:p>
            <a:pPr marL="457200" indent="-457200" algn="just">
              <a:buFont typeface="+mj-lt"/>
              <a:buAutoNum type="alphaLcPeriod" startAt="3"/>
            </a:pPr>
            <a:r>
              <a:rPr lang="es-MX" sz="2000" dirty="0"/>
              <a:t>Número de personas que participaron en el simulacro. </a:t>
            </a:r>
          </a:p>
          <a:p>
            <a:pPr marL="457200" indent="-457200" algn="just">
              <a:buFont typeface="+mj-lt"/>
              <a:buAutoNum type="alphaLcPeriod" startAt="3"/>
            </a:pPr>
            <a:endParaRPr lang="es-MX" sz="2000" dirty="0"/>
          </a:p>
          <a:p>
            <a:pPr marL="457200" indent="-457200" algn="just">
              <a:buFont typeface="+mj-lt"/>
              <a:buAutoNum type="alphaLcPeriod" startAt="3"/>
            </a:pPr>
            <a:r>
              <a:rPr lang="es-MX" sz="2000" dirty="0"/>
              <a:t>La eficacia y eficiencia de respuesta de los equipos involucrados en el simulacro. </a:t>
            </a:r>
          </a:p>
          <a:p>
            <a:pPr marL="457200" indent="-457200" algn="just">
              <a:buFont typeface="+mj-lt"/>
              <a:buAutoNum type="alphaLcPeriod" startAt="3"/>
            </a:pPr>
            <a:endParaRPr lang="es-MX" sz="2000" dirty="0"/>
          </a:p>
          <a:p>
            <a:pPr marL="457200" indent="-457200" algn="just">
              <a:buFont typeface="+mj-lt"/>
              <a:buAutoNum type="alphaLcPeriod" startAt="3"/>
            </a:pPr>
            <a:r>
              <a:rPr lang="es-MX" sz="2000" dirty="0"/>
              <a:t>Hallazgos y conclusiones</a:t>
            </a:r>
          </a:p>
          <a:p>
            <a:pPr marL="457200" indent="-457200" algn="just">
              <a:buFont typeface="+mj-lt"/>
              <a:buAutoNum type="alphaLcPeriod" startAt="3"/>
            </a:pPr>
            <a:endParaRPr lang="es-MX" sz="2000" dirty="0"/>
          </a:p>
          <a:p>
            <a:pPr marL="457200" indent="-457200" algn="just">
              <a:buFont typeface="+mj-lt"/>
              <a:buAutoNum type="alphaLcPeriod" startAt="3"/>
            </a:pPr>
            <a:r>
              <a:rPr lang="es-MX" sz="2000" dirty="0"/>
              <a:t>Nombre, puesto y firma de la persona que elaboró este reporte.</a:t>
            </a:r>
          </a:p>
          <a:p>
            <a:pPr marL="457200" indent="-457200" algn="just">
              <a:buFont typeface="+mj-lt"/>
              <a:buAutoNum type="alphaLcPeriod" startAt="3"/>
            </a:pPr>
            <a:endParaRPr lang="es-MX" sz="2000" dirty="0"/>
          </a:p>
          <a:p>
            <a:pPr algn="just"/>
            <a:endParaRPr lang="es-MX" dirty="0"/>
          </a:p>
          <a:p>
            <a:pPr algn="just"/>
            <a:endParaRPr lang="es-CO" dirty="0"/>
          </a:p>
        </p:txBody>
      </p:sp>
      <p:pic>
        <p:nvPicPr>
          <p:cNvPr id="2" name="Imagen 1">
            <a:extLst>
              <a:ext uri="{FF2B5EF4-FFF2-40B4-BE49-F238E27FC236}">
                <a16:creationId xmlns:a16="http://schemas.microsoft.com/office/drawing/2014/main" id="{F374E991-080E-416E-92BF-8DAAB4F2786C}"/>
              </a:ext>
            </a:extLst>
          </p:cNvPr>
          <p:cNvPicPr>
            <a:picLocks noChangeAspect="1"/>
          </p:cNvPicPr>
          <p:nvPr/>
        </p:nvPicPr>
        <p:blipFill>
          <a:blip r:embed="rId3"/>
          <a:stretch>
            <a:fillRect/>
          </a:stretch>
        </p:blipFill>
        <p:spPr>
          <a:xfrm>
            <a:off x="7326766" y="1604259"/>
            <a:ext cx="3811134" cy="3811134"/>
          </a:xfrm>
          <a:prstGeom prst="rect">
            <a:avLst/>
          </a:prstGeom>
        </p:spPr>
      </p:pic>
    </p:spTree>
    <p:extLst>
      <p:ext uri="{BB962C8B-B14F-4D97-AF65-F5344CB8AC3E}">
        <p14:creationId xmlns:p14="http://schemas.microsoft.com/office/powerpoint/2010/main" val="2218394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4009D82-19F2-5049-A5F5-642778F36F15}"/>
              </a:ext>
            </a:extLst>
          </p:cNvPr>
          <p:cNvPicPr>
            <a:picLocks noChangeAspect="1"/>
          </p:cNvPicPr>
          <p:nvPr/>
        </p:nvPicPr>
        <p:blipFill>
          <a:blip r:embed="rId2"/>
          <a:stretch>
            <a:fillRect/>
          </a:stretch>
        </p:blipFill>
        <p:spPr>
          <a:xfrm>
            <a:off x="3651250" y="5384212"/>
            <a:ext cx="5111750" cy="864187"/>
          </a:xfrm>
          <a:prstGeom prst="rect">
            <a:avLst/>
          </a:prstGeom>
        </p:spPr>
      </p:pic>
      <p:pic>
        <p:nvPicPr>
          <p:cNvPr id="5" name="Imagen 4">
            <a:extLst>
              <a:ext uri="{FF2B5EF4-FFF2-40B4-BE49-F238E27FC236}">
                <a16:creationId xmlns:a16="http://schemas.microsoft.com/office/drawing/2014/main" id="{F085398D-84D8-2840-B016-A28B29ED5E5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749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099" y="711200"/>
            <a:ext cx="8801099"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DIFERENCIAS DE SIMULACRO Y SIMULACIÓN</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6751767" y="1473200"/>
            <a:ext cx="4685727" cy="4708981"/>
          </a:xfrm>
          <a:prstGeom prst="rect">
            <a:avLst/>
          </a:prstGeom>
          <a:noFill/>
        </p:spPr>
        <p:txBody>
          <a:bodyPr wrap="square">
            <a:spAutoFit/>
          </a:bodyPr>
          <a:lstStyle/>
          <a:p>
            <a:pPr algn="just"/>
            <a:r>
              <a:rPr lang="es-CO" sz="2000" b="0" i="0" dirty="0">
                <a:solidFill>
                  <a:srgbClr val="333333"/>
                </a:solidFill>
                <a:effectLst/>
              </a:rPr>
              <a:t>Simulación</a:t>
            </a:r>
          </a:p>
          <a:p>
            <a:pPr marL="342900" indent="-342900" algn="just">
              <a:buFont typeface="Arial" panose="020B0604020202020204" pitchFamily="34" charset="0"/>
              <a:buChar char="•"/>
            </a:pPr>
            <a:r>
              <a:rPr lang="es-CO" sz="2000" b="0" i="0" dirty="0">
                <a:solidFill>
                  <a:srgbClr val="333333"/>
                </a:solidFill>
                <a:effectLst/>
              </a:rPr>
              <a:t>Normalmente se realiza en una instalación definida</a:t>
            </a:r>
          </a:p>
          <a:p>
            <a:pPr marL="342900" indent="-342900" algn="just">
              <a:buFont typeface="Arial" panose="020B0604020202020204" pitchFamily="34" charset="0"/>
              <a:buChar char="•"/>
            </a:pPr>
            <a:endParaRPr lang="es-CO" sz="2000" b="0" i="0" dirty="0">
              <a:solidFill>
                <a:srgbClr val="333333"/>
              </a:solidFill>
              <a:effectLst/>
            </a:endParaRPr>
          </a:p>
          <a:p>
            <a:pPr marL="342900" indent="-342900" algn="just">
              <a:buFont typeface="Arial" panose="020B0604020202020204" pitchFamily="34" charset="0"/>
              <a:buChar char="•"/>
            </a:pPr>
            <a:endParaRPr lang="es-CO" sz="2000" b="0" i="0" dirty="0">
              <a:solidFill>
                <a:srgbClr val="333333"/>
              </a:solidFill>
              <a:effectLst/>
            </a:endParaRPr>
          </a:p>
          <a:p>
            <a:pPr marL="342900" indent="-342900" algn="just">
              <a:buFont typeface="Arial" panose="020B0604020202020204" pitchFamily="34" charset="0"/>
              <a:buChar char="•"/>
            </a:pPr>
            <a:r>
              <a:rPr lang="es-CO" sz="2000" b="0" i="0" dirty="0">
                <a:solidFill>
                  <a:srgbClr val="333333"/>
                </a:solidFill>
                <a:effectLst/>
              </a:rPr>
              <a:t>Menos Costosa	</a:t>
            </a:r>
          </a:p>
          <a:p>
            <a:pPr marL="342900" indent="-342900" algn="just">
              <a:buFont typeface="Arial" panose="020B0604020202020204" pitchFamily="34" charset="0"/>
              <a:buChar char="•"/>
            </a:pPr>
            <a:endParaRPr lang="es-CO" sz="2000" b="0" i="0" dirty="0">
              <a:solidFill>
                <a:srgbClr val="333333"/>
              </a:solidFill>
              <a:effectLst/>
            </a:endParaRPr>
          </a:p>
          <a:p>
            <a:pPr marL="342900" indent="-342900" algn="just">
              <a:buFont typeface="Arial" panose="020B0604020202020204" pitchFamily="34" charset="0"/>
              <a:buChar char="•"/>
            </a:pPr>
            <a:endParaRPr lang="es-CO" sz="2000" b="0" i="0" dirty="0">
              <a:solidFill>
                <a:srgbClr val="333333"/>
              </a:solidFill>
              <a:effectLst/>
            </a:endParaRPr>
          </a:p>
          <a:p>
            <a:pPr marL="342900" indent="-342900" algn="just">
              <a:buFont typeface="Arial" panose="020B0604020202020204" pitchFamily="34" charset="0"/>
              <a:buChar char="•"/>
            </a:pPr>
            <a:r>
              <a:rPr lang="es-CO" sz="2000" b="0" i="0" dirty="0">
                <a:solidFill>
                  <a:srgbClr val="333333"/>
                </a:solidFill>
                <a:effectLst/>
              </a:rPr>
              <a:t>Manejo de información.</a:t>
            </a:r>
          </a:p>
          <a:p>
            <a:pPr marL="342900" indent="-342900" algn="just">
              <a:buFont typeface="Arial" panose="020B0604020202020204" pitchFamily="34" charset="0"/>
              <a:buChar char="•"/>
            </a:pPr>
            <a:endParaRPr lang="es-CO" sz="2000" b="0" i="0" dirty="0">
              <a:solidFill>
                <a:srgbClr val="333333"/>
              </a:solidFill>
              <a:effectLst/>
            </a:endParaRPr>
          </a:p>
          <a:p>
            <a:pPr marL="342900" indent="-342900" algn="just">
              <a:buFont typeface="Arial" panose="020B0604020202020204" pitchFamily="34" charset="0"/>
              <a:buChar char="•"/>
            </a:pPr>
            <a:r>
              <a:rPr lang="es-CO" sz="2000" b="0" i="0" dirty="0">
                <a:solidFill>
                  <a:srgbClr val="333333"/>
                </a:solidFill>
                <a:effectLst/>
              </a:rPr>
              <a:t>Fácil de controlar por el facilitador durante su desarrollo.	</a:t>
            </a:r>
          </a:p>
          <a:p>
            <a:pPr marL="342900" indent="-342900" algn="just">
              <a:buFont typeface="Arial" panose="020B0604020202020204" pitchFamily="34" charset="0"/>
              <a:buChar char="•"/>
            </a:pPr>
            <a:endParaRPr lang="es-CO" sz="2000" b="0" i="0" dirty="0">
              <a:solidFill>
                <a:srgbClr val="333333"/>
              </a:solidFill>
              <a:effectLst/>
            </a:endParaRPr>
          </a:p>
          <a:p>
            <a:pPr marL="342900" indent="-342900" algn="just">
              <a:buFont typeface="Arial" panose="020B0604020202020204" pitchFamily="34" charset="0"/>
              <a:buChar char="•"/>
            </a:pPr>
            <a:r>
              <a:rPr lang="es-CO" sz="2000" b="0" i="0" dirty="0">
                <a:solidFill>
                  <a:srgbClr val="333333"/>
                </a:solidFill>
                <a:effectLst/>
              </a:rPr>
              <a:t>Se evalúa actitudes personales y conocimientos</a:t>
            </a:r>
          </a:p>
        </p:txBody>
      </p:sp>
      <p:sp>
        <p:nvSpPr>
          <p:cNvPr id="6" name="CuadroTexto 5">
            <a:extLst>
              <a:ext uri="{FF2B5EF4-FFF2-40B4-BE49-F238E27FC236}">
                <a16:creationId xmlns:a16="http://schemas.microsoft.com/office/drawing/2014/main" id="{0379684E-E779-4648-A291-A7A58098C817}"/>
              </a:ext>
            </a:extLst>
          </p:cNvPr>
          <p:cNvSpPr txBox="1"/>
          <p:nvPr/>
        </p:nvSpPr>
        <p:spPr>
          <a:xfrm>
            <a:off x="163702" y="1473095"/>
            <a:ext cx="4866098" cy="4401205"/>
          </a:xfrm>
          <a:prstGeom prst="rect">
            <a:avLst/>
          </a:prstGeom>
          <a:noFill/>
        </p:spPr>
        <p:txBody>
          <a:bodyPr wrap="square">
            <a:spAutoFit/>
          </a:bodyPr>
          <a:lstStyle/>
          <a:p>
            <a:pPr algn="just"/>
            <a:r>
              <a:rPr lang="es-CO" sz="2000" b="0" i="0" dirty="0">
                <a:solidFill>
                  <a:srgbClr val="333333"/>
                </a:solidFill>
                <a:effectLst/>
              </a:rPr>
              <a:t>Simulacro</a:t>
            </a:r>
          </a:p>
          <a:p>
            <a:pPr marL="342900" indent="-342900" algn="just">
              <a:buFont typeface="Arial" panose="020B0604020202020204" pitchFamily="34" charset="0"/>
              <a:buChar char="•"/>
            </a:pPr>
            <a:r>
              <a:rPr lang="es-CO" sz="2000" dirty="0">
                <a:solidFill>
                  <a:srgbClr val="333333"/>
                </a:solidFill>
              </a:rPr>
              <a:t>Se realiza en el terreno: es decir, en la zona donde podría darse la emergencia o desastre.</a:t>
            </a:r>
          </a:p>
          <a:p>
            <a:pPr marL="342900" indent="-342900" algn="just">
              <a:buFont typeface="Arial" panose="020B0604020202020204" pitchFamily="34" charset="0"/>
              <a:buChar char="•"/>
            </a:pPr>
            <a:endParaRPr lang="es-CO" sz="2000" dirty="0">
              <a:solidFill>
                <a:srgbClr val="333333"/>
              </a:solidFill>
            </a:endParaRPr>
          </a:p>
          <a:p>
            <a:pPr marL="342900" indent="-342900" algn="just">
              <a:buFont typeface="Arial" panose="020B0604020202020204" pitchFamily="34" charset="0"/>
              <a:buChar char="•"/>
            </a:pPr>
            <a:r>
              <a:rPr lang="es-CO" sz="2000" b="0" i="0" dirty="0">
                <a:solidFill>
                  <a:srgbClr val="333333"/>
                </a:solidFill>
                <a:effectLst/>
              </a:rPr>
              <a:t>Requiere mayores recursos humanos, logísticos y materiales.	</a:t>
            </a:r>
          </a:p>
          <a:p>
            <a:pPr marL="342900" indent="-342900" algn="just">
              <a:buFont typeface="Arial" panose="020B0604020202020204" pitchFamily="34" charset="0"/>
              <a:buChar char="•"/>
            </a:pPr>
            <a:endParaRPr lang="es-CO" sz="2000" b="0" i="0" dirty="0">
              <a:solidFill>
                <a:srgbClr val="333333"/>
              </a:solidFill>
              <a:effectLst/>
            </a:endParaRPr>
          </a:p>
          <a:p>
            <a:pPr marL="342900" indent="-342900" algn="just">
              <a:buFont typeface="Arial" panose="020B0604020202020204" pitchFamily="34" charset="0"/>
              <a:buChar char="•"/>
            </a:pPr>
            <a:r>
              <a:rPr lang="es-CO" sz="2000" b="0" i="0" dirty="0">
                <a:solidFill>
                  <a:srgbClr val="333333"/>
                </a:solidFill>
                <a:effectLst/>
              </a:rPr>
              <a:t>Ejecución de operaciones.</a:t>
            </a:r>
          </a:p>
          <a:p>
            <a:pPr marL="342900" indent="-342900" algn="just">
              <a:buFont typeface="Arial" panose="020B0604020202020204" pitchFamily="34" charset="0"/>
              <a:buChar char="•"/>
            </a:pPr>
            <a:endParaRPr lang="es-CO" sz="2000" b="0" i="0" dirty="0">
              <a:solidFill>
                <a:srgbClr val="333333"/>
              </a:solidFill>
              <a:effectLst/>
            </a:endParaRPr>
          </a:p>
          <a:p>
            <a:pPr marL="342900" indent="-342900" algn="just">
              <a:buFont typeface="Arial" panose="020B0604020202020204" pitchFamily="34" charset="0"/>
              <a:buChar char="•"/>
            </a:pPr>
            <a:r>
              <a:rPr lang="es-CO" sz="2000" b="0" i="0" dirty="0">
                <a:solidFill>
                  <a:srgbClr val="333333"/>
                </a:solidFill>
                <a:effectLst/>
              </a:rPr>
              <a:t>El control es más complejo.	</a:t>
            </a:r>
          </a:p>
          <a:p>
            <a:pPr marL="342900" indent="-342900" algn="just">
              <a:buFont typeface="Arial" panose="020B0604020202020204" pitchFamily="34" charset="0"/>
              <a:buChar char="•"/>
            </a:pPr>
            <a:endParaRPr lang="es-CO" sz="2000" b="0" i="0" dirty="0">
              <a:solidFill>
                <a:srgbClr val="333333"/>
              </a:solidFill>
              <a:effectLst/>
            </a:endParaRPr>
          </a:p>
          <a:p>
            <a:pPr marL="342900" indent="-342900" algn="just">
              <a:buFont typeface="Arial" panose="020B0604020202020204" pitchFamily="34" charset="0"/>
              <a:buChar char="•"/>
            </a:pPr>
            <a:r>
              <a:rPr lang="es-CO" sz="2000" b="0" i="0" dirty="0">
                <a:solidFill>
                  <a:srgbClr val="333333"/>
                </a:solidFill>
                <a:effectLst/>
              </a:rPr>
              <a:t>Se evalúa la ejecución de los planes de Gestión Reactiva del Riesgo</a:t>
            </a:r>
          </a:p>
        </p:txBody>
      </p:sp>
      <p:pic>
        <p:nvPicPr>
          <p:cNvPr id="2050" name="Picture 2" descr="Diferente que signo. Compatibilidades amorosas para el 2021 según tu signo  zodiacal">
            <a:extLst>
              <a:ext uri="{FF2B5EF4-FFF2-40B4-BE49-F238E27FC236}">
                <a16:creationId xmlns:a16="http://schemas.microsoft.com/office/drawing/2014/main" id="{CA6609EC-009B-4810-9020-2308D4EAE2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775" t="12607" r="11849" b="14257"/>
          <a:stretch/>
        </p:blipFill>
        <p:spPr bwMode="auto">
          <a:xfrm>
            <a:off x="5029800" y="2820024"/>
            <a:ext cx="1409075" cy="1217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84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3338018"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SIMULACROS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5126227" y="2459504"/>
            <a:ext cx="6439546" cy="2246769"/>
          </a:xfrm>
          <a:prstGeom prst="rect">
            <a:avLst/>
          </a:prstGeom>
          <a:noFill/>
        </p:spPr>
        <p:txBody>
          <a:bodyPr wrap="square">
            <a:spAutoFit/>
          </a:bodyPr>
          <a:lstStyle/>
          <a:p>
            <a:pPr algn="just"/>
            <a:r>
              <a:rPr lang="es-MX" sz="2000" dirty="0"/>
              <a:t>Este tipo de ejercicio, amerita una gran movilización de recursos (personal, equipos, recursos, etc.), por lo que su desarrollo es más complejo y costoso que una simulación.</a:t>
            </a:r>
          </a:p>
          <a:p>
            <a:pPr algn="just"/>
            <a:endParaRPr lang="es-MX" sz="2000" dirty="0"/>
          </a:p>
          <a:p>
            <a:pPr algn="just"/>
            <a:r>
              <a:rPr lang="es-MX" sz="2000" dirty="0"/>
              <a:t>Durante la planeación del simulacro se debe velar por que exista coherencia con la cotidianidad empresarial y que el ejercicio se encuentre en contexto.</a:t>
            </a:r>
            <a:endParaRPr lang="es-CO" sz="2000" dirty="0"/>
          </a:p>
        </p:txBody>
      </p:sp>
      <p:pic>
        <p:nvPicPr>
          <p:cNvPr id="7" name="Imagen 6">
            <a:extLst>
              <a:ext uri="{FF2B5EF4-FFF2-40B4-BE49-F238E27FC236}">
                <a16:creationId xmlns:a16="http://schemas.microsoft.com/office/drawing/2014/main" id="{805D315D-0CF3-4CEA-89B6-414DAD8ADB3E}"/>
              </a:ext>
            </a:extLst>
          </p:cNvPr>
          <p:cNvPicPr>
            <a:picLocks noChangeAspect="1"/>
          </p:cNvPicPr>
          <p:nvPr/>
        </p:nvPicPr>
        <p:blipFill>
          <a:blip r:embed="rId3"/>
          <a:stretch>
            <a:fillRect/>
          </a:stretch>
        </p:blipFill>
        <p:spPr>
          <a:xfrm>
            <a:off x="196270" y="2263187"/>
            <a:ext cx="4733687" cy="3025003"/>
          </a:xfrm>
          <a:prstGeom prst="rect">
            <a:avLst/>
          </a:prstGeom>
        </p:spPr>
      </p:pic>
    </p:spTree>
    <p:extLst>
      <p:ext uri="{BB962C8B-B14F-4D97-AF65-F5344CB8AC3E}">
        <p14:creationId xmlns:p14="http://schemas.microsoft.com/office/powerpoint/2010/main" val="283385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SIMULACROS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714619" y="1980522"/>
            <a:ext cx="5101565" cy="3170099"/>
          </a:xfrm>
          <a:prstGeom prst="rect">
            <a:avLst/>
          </a:prstGeom>
          <a:noFill/>
        </p:spPr>
        <p:txBody>
          <a:bodyPr wrap="square">
            <a:spAutoFit/>
          </a:bodyPr>
          <a:lstStyle/>
          <a:p>
            <a:pPr algn="just"/>
            <a:r>
              <a:rPr lang="es-MX" sz="2000" dirty="0"/>
              <a:t>Tienen un alto valor pedagógico, ya que permiten fortalecer y poner a prueba la aplicación específica de conocimientos, habilidades y destrezas principalmente operativas. </a:t>
            </a:r>
          </a:p>
          <a:p>
            <a:pPr algn="just"/>
            <a:endParaRPr lang="es-MX" sz="2000" dirty="0"/>
          </a:p>
          <a:p>
            <a:pPr algn="just"/>
            <a:r>
              <a:rPr lang="es-MX" sz="2000" dirty="0"/>
              <a:t>Sin embargo, si bien el simulacro centra sus esfuerzos en la práctica, también se ve reflejado en él un proceso de toma de decisiones</a:t>
            </a:r>
            <a:endParaRPr lang="es-CO" sz="2000" dirty="0"/>
          </a:p>
        </p:txBody>
      </p:sp>
      <p:pic>
        <p:nvPicPr>
          <p:cNvPr id="2" name="Imagen 1">
            <a:extLst>
              <a:ext uri="{FF2B5EF4-FFF2-40B4-BE49-F238E27FC236}">
                <a16:creationId xmlns:a16="http://schemas.microsoft.com/office/drawing/2014/main" id="{59C7ADB6-B230-4E65-A1F1-9C9CD261732A}"/>
              </a:ext>
            </a:extLst>
          </p:cNvPr>
          <p:cNvPicPr>
            <a:picLocks noChangeAspect="1"/>
          </p:cNvPicPr>
          <p:nvPr/>
        </p:nvPicPr>
        <p:blipFill rotWithShape="1">
          <a:blip r:embed="rId3"/>
          <a:srcRect l="4102" t="19593" b="5011"/>
          <a:stretch/>
        </p:blipFill>
        <p:spPr>
          <a:xfrm>
            <a:off x="6096000" y="2165479"/>
            <a:ext cx="5270770" cy="3107963"/>
          </a:xfrm>
          <a:prstGeom prst="rect">
            <a:avLst/>
          </a:prstGeom>
        </p:spPr>
      </p:pic>
    </p:spTree>
    <p:extLst>
      <p:ext uri="{BB962C8B-B14F-4D97-AF65-F5344CB8AC3E}">
        <p14:creationId xmlns:p14="http://schemas.microsoft.com/office/powerpoint/2010/main" val="248868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UTILIDAD DE LOS SIMULACROS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936392" y="2274838"/>
            <a:ext cx="5159608" cy="3785652"/>
          </a:xfrm>
          <a:prstGeom prst="rect">
            <a:avLst/>
          </a:prstGeom>
          <a:noFill/>
        </p:spPr>
        <p:txBody>
          <a:bodyPr wrap="square">
            <a:spAutoFit/>
          </a:bodyPr>
          <a:lstStyle/>
          <a:p>
            <a:pPr algn="just"/>
            <a:r>
              <a:rPr lang="es-MX" sz="2000" dirty="0"/>
              <a:t>Un simulacro tiene aplicación cuando es necesario probar elementos como protocolos específicos, procedimientos y habilidades concretas del personal operativo y administrativo. </a:t>
            </a:r>
          </a:p>
          <a:p>
            <a:pPr algn="just"/>
            <a:endParaRPr lang="es-MX" sz="2000" dirty="0"/>
          </a:p>
          <a:p>
            <a:pPr algn="just"/>
            <a:r>
              <a:rPr lang="es-MX" sz="2000" dirty="0"/>
              <a:t>Es de gran utilidad para labores de búsqueda y rescate, agua y saneamiento, alojamientos temporales, atención pre hospitalaria, y todas aquellas áreas operativas requeridas para la atención de emergencias y desastres en el municipio.</a:t>
            </a:r>
            <a:endParaRPr lang="es-CO" sz="2000" dirty="0"/>
          </a:p>
        </p:txBody>
      </p:sp>
      <p:pic>
        <p:nvPicPr>
          <p:cNvPr id="2" name="Imagen 1">
            <a:extLst>
              <a:ext uri="{FF2B5EF4-FFF2-40B4-BE49-F238E27FC236}">
                <a16:creationId xmlns:a16="http://schemas.microsoft.com/office/drawing/2014/main" id="{00E2D0D8-4EE8-4911-8CB7-0B4DD18A65AB}"/>
              </a:ext>
            </a:extLst>
          </p:cNvPr>
          <p:cNvPicPr>
            <a:picLocks noChangeAspect="1"/>
          </p:cNvPicPr>
          <p:nvPr/>
        </p:nvPicPr>
        <p:blipFill>
          <a:blip r:embed="rId3"/>
          <a:stretch>
            <a:fillRect/>
          </a:stretch>
        </p:blipFill>
        <p:spPr>
          <a:xfrm>
            <a:off x="6672262" y="2143710"/>
            <a:ext cx="3724275" cy="3200400"/>
          </a:xfrm>
          <a:prstGeom prst="rect">
            <a:avLst/>
          </a:prstGeom>
        </p:spPr>
      </p:pic>
    </p:spTree>
    <p:extLst>
      <p:ext uri="{BB962C8B-B14F-4D97-AF65-F5344CB8AC3E}">
        <p14:creationId xmlns:p14="http://schemas.microsoft.com/office/powerpoint/2010/main" val="3736863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DINÁMICA DE LOS SIMULACROS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936392" y="2274838"/>
            <a:ext cx="4954742" cy="3785652"/>
          </a:xfrm>
          <a:prstGeom prst="rect">
            <a:avLst/>
          </a:prstGeom>
          <a:noFill/>
        </p:spPr>
        <p:txBody>
          <a:bodyPr wrap="square">
            <a:spAutoFit/>
          </a:bodyPr>
          <a:lstStyle/>
          <a:p>
            <a:pPr algn="just"/>
            <a:r>
              <a:rPr lang="es-MX" sz="2000" dirty="0"/>
              <a:t>Se realiza en tiempo real, por lo que el guion debe desarrollarse cuidando bien los tiempos esperados en la ejecución de las tareas, para esto es fundamental que el grupo de organización esté integrado por personal conocedor de las labores operativas. </a:t>
            </a:r>
          </a:p>
          <a:p>
            <a:pPr algn="just"/>
            <a:endParaRPr lang="es-MX" sz="2000" dirty="0"/>
          </a:p>
          <a:p>
            <a:pPr algn="just"/>
            <a:r>
              <a:rPr lang="es-MX" sz="2000" dirty="0"/>
              <a:t>Es conveniente que antes de realizar un simulacro se desarrollen simulaciones, para así lograr un mejor desempeño en el proceso de toma de decisiones, delegación eficiente de funciones y seguimiento de tareas.</a:t>
            </a:r>
            <a:endParaRPr lang="es-CO" sz="2000" dirty="0"/>
          </a:p>
        </p:txBody>
      </p:sp>
      <p:pic>
        <p:nvPicPr>
          <p:cNvPr id="2" name="Imagen 1">
            <a:extLst>
              <a:ext uri="{FF2B5EF4-FFF2-40B4-BE49-F238E27FC236}">
                <a16:creationId xmlns:a16="http://schemas.microsoft.com/office/drawing/2014/main" id="{75CD5FD3-F27C-4BF6-8983-B6AC644D656E}"/>
              </a:ext>
            </a:extLst>
          </p:cNvPr>
          <p:cNvPicPr>
            <a:picLocks noChangeAspect="1"/>
          </p:cNvPicPr>
          <p:nvPr/>
        </p:nvPicPr>
        <p:blipFill>
          <a:blip r:embed="rId3"/>
          <a:stretch>
            <a:fillRect/>
          </a:stretch>
        </p:blipFill>
        <p:spPr>
          <a:xfrm>
            <a:off x="6039216" y="2405900"/>
            <a:ext cx="4990368" cy="2807082"/>
          </a:xfrm>
          <a:prstGeom prst="rect">
            <a:avLst/>
          </a:prstGeom>
        </p:spPr>
      </p:pic>
    </p:spTree>
    <p:extLst>
      <p:ext uri="{BB962C8B-B14F-4D97-AF65-F5344CB8AC3E}">
        <p14:creationId xmlns:p14="http://schemas.microsoft.com/office/powerpoint/2010/main" val="1479729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0825877E-8261-8141-BD0F-F6AE693DADC3}"/>
              </a:ext>
            </a:extLst>
          </p:cNvPr>
          <p:cNvSpPr txBox="1"/>
          <p:nvPr/>
        </p:nvSpPr>
        <p:spPr>
          <a:xfrm>
            <a:off x="1054100" y="711200"/>
            <a:ext cx="7480300" cy="630942"/>
          </a:xfrm>
          <a:prstGeom prst="rect">
            <a:avLst/>
          </a:prstGeom>
          <a:noFill/>
        </p:spPr>
        <p:txBody>
          <a:bodyPr wrap="square" rtlCol="0">
            <a:spAutoFit/>
          </a:bodyPr>
          <a:lstStyle/>
          <a:p>
            <a:r>
              <a:rPr lang="es-ES_tradnl" sz="3500" b="1" dirty="0">
                <a:solidFill>
                  <a:srgbClr val="FF0000"/>
                </a:solidFill>
                <a:latin typeface="Abadi MT Condensed Extra Bold" panose="020B0306030101010103" pitchFamily="34" charset="77"/>
              </a:rPr>
              <a:t>DINÁMICA DE LOS SIMULACROS</a:t>
            </a:r>
          </a:p>
        </p:txBody>
      </p:sp>
      <p:cxnSp>
        <p:nvCxnSpPr>
          <p:cNvPr id="16" name="Conector recto 15">
            <a:extLst>
              <a:ext uri="{FF2B5EF4-FFF2-40B4-BE49-F238E27FC236}">
                <a16:creationId xmlns:a16="http://schemas.microsoft.com/office/drawing/2014/main" id="{3A78B91C-87F4-DE44-9C8A-591EE6ED55F8}"/>
              </a:ext>
            </a:extLst>
          </p:cNvPr>
          <p:cNvCxnSpPr/>
          <p:nvPr/>
        </p:nvCxnSpPr>
        <p:spPr>
          <a:xfrm>
            <a:off x="1168400" y="1473200"/>
            <a:ext cx="8801100"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3BF8182F-81C7-904E-9019-63ACC3480782}"/>
              </a:ext>
            </a:extLst>
          </p:cNvPr>
          <p:cNvPicPr>
            <a:picLocks noChangeAspect="1"/>
          </p:cNvPicPr>
          <p:nvPr/>
        </p:nvPicPr>
        <p:blipFill rotWithShape="1">
          <a:blip r:embed="rId2"/>
          <a:srcRect t="75717"/>
          <a:stretch/>
        </p:blipFill>
        <p:spPr>
          <a:xfrm>
            <a:off x="0" y="5212982"/>
            <a:ext cx="12192000" cy="1665337"/>
          </a:xfrm>
          <a:prstGeom prst="rect">
            <a:avLst/>
          </a:prstGeom>
        </p:spPr>
      </p:pic>
      <p:sp>
        <p:nvSpPr>
          <p:cNvPr id="9" name="CuadroTexto 8">
            <a:extLst>
              <a:ext uri="{FF2B5EF4-FFF2-40B4-BE49-F238E27FC236}">
                <a16:creationId xmlns:a16="http://schemas.microsoft.com/office/drawing/2014/main" id="{4C72B0DB-8184-43D5-9A22-420B95E11B42}"/>
              </a:ext>
            </a:extLst>
          </p:cNvPr>
          <p:cNvSpPr txBox="1"/>
          <p:nvPr/>
        </p:nvSpPr>
        <p:spPr>
          <a:xfrm>
            <a:off x="680578" y="2353034"/>
            <a:ext cx="5415422" cy="3170099"/>
          </a:xfrm>
          <a:prstGeom prst="rect">
            <a:avLst/>
          </a:prstGeom>
          <a:noFill/>
        </p:spPr>
        <p:txBody>
          <a:bodyPr wrap="square">
            <a:spAutoFit/>
          </a:bodyPr>
          <a:lstStyle/>
          <a:p>
            <a:pPr marL="342900" indent="-342900" algn="just">
              <a:buFont typeface="Arial" panose="020B0604020202020204" pitchFamily="34" charset="0"/>
              <a:buChar char="•"/>
            </a:pPr>
            <a:r>
              <a:rPr lang="es-MX" sz="2000" dirty="0"/>
              <a:t>Activación de los escenarios planeados, como si estos eventos estuvieran sucediendo en tiempo real</a:t>
            </a:r>
          </a:p>
          <a:p>
            <a:pPr algn="just"/>
            <a:endParaRPr lang="es-MX" sz="2000" dirty="0"/>
          </a:p>
          <a:p>
            <a:pPr marL="342900" indent="-342900" algn="just">
              <a:buFont typeface="Arial" panose="020B0604020202020204" pitchFamily="34" charset="0"/>
              <a:buChar char="•"/>
            </a:pPr>
            <a:r>
              <a:rPr lang="es-MX" sz="2000" dirty="0"/>
              <a:t>Notificar a los grupos de respuesta, movilizarse y actuar, de la misma manera que lo haría en una emergencia o desastre, siguiendo los protocolos y procedimientos establecidos para tal fin. </a:t>
            </a:r>
          </a:p>
          <a:p>
            <a:pPr algn="just"/>
            <a:endParaRPr lang="es-MX" sz="2000" dirty="0"/>
          </a:p>
        </p:txBody>
      </p:sp>
      <p:pic>
        <p:nvPicPr>
          <p:cNvPr id="2" name="Imagen 1">
            <a:extLst>
              <a:ext uri="{FF2B5EF4-FFF2-40B4-BE49-F238E27FC236}">
                <a16:creationId xmlns:a16="http://schemas.microsoft.com/office/drawing/2014/main" id="{8E27E238-DAA8-4057-9A67-FF178D7BAB58}"/>
              </a:ext>
            </a:extLst>
          </p:cNvPr>
          <p:cNvPicPr>
            <a:picLocks noChangeAspect="1"/>
          </p:cNvPicPr>
          <p:nvPr/>
        </p:nvPicPr>
        <p:blipFill>
          <a:blip r:embed="rId3"/>
          <a:stretch>
            <a:fillRect/>
          </a:stretch>
        </p:blipFill>
        <p:spPr>
          <a:xfrm>
            <a:off x="6415168" y="2353034"/>
            <a:ext cx="4766580" cy="2859948"/>
          </a:xfrm>
          <a:prstGeom prst="rect">
            <a:avLst/>
          </a:prstGeom>
        </p:spPr>
      </p:pic>
    </p:spTree>
    <p:extLst>
      <p:ext uri="{BB962C8B-B14F-4D97-AF65-F5344CB8AC3E}">
        <p14:creationId xmlns:p14="http://schemas.microsoft.com/office/powerpoint/2010/main" val="19362799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1195</TotalTime>
  <Words>2422</Words>
  <Application>Microsoft Office PowerPoint</Application>
  <PresentationFormat>Panorámica</PresentationFormat>
  <Paragraphs>293</Paragraphs>
  <Slides>37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37</vt:i4>
      </vt:variant>
    </vt:vector>
  </HeadingPairs>
  <TitlesOfParts>
    <vt:vector size="43" baseType="lpstr">
      <vt:lpstr>Abadi MT Condensed Extra Bold</vt:lpstr>
      <vt:lpstr>Abadi MT Condensed Light</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VALERO AHUMADA PEDRAZA</dc:creator>
  <cp:lastModifiedBy>Marcela Sanchez</cp:lastModifiedBy>
  <cp:revision>62</cp:revision>
  <dcterms:created xsi:type="dcterms:W3CDTF">2018-06-26T15:32:54Z</dcterms:created>
  <dcterms:modified xsi:type="dcterms:W3CDTF">2021-06-23T01:57:47Z</dcterms:modified>
</cp:coreProperties>
</file>