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1" r:id="rId5"/>
    <p:sldId id="264" r:id="rId6"/>
    <p:sldId id="262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5" r:id="rId19"/>
    <p:sldId id="258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dy Nathaly Sanchez Ricon" initials="LNSR" lastIdx="1" clrIdx="0">
    <p:extLst>
      <p:ext uri="{19B8F6BF-5375-455C-9EA6-DF929625EA0E}">
        <p15:presenceInfo xmlns:p15="http://schemas.microsoft.com/office/powerpoint/2012/main" userId="Leidy Nathaly Sanchez Ri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751"/>
  </p:normalViewPr>
  <p:slideViewPr>
    <p:cSldViewPr snapToGrid="0" snapToObjects="1">
      <p:cViewPr varScale="1">
        <p:scale>
          <a:sx n="64" d="100"/>
          <a:sy n="64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AA17-D52D-4834-B85E-717BE1296CAD}" type="datetimeFigureOut">
              <a:rPr lang="es-CO" smtClean="0"/>
              <a:t>22/06/2021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63D3C-295E-451F-B674-7B84E3029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17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63D3C-295E-451F-B674-7B84E30296E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41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22/06/2021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6BFBDD-7C7A-074E-8E25-BE9F84F8B6BC}"/>
              </a:ext>
            </a:extLst>
          </p:cNvPr>
          <p:cNvSpPr/>
          <p:nvPr/>
        </p:nvSpPr>
        <p:spPr>
          <a:xfrm>
            <a:off x="171780" y="1643104"/>
            <a:ext cx="66730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SISTEMA COMANDO DE INCIDENTES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1271561" y="6015960"/>
            <a:ext cx="1762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Julio 6 de 2021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A828C58-E155-47F2-BF8A-C68C90485328}"/>
              </a:ext>
            </a:extLst>
          </p:cNvPr>
          <p:cNvSpPr/>
          <p:nvPr/>
        </p:nvSpPr>
        <p:spPr>
          <a:xfrm>
            <a:off x="1212466" y="2217914"/>
            <a:ext cx="46936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operaciones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b="1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Organiza, asigna y supervisa todos los recursos tácticos o de respuesta asignados al incidente o evento.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739AEB-A4A1-4CD9-90DF-6DC2D9B68700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440877-E356-4F7A-AF69-5E35BE43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18" y="2217913"/>
            <a:ext cx="3742372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5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C437915-E24B-4E62-89CB-D38D7BFCA7D8}"/>
              </a:ext>
            </a:extLst>
          </p:cNvPr>
          <p:cNvSpPr/>
          <p:nvPr/>
        </p:nvSpPr>
        <p:spPr>
          <a:xfrm>
            <a:off x="1054100" y="2348973"/>
            <a:ext cx="50419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logística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b="1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Proporciona todos los recursos y servicios requeridos para facilitar y apoyar las actividades durante un incidente.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DD6A4B-59BA-4356-A7EE-0DCB3DCDC09A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4098" name="Picture 2" descr="Qué es la Logística Internacional? Importancia, Tipos y Cadena – CECOEX  logistics">
            <a:extLst>
              <a:ext uri="{FF2B5EF4-FFF2-40B4-BE49-F238E27FC236}">
                <a16:creationId xmlns:a16="http://schemas.microsoft.com/office/drawing/2014/main" id="{6E457AE4-3E92-455C-A7E0-588796D0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88" y="2348973"/>
            <a:ext cx="4742577" cy="31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8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6325"/>
            <a:ext cx="12192000" cy="16653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6C6A80-7A22-49C4-8CD2-0EA2DD24C5B2}"/>
              </a:ext>
            </a:extLst>
          </p:cNvPr>
          <p:cNvSpPr/>
          <p:nvPr/>
        </p:nvSpPr>
        <p:spPr>
          <a:xfrm>
            <a:off x="5291528" y="1778516"/>
            <a:ext cx="49167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administración / finanzas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b="1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En esta función se lleva el control todos los aspectos del análisis financiero costos del incidente, incluyen la negociación de los contratos y servicios, llevar el control del personal y de los equipos.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708CBC-A781-4638-9A67-1C75C5AAF6F9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5122" name="Picture 2" descr="Administración y finanzas - Colegio Internacional Nuevo Centro">
            <a:extLst>
              <a:ext uri="{FF2B5EF4-FFF2-40B4-BE49-F238E27FC236}">
                <a16:creationId xmlns:a16="http://schemas.microsoft.com/office/drawing/2014/main" id="{C41D454E-2098-4E9D-B0DF-80C2CD04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4" y="203497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6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9CE9EFA-01B1-4A35-8433-DC2415FB5684}"/>
              </a:ext>
            </a:extLst>
          </p:cNvPr>
          <p:cNvSpPr/>
          <p:nvPr/>
        </p:nvSpPr>
        <p:spPr>
          <a:xfrm>
            <a:off x="1054100" y="1700849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400" b="1" dirty="0">
                <a:latin typeface="+mn-lt"/>
                <a:ea typeface="+mn-ea"/>
              </a:rPr>
              <a:t>Función de seguridad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b="1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Vigila las condiciones de seguridad e implementa medidas para garantizar la seguridad de todo el personal asignado.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DDE605-CFDC-4C1A-A3E5-EC3EA45A88F9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6146" name="Picture 2" descr="Seguridad Industrial - Concepto y factores externos e internos">
            <a:extLst>
              <a:ext uri="{FF2B5EF4-FFF2-40B4-BE49-F238E27FC236}">
                <a16:creationId xmlns:a16="http://schemas.microsoft.com/office/drawing/2014/main" id="{D5A0C2E8-50B4-42B1-BA25-C23992AD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87" y="3745924"/>
            <a:ext cx="5343993" cy="26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0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C5321B4-054C-47E7-965E-201226F1445B}"/>
              </a:ext>
            </a:extLst>
          </p:cNvPr>
          <p:cNvSpPr/>
          <p:nvPr/>
        </p:nvSpPr>
        <p:spPr>
          <a:xfrm>
            <a:off x="5381469" y="2248836"/>
            <a:ext cx="51116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información pública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b="1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Maneja todas las solicitudes de información y prepara los comunicados para los medios de prensa, instituciones y público en general. Toda la información a divulgar debe ser autorizada por el CI.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B6EAA-D587-409A-A57C-13D46B9E527B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7170" name="Picture 2" descr="Gobierno de AMLO difunde lista de periodistas con pagos millonarios">
            <a:extLst>
              <a:ext uri="{FF2B5EF4-FFF2-40B4-BE49-F238E27FC236}">
                <a16:creationId xmlns:a16="http://schemas.microsoft.com/office/drawing/2014/main" id="{2C42D808-C7CD-44F6-9811-57411B6B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7" y="2218544"/>
            <a:ext cx="4697922" cy="32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5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A7DCF69-F65A-4304-89F7-448292B2AFC1}"/>
              </a:ext>
            </a:extLst>
          </p:cNvPr>
          <p:cNvSpPr/>
          <p:nvPr/>
        </p:nvSpPr>
        <p:spPr>
          <a:xfrm>
            <a:off x="1054100" y="1864040"/>
            <a:ext cx="87129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enlace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b="1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Es el contacto, en el lugar de los hechos, para las otras instituciones que hayan sido asignadas al incidente.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B7BD1-C603-4B41-88FD-B8464388B1DF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8194" name="Picture 2" descr="Qué es un enlace entrante o Inbound Link?">
            <a:extLst>
              <a:ext uri="{FF2B5EF4-FFF2-40B4-BE49-F238E27FC236}">
                <a16:creationId xmlns:a16="http://schemas.microsoft.com/office/drawing/2014/main" id="{6E11D43C-3855-4CFD-85E0-B840A161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00" y="3718227"/>
            <a:ext cx="4881299" cy="24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5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PASOS DEL SCI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422728" y="1493003"/>
            <a:ext cx="72222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Informar a su base de su arribo a la zona de impacto.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Asumir y establecer el puesto de comando.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Evaluar la situación.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Establecer un perímetro de seguridad.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Establecer sus objetivos.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Determinar las estrategias.</a:t>
            </a:r>
          </a:p>
          <a:p>
            <a:pPr algn="l">
              <a:buFont typeface="+mj-lt"/>
              <a:buAutoNum type="arabicPeriod"/>
            </a:pPr>
            <a:endParaRPr lang="es-MX" sz="200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Determinar la necesidad de recursos y posibles instalaciones.</a:t>
            </a:r>
          </a:p>
          <a:p>
            <a:pPr algn="just"/>
            <a:br>
              <a:rPr lang="es-MX" sz="200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</a:br>
            <a:r>
              <a:rPr lang="es-MX" sz="200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8. </a:t>
            </a:r>
            <a:r>
              <a:rPr lang="es-MX" sz="2000" dirty="0">
                <a:solidFill>
                  <a:srgbClr val="202124"/>
                </a:solidFill>
                <a:latin typeface="arial" panose="020B0604020202020204" pitchFamily="34" charset="0"/>
              </a:rPr>
              <a:t>Preparar la información y en caso necesario transferir el mando</a:t>
            </a:r>
            <a:endParaRPr lang="es-ES_tradnl" sz="20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39181"/>
            <a:ext cx="12192000" cy="16653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02282A7-C14D-4FFC-AE7A-D6FDA587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73" y="1809136"/>
            <a:ext cx="5055798" cy="35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8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SCI vs COMITÉ GESTION DEL RIESGO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6629401" y="1616110"/>
            <a:ext cx="52097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0" i="0" dirty="0">
                <a:solidFill>
                  <a:srgbClr val="151515"/>
                </a:solidFill>
                <a:effectLst/>
              </a:rPr>
              <a:t>Gestión del riesgo</a:t>
            </a:r>
          </a:p>
          <a:p>
            <a:pPr algn="just"/>
            <a:endParaRPr lang="es-MX" sz="2000" dirty="0">
              <a:solidFill>
                <a:srgbClr val="151515"/>
              </a:solidFill>
            </a:endParaRPr>
          </a:p>
          <a:p>
            <a:pPr algn="just"/>
            <a:r>
              <a:rPr lang="es-MX" sz="2000" b="0" i="0" dirty="0">
                <a:solidFill>
                  <a:srgbClr val="151515"/>
                </a:solidFill>
                <a:effectLst/>
              </a:rPr>
              <a:t>Proceso de identificación y evaluación de riesgos y a la creación de un plan para disminuirlos o controlarlos y reducir el efecto que podrían causar. </a:t>
            </a:r>
          </a:p>
          <a:p>
            <a:pPr algn="just"/>
            <a:endParaRPr lang="es-MX" sz="2000" dirty="0">
              <a:solidFill>
                <a:srgbClr val="151515"/>
              </a:solidFill>
            </a:endParaRPr>
          </a:p>
          <a:p>
            <a:pPr algn="just"/>
            <a:r>
              <a:rPr lang="es-MX" sz="2000" b="0" i="0" dirty="0">
                <a:solidFill>
                  <a:srgbClr val="151515"/>
                </a:solidFill>
                <a:effectLst/>
              </a:rPr>
              <a:t>Un riesgo implica una posible pérdida o daño. </a:t>
            </a:r>
          </a:p>
          <a:p>
            <a:pPr algn="just"/>
            <a:endParaRPr lang="es-MX" sz="2000" dirty="0">
              <a:solidFill>
                <a:srgbClr val="151515"/>
              </a:solidFill>
            </a:endParaRPr>
          </a:p>
          <a:p>
            <a:pPr algn="just"/>
            <a:r>
              <a:rPr lang="es-MX" sz="2000" b="0" i="0" dirty="0">
                <a:solidFill>
                  <a:srgbClr val="151515"/>
                </a:solidFill>
                <a:effectLst/>
              </a:rPr>
              <a:t>Los riesgos pueden originarse por distintas causas: responsabilidad legal, desastres naturales, accidentes, errores de gestión o amenazas de ciberseguridad.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532120"/>
            <a:ext cx="12087069" cy="13461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7BCDF9-9A23-41C9-82D8-1DA765490BAC}"/>
              </a:ext>
            </a:extLst>
          </p:cNvPr>
          <p:cNvSpPr txBox="1"/>
          <p:nvPr/>
        </p:nvSpPr>
        <p:spPr>
          <a:xfrm>
            <a:off x="104931" y="1602533"/>
            <a:ext cx="448207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Sistema de Comando de Incidentes (</a:t>
            </a:r>
            <a:r>
              <a:rPr lang="es-MX" sz="2000" dirty="0" err="1"/>
              <a:t>SCI</a:t>
            </a:r>
            <a:r>
              <a:rPr lang="es-MX" sz="2000" dirty="0"/>
              <a:t>):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Combinación de instalaciones, equipamiento, personal, protocolos, procedimientos y comunicaciones,  que operan en una estructura organizacional común.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Responsabilidad de administrar recursos asignados para lograr efectivamente los objetivos pertinentes a un evento, incidente u operativo. </a:t>
            </a:r>
            <a:endParaRPr lang="es-CO" sz="2000" dirty="0"/>
          </a:p>
        </p:txBody>
      </p:sp>
      <p:pic>
        <p:nvPicPr>
          <p:cNvPr id="3074" name="Picture 2" descr="Imágenes de Flechas | Vectores, fotos de stock y PSD gratuitos">
            <a:extLst>
              <a:ext uri="{FF2B5EF4-FFF2-40B4-BE49-F238E27FC236}">
                <a16:creationId xmlns:a16="http://schemas.microsoft.com/office/drawing/2014/main" id="{D54800A8-8B30-4844-9D93-29966A795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16778"/>
          <a:stretch/>
        </p:blipFill>
        <p:spPr bwMode="auto">
          <a:xfrm>
            <a:off x="4939875" y="1828761"/>
            <a:ext cx="1735246" cy="31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6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369028" y="238982"/>
            <a:ext cx="10663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COMITÉ DE GESTIÓN DEL RIESGO ¿CÓMO SE ORGANIZARÍA ANTE UNA EMERGENCIA EL SCI? </a:t>
            </a:r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3957404" y="1537868"/>
            <a:ext cx="7865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Rector (a): Nombre del rector (a).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Coordinador (a): Nombre del coordinador (a) de convivencia.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 err="1">
                <a:solidFill>
                  <a:srgbClr val="151515"/>
                </a:solidFill>
                <a:effectLst/>
                <a:latin typeface="RedHatText"/>
              </a:rPr>
              <a:t>DLE</a:t>
            </a: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: </a:t>
            </a:r>
            <a:r>
              <a:rPr lang="es-CO" sz="2000" b="0" i="0" dirty="0">
                <a:solidFill>
                  <a:srgbClr val="151515"/>
                </a:solidFill>
                <a:effectLst/>
              </a:rPr>
              <a:t>Nombre</a:t>
            </a: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 del director Local de Educación.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Grupo </a:t>
            </a:r>
            <a:r>
              <a:rPr lang="es-CO" sz="2000" b="0" i="0" dirty="0" err="1">
                <a:solidFill>
                  <a:srgbClr val="151515"/>
                </a:solidFill>
                <a:effectLst/>
                <a:latin typeface="RedHatText"/>
              </a:rPr>
              <a:t>PRAE</a:t>
            </a: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: Líder del </a:t>
            </a:r>
            <a:r>
              <a:rPr lang="es-CO" sz="2000" b="0" i="0" dirty="0" err="1">
                <a:solidFill>
                  <a:srgbClr val="151515"/>
                </a:solidFill>
                <a:effectLst/>
                <a:latin typeface="RedHatText"/>
              </a:rPr>
              <a:t>PRAE</a:t>
            </a: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Grupo de Logística: Este grupo está conformado por el personal de seguridad física, servicios generales, almacén, mantenimiento, de ellos debe escoger un líder y consignar el nombre en la estructura.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Consejo Académico: Líder del Consejo Académico.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Grupo de Respuesta a Emergencias (Brigadas): Líder de Brigada.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Grupo de Gestión de Riesgos: Líder del Grupo que se encuentre asignado para el Proyecto de Gestión de Riesgos.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Padres de familia: Padre o padres de familia líderes que participen en los procesos escolares. (asociación de padres de familia)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0" i="0" dirty="0">
                <a:solidFill>
                  <a:srgbClr val="151515"/>
                </a:solidFill>
                <a:effectLst/>
                <a:latin typeface="RedHatText"/>
              </a:rPr>
              <a:t>Estudiantes: Personero Estudiantil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532120"/>
            <a:ext cx="12087069" cy="1346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C7D61C-7399-46C0-8A0B-E4DAC1A91D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8" y="2113288"/>
            <a:ext cx="3477302" cy="2524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77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8801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EL SISTEMA COMANDO DE INCIDENTES (</a:t>
            </a:r>
            <a:r>
              <a:rPr lang="es-ES_tradnl" sz="3500" b="1" dirty="0" err="1">
                <a:solidFill>
                  <a:srgbClr val="FF0000"/>
                </a:solidFill>
                <a:latin typeface="Abadi MT Condensed Extra Bold" panose="020B0306030101010103" pitchFamily="34" charset="77"/>
              </a:rPr>
              <a:t>SCI</a:t>
            </a:r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)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8" name="Picture 2" descr="Resultado de imagen para incendios forestales">
            <a:extLst>
              <a:ext uri="{FF2B5EF4-FFF2-40B4-BE49-F238E27FC236}">
                <a16:creationId xmlns:a16="http://schemas.microsoft.com/office/drawing/2014/main" id="{980E27DD-6CD7-4B87-9A71-D8FCA45C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8" y="2295879"/>
            <a:ext cx="4542931" cy="29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505358D-0E04-4BE6-AC74-2391D76C72B4}"/>
              </a:ext>
            </a:extLst>
          </p:cNvPr>
          <p:cNvSpPr/>
          <p:nvPr/>
        </p:nvSpPr>
        <p:spPr>
          <a:xfrm>
            <a:off x="731783" y="2569491"/>
            <a:ext cx="55513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El SCI fue desarrollado en la década de 1970 luego de una serie de incendios forestales catastróficos en las zonas de interfase en California.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dirty="0"/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Los daños a la propiedad sumaron millones y muchas personas murieron o resultaron heridas </a:t>
            </a:r>
            <a:endParaRPr lang="es-MX" sz="2000" dirty="0">
              <a:latin typeface="+mn-lt"/>
              <a:ea typeface="+mn-ea"/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6872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QUE ES EL SCI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54100" y="2255966"/>
            <a:ext cx="4671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Es la combinación de instalaciones, equipamiento, personal, protocolos, procedimientos y comunicaciones, operando en una estructura organizacional común, con la responsabilidad de administrar los recursos asignados para lograr, efectivamente los objetivos pertinentes a un evento, incidente u operativo.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F29610-1C1B-4219-82CF-C954C4929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30522" r="10486" b="19933"/>
          <a:stretch/>
        </p:blipFill>
        <p:spPr bwMode="auto">
          <a:xfrm>
            <a:off x="5725885" y="1811552"/>
            <a:ext cx="5412012" cy="35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099" y="711200"/>
            <a:ext cx="8366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CARACTERISTICAS Y PRINCIPIOS DEL SCI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75BD086-60C5-4C88-86DA-D7A23FDC3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09087"/>
              </p:ext>
            </p:extLst>
          </p:nvPr>
        </p:nvGraphicFramePr>
        <p:xfrm>
          <a:off x="1212178" y="1973437"/>
          <a:ext cx="8651350" cy="37228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456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CARACTERÍSTICAS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PRINCIPIOS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46">
                <a:tc>
                  <a:txBody>
                    <a:bodyPr/>
                    <a:lstStyle/>
                    <a:p>
                      <a:r>
                        <a:rPr lang="es-CO" sz="2000" dirty="0"/>
                        <a:t>Estandarización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Terminología común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46">
                <a:tc rowSpan="3">
                  <a:txBody>
                    <a:bodyPr/>
                    <a:lstStyle/>
                    <a:p>
                      <a:endParaRPr lang="es-CO" sz="2000" dirty="0"/>
                    </a:p>
                    <a:p>
                      <a:r>
                        <a:rPr lang="es-CO" sz="2000" dirty="0"/>
                        <a:t>Mando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Establecer y transferir el mando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Cadena de mando y unidad de mando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Comando</a:t>
                      </a:r>
                      <a:r>
                        <a:rPr lang="es-CO" sz="2000" baseline="0" dirty="0"/>
                        <a:t> unificado</a:t>
                      </a:r>
                      <a:endParaRPr lang="es-CO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46">
                <a:tc rowSpan="4">
                  <a:txBody>
                    <a:bodyPr/>
                    <a:lstStyle/>
                    <a:p>
                      <a:endParaRPr lang="es-CO" sz="2000" dirty="0"/>
                    </a:p>
                    <a:p>
                      <a:endParaRPr lang="es-CO" sz="2000" dirty="0"/>
                    </a:p>
                    <a:p>
                      <a:r>
                        <a:rPr lang="es-CO" sz="2000" dirty="0"/>
                        <a:t>Planificación y estructura organizacional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Manejo por objetivos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Plan de acción del incidente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Alcance</a:t>
                      </a:r>
                      <a:r>
                        <a:rPr lang="es-CO" sz="2000" baseline="0" dirty="0"/>
                        <a:t> del control</a:t>
                      </a:r>
                      <a:endParaRPr lang="es-CO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Organización</a:t>
                      </a:r>
                      <a:r>
                        <a:rPr lang="es-CO" sz="2000" baseline="0" dirty="0"/>
                        <a:t> modular</a:t>
                      </a:r>
                      <a:endParaRPr lang="es-CO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67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099" y="711200"/>
            <a:ext cx="83669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CARACTERISTICAS Y PRINCIPIOS DEL SCI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F49B674-B1D4-447D-8323-C559234F5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90317"/>
              </p:ext>
            </p:extLst>
          </p:nvPr>
        </p:nvGraphicFramePr>
        <p:xfrm>
          <a:off x="1133137" y="2055128"/>
          <a:ext cx="8801100" cy="34385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0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31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CARACTERÍSTICAS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PRINCIPIOS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51">
                <a:tc rowSpan="2">
                  <a:txBody>
                    <a:bodyPr/>
                    <a:lstStyle/>
                    <a:p>
                      <a:r>
                        <a:rPr lang="es-CO" sz="2000" dirty="0"/>
                        <a:t>Instalaciones</a:t>
                      </a:r>
                      <a:r>
                        <a:rPr lang="es-CO" sz="2000" baseline="0" dirty="0"/>
                        <a:t> y recursos</a:t>
                      </a:r>
                      <a:endParaRPr lang="es-CO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Instalaciones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Manejo integral</a:t>
                      </a:r>
                      <a:r>
                        <a:rPr lang="es-CO" sz="2000" baseline="0" dirty="0"/>
                        <a:t> de los recursos</a:t>
                      </a:r>
                      <a:endParaRPr lang="es-CO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51">
                <a:tc rowSpan="2">
                  <a:txBody>
                    <a:bodyPr/>
                    <a:lstStyle/>
                    <a:p>
                      <a:r>
                        <a:rPr lang="es-CO" sz="2000" dirty="0"/>
                        <a:t>Manejo</a:t>
                      </a:r>
                      <a:r>
                        <a:rPr lang="es-CO" sz="2000" baseline="0" dirty="0"/>
                        <a:t> de las comunicaciones e información</a:t>
                      </a:r>
                      <a:endParaRPr lang="es-CO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Comunicaciones</a:t>
                      </a:r>
                      <a:r>
                        <a:rPr lang="es-CO" sz="2000" baseline="0" dirty="0"/>
                        <a:t> integradas</a:t>
                      </a:r>
                      <a:endParaRPr lang="es-CO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5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Manejo de la información e inteligencia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51">
                <a:tc rowSpan="2">
                  <a:txBody>
                    <a:bodyPr/>
                    <a:lstStyle/>
                    <a:p>
                      <a:endParaRPr lang="es-CO" sz="2000" dirty="0"/>
                    </a:p>
                    <a:p>
                      <a:r>
                        <a:rPr lang="es-CO" sz="2000" dirty="0"/>
                        <a:t>Profesionalismo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Responsabilidad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3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Oportunidad y pertinencia de los recursos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4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ESTRUCTURA DEL SCI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pic>
        <p:nvPicPr>
          <p:cNvPr id="6" name="Picture 2" descr="Resultado de imagen para estructura del sistema comando de incidentes">
            <a:extLst>
              <a:ext uri="{FF2B5EF4-FFF2-40B4-BE49-F238E27FC236}">
                <a16:creationId xmlns:a16="http://schemas.microsoft.com/office/drawing/2014/main" id="{D9A42345-AB6B-4B01-9CC8-2126B1243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b="14810"/>
          <a:stretch/>
        </p:blipFill>
        <p:spPr bwMode="auto">
          <a:xfrm>
            <a:off x="1792066" y="1800347"/>
            <a:ext cx="8177434" cy="38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8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100" y="711200"/>
            <a:ext cx="748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INSTALACIONES DEL SCI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6937CB-51B8-4627-B331-779C77520722}"/>
              </a:ext>
            </a:extLst>
          </p:cNvPr>
          <p:cNvSpPr txBox="1"/>
          <p:nvPr/>
        </p:nvSpPr>
        <p:spPr>
          <a:xfrm>
            <a:off x="553803" y="1874934"/>
            <a:ext cx="72410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Puesto de Comando del Incidente (PC)*: el lugar desde donde se ejerce la función de mando. 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Base (B)*: el lugar desde donde se coordinan y administran las funciones logísticas primarias. 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000" dirty="0"/>
              <a:t>Área de Espera (E)*: lugar donde se concentran los recursos mientras esperan ser asignados.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latin typeface="+mn-lt"/>
                <a:ea typeface="+mn-ea"/>
              </a:rPr>
              <a:t>Campamento (C): lugar dentro del área general del incidente, equipado y atendido para proporcionar al personal un lugar para alojamiento, alimentación e instalaciones sanitarias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O" sz="2000" dirty="0" err="1"/>
              <a:t>Helibase</a:t>
            </a:r>
            <a:r>
              <a:rPr lang="es-CO" sz="2000" dirty="0"/>
              <a:t> (H): lugar de estacionamiento, reabastecimiento, mantenimiento y equipamiento de </a:t>
            </a:r>
            <a:r>
              <a:rPr lang="es-CO" sz="2000" dirty="0" err="1"/>
              <a:t>helicopteros</a:t>
            </a:r>
            <a:r>
              <a:rPr lang="es-CO" sz="2000" dirty="0"/>
              <a:t> 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O" sz="2000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/>
              <a:t>* Son las principales instalaciones en SCI</a:t>
            </a:r>
            <a:endParaRPr lang="es-CO" sz="2000" dirty="0">
              <a:latin typeface="+mn-lt"/>
              <a:ea typeface="+mn-ea"/>
            </a:endParaRPr>
          </a:p>
        </p:txBody>
      </p:sp>
      <p:pic>
        <p:nvPicPr>
          <p:cNvPr id="1026" name="Picture 2" descr="Títulos Letras Arial Black tamaño 28">
            <a:extLst>
              <a:ext uri="{FF2B5EF4-FFF2-40B4-BE49-F238E27FC236}">
                <a16:creationId xmlns:a16="http://schemas.microsoft.com/office/drawing/2014/main" id="{4CD71DC0-AC49-439C-9DC2-EAB5A826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014" y="1730675"/>
            <a:ext cx="918512" cy="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A8D0D4-054B-4564-B4B4-E35963194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6" t="36328" r="35392" b="42426"/>
          <a:stretch/>
        </p:blipFill>
        <p:spPr bwMode="auto">
          <a:xfrm>
            <a:off x="9112032" y="2578621"/>
            <a:ext cx="542475" cy="5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CD7BDBC-46AF-4F5A-97FD-7B76893C6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257" r="34908" b="62300"/>
          <a:stretch/>
        </p:blipFill>
        <p:spPr bwMode="auto">
          <a:xfrm>
            <a:off x="9007102" y="3296455"/>
            <a:ext cx="687206" cy="5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43F612C-CA28-434C-BB4C-146D6A576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56290" r="78489" b="23112"/>
          <a:stretch/>
        </p:blipFill>
        <p:spPr bwMode="auto">
          <a:xfrm>
            <a:off x="9112032" y="4061192"/>
            <a:ext cx="599608" cy="6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4C652CA-34BB-4AAF-890B-9D052D587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0" r="88900" b="6616"/>
          <a:stretch/>
        </p:blipFill>
        <p:spPr bwMode="auto">
          <a:xfrm>
            <a:off x="9125366" y="4788557"/>
            <a:ext cx="586274" cy="7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5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BB82703-A697-4285-ABB1-F6D8D15BE8CD}"/>
              </a:ext>
            </a:extLst>
          </p:cNvPr>
          <p:cNvSpPr/>
          <p:nvPr/>
        </p:nvSpPr>
        <p:spPr>
          <a:xfrm>
            <a:off x="895726" y="1918086"/>
            <a:ext cx="8712968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mando</a:t>
            </a:r>
          </a:p>
          <a:p>
            <a:pPr algn="just" eaLnBrk="1" hangingPunct="1">
              <a:spcBef>
                <a:spcPct val="20000"/>
              </a:spcBef>
            </a:pPr>
            <a:endParaRPr lang="es-CO" sz="2800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Es la más alta función del SCI y consiste en administrar, coordinar, dirigir y controlar los recursos en la escena ya sea por competencia legal, institucional, jerárquica o técnica. </a:t>
            </a:r>
          </a:p>
        </p:txBody>
      </p:sp>
      <p:pic>
        <p:nvPicPr>
          <p:cNvPr id="1026" name="Picture 2" descr="4. Función Directiva y de Mando - Taller de liderazgo">
            <a:extLst>
              <a:ext uri="{FF2B5EF4-FFF2-40B4-BE49-F238E27FC236}">
                <a16:creationId xmlns:a16="http://schemas.microsoft.com/office/drawing/2014/main" id="{E3EF3347-3E2D-46C7-96E4-0122BB3E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4" y="3579476"/>
            <a:ext cx="2929771" cy="300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8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27972"/>
            <a:ext cx="12192000" cy="16653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8A97C2B-C3D0-4D33-B360-BD369B70815A}"/>
              </a:ext>
            </a:extLst>
          </p:cNvPr>
          <p:cNvSpPr/>
          <p:nvPr/>
        </p:nvSpPr>
        <p:spPr>
          <a:xfrm>
            <a:off x="6411077" y="2566104"/>
            <a:ext cx="498399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CO" sz="2600" b="1" dirty="0">
                <a:latin typeface="+mn-lt"/>
                <a:ea typeface="+mn-ea"/>
              </a:rPr>
              <a:t>Función de planificación</a:t>
            </a:r>
          </a:p>
          <a:p>
            <a:pPr algn="just" eaLnBrk="1" hangingPunct="1">
              <a:spcBef>
                <a:spcPct val="20000"/>
              </a:spcBef>
            </a:pPr>
            <a:endParaRPr lang="es-CO" sz="2000" dirty="0">
              <a:latin typeface="+mn-lt"/>
              <a:ea typeface="+mn-ea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s-CO" sz="2000" dirty="0">
                <a:latin typeface="+mn-lt"/>
                <a:ea typeface="+mn-ea"/>
              </a:rPr>
              <a:t>Prepara y divulga el Plan de Acción del Incidente (PAI), así como, registra y lleva el control del estado de todos los recursos del incidente.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8ABF68-FF5F-437B-A5A9-CD624BF59C4B}"/>
              </a:ext>
            </a:extLst>
          </p:cNvPr>
          <p:cNvSpPr txBox="1"/>
          <p:nvPr/>
        </p:nvSpPr>
        <p:spPr>
          <a:xfrm>
            <a:off x="1054099" y="711200"/>
            <a:ext cx="85545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FUNCIONES Y RESPONSABILIDADES DEL SCI</a:t>
            </a:r>
          </a:p>
        </p:txBody>
      </p:sp>
      <p:pic>
        <p:nvPicPr>
          <p:cNvPr id="2050" name="Picture 2" descr="Cómo hacer una planificación en el trabajo (método sencillo), por Daniel  Colombo">
            <a:extLst>
              <a:ext uri="{FF2B5EF4-FFF2-40B4-BE49-F238E27FC236}">
                <a16:creationId xmlns:a16="http://schemas.microsoft.com/office/drawing/2014/main" id="{384AED79-2A2A-4003-A07E-D1787A1C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" y="2094459"/>
            <a:ext cx="5331571" cy="32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84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910</Words>
  <Application>Microsoft Office PowerPoint</Application>
  <PresentationFormat>Panorámica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Abadi MT Condensed Extra Bold</vt:lpstr>
      <vt:lpstr>Abadi MT Condensed Light</vt:lpstr>
      <vt:lpstr>arial</vt:lpstr>
      <vt:lpstr>arial</vt:lpstr>
      <vt:lpstr>Calibri</vt:lpstr>
      <vt:lpstr>Calibri Light</vt:lpstr>
      <vt:lpstr>RedHatText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Marcela Sanchez</cp:lastModifiedBy>
  <cp:revision>35</cp:revision>
  <dcterms:created xsi:type="dcterms:W3CDTF">2018-06-26T15:32:54Z</dcterms:created>
  <dcterms:modified xsi:type="dcterms:W3CDTF">2021-06-23T01:30:31Z</dcterms:modified>
</cp:coreProperties>
</file>